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337" r:id="rId8"/>
    <p:sldId id="294" r:id="rId9"/>
    <p:sldId id="327" r:id="rId10"/>
    <p:sldId id="326" r:id="rId11"/>
    <p:sldId id="330" r:id="rId12"/>
    <p:sldId id="296" r:id="rId13"/>
    <p:sldId id="295" r:id="rId14"/>
    <p:sldId id="331" r:id="rId15"/>
    <p:sldId id="332" r:id="rId16"/>
    <p:sldId id="323" r:id="rId17"/>
    <p:sldId id="32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Intelligent Walking Stick for Elderly and Blind People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Mobility for blind and elderly people is a problem as they have to face many difficulties in their day to day life. Most commonly, stick is use by blind and elderly people as a support for their body to stand and walk.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common disadvantage of walking stick is user should have to be in close proximity of obstacle so that he can sense the location of obstacle to avoid bumping while waggling.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proposed a new concept of walking stick which is helpful for both blinds and elderly people to move in unfamiliar environment and monitor their medical condition.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methodology we have used different sensors mounted on a walking stick which will help a user to navigate easily indoor and outdoor along with monitoring their health.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Unlike other electronic blind stick which were helpful in detecting obstacle and alert user we designed a stick having multiple feature embedded in a single stick.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stick used for detecting obstacle, pit ,water on ground to some level, location of user, pulse rate detection, body temperature measurement of user and alert another person by sending message about the health issue of user or some other emergency.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have the capacity to detect obstacles that exist on the ground during walks indoor and outdoor navigation.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many people simply afraid of being helpless in constant movement of people, vehicle and other road </a:t>
            </a:r>
            <a:r>
              <a:rPr lang="en-IN" sz="2000" dirty="0" err="1" smtClean="0">
                <a:latin typeface="Times New Roman" pitchFamily="18" charset="0"/>
                <a:cs typeface="Times New Roman" pitchFamily="18" charset="0"/>
              </a:rPr>
              <a:t>users.It</a:t>
            </a:r>
            <a:r>
              <a:rPr lang="en-IN" sz="2000" dirty="0" smtClean="0">
                <a:latin typeface="Times New Roman" pitchFamily="18" charset="0"/>
                <a:cs typeface="Times New Roman" pitchFamily="18" charset="0"/>
              </a:rPr>
              <a:t> is therefore advisable to offer new solutions of the problems with existing technologies.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idea of the proposed system came into existence because of a short visit to a blind school.</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is very much prominent in old age people especially when they walk.</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existing system they use IR Sensor to detect obstacles ,this sensor value doesn’t provide how long obstacle is there ,so blind people may get insufficient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8382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an Node MCU based obstacle finding stick for visually impaired people, which helps a blind person by detecting the obstacles using Ultrasonic sensors and  IOT application.</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button is used for the emergency text transmission purpose from the user and second one is used to know self-location of the visually challenged person.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a:bodyPr>
          <a:lstStyle/>
          <a:p>
            <a:pPr algn="just">
              <a:lnSpc>
                <a:spcPct val="150000"/>
              </a:lnSpc>
            </a:pPr>
            <a:r>
              <a:rPr lang="en-IN" sz="2000" dirty="0" smtClean="0">
                <a:latin typeface="Times New Roman" pitchFamily="18" charset="0"/>
                <a:cs typeface="Times New Roman" pitchFamily="18" charset="0"/>
              </a:rPr>
              <a:t>When visually challenged person very near to object the vibration starts and speaker tells how near to obstacle and also send notification call to guardian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is a simple walking stick equipped with sensors to give information about the environment.</a:t>
            </a:r>
            <a:endParaRPr lang="en-US" sz="2000" dirty="0" smtClean="0">
              <a:latin typeface="Times New Roman" pitchFamily="18" charset="0"/>
              <a:cs typeface="Times New Roman" pitchFamily="18" charset="0"/>
            </a:endParaRPr>
          </a:p>
          <a:p>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performance and functionality are improved by the addition of alert Vibration, and voice guidance signal which is relayed to a miniature Speaker.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cost effectiveness of the proposed solution leads to compromises in performance.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Their proposed stick was intended to provide low cost and efficient navigation aid for the blind.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IOT Data stored in server for instance, will be more advantageous in order to get up to date of person. </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48600" cy="6522720"/>
        </p:xfrm>
        <a:graphic>
          <a:graphicData uri="http://schemas.openxmlformats.org/drawingml/2006/table">
            <a:tbl>
              <a:tblPr firstRow="1" bandRow="1">
                <a:tableStyleId>{5C22544A-7EE6-4342-B048-85BDC9FD1C3A}</a:tableStyleId>
              </a:tblPr>
              <a:tblGrid>
                <a:gridCol w="2616200"/>
                <a:gridCol w="2616200"/>
                <a:gridCol w="2616200"/>
              </a:tblGrid>
              <a:tr h="370840">
                <a:tc>
                  <a:txBody>
                    <a:bodyPr/>
                    <a:lstStyle/>
                    <a:p>
                      <a:pPr algn="ctr"/>
                      <a:r>
                        <a:rPr lang="en-US" sz="2000" b="1" dirty="0" smtClean="0">
                          <a:latin typeface="Times New Roman" pitchFamily="18" charset="0"/>
                          <a:cs typeface="Times New Roman" pitchFamily="18" charset="0"/>
                        </a:rPr>
                        <a:t>TITLE</a:t>
                      </a:r>
                      <a:endParaRPr lang="en-IN" sz="2000" b="1" dirty="0">
                        <a:latin typeface="Times New Roman" pitchFamily="18" charset="0"/>
                        <a:cs typeface="Times New Roman" pitchFamily="18" charset="0"/>
                      </a:endParaRPr>
                    </a:p>
                  </a:txBody>
                  <a:tcPr/>
                </a:tc>
                <a:tc>
                  <a:txBody>
                    <a:bodyPr/>
                    <a:lstStyle/>
                    <a:p>
                      <a:pPr algn="ctr"/>
                      <a:r>
                        <a:rPr lang="en-US" sz="2000" b="1" dirty="0" smtClean="0">
                          <a:latin typeface="Times New Roman" pitchFamily="18" charset="0"/>
                          <a:cs typeface="Times New Roman" pitchFamily="18" charset="0"/>
                        </a:rPr>
                        <a:t>AUTHOR</a:t>
                      </a:r>
                      <a:endParaRPr lang="en-IN" sz="2000" b="1" dirty="0">
                        <a:latin typeface="Times New Roman" pitchFamily="18" charset="0"/>
                        <a:cs typeface="Times New Roman" pitchFamily="18" charset="0"/>
                      </a:endParaRPr>
                    </a:p>
                  </a:txBody>
                  <a:tcPr/>
                </a:tc>
                <a:tc>
                  <a:txBody>
                    <a:bodyPr/>
                    <a:lstStyle/>
                    <a:p>
                      <a:pPr algn="ctr"/>
                      <a:r>
                        <a:rPr lang="en-US" sz="2000" b="1" dirty="0" smtClean="0">
                          <a:latin typeface="Times New Roman" pitchFamily="18" charset="0"/>
                          <a:cs typeface="Times New Roman" pitchFamily="18" charset="0"/>
                        </a:rPr>
                        <a:t>DESCRIPTION</a:t>
                      </a:r>
                      <a:endParaRPr lang="en-IN" sz="2000" b="1"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b="0" i="0" kern="1200" dirty="0" smtClean="0">
                          <a:solidFill>
                            <a:schemeClr val="dk1"/>
                          </a:solidFill>
                          <a:latin typeface="Times New Roman" pitchFamily="18" charset="0"/>
                          <a:ea typeface="+mn-ea"/>
                          <a:cs typeface="Times New Roman" pitchFamily="18" charset="0"/>
                        </a:rPr>
                        <a:t>Smart Walking Stick for Blind Integrated with SOS Navigation System</a:t>
                      </a:r>
                    </a:p>
                    <a:p>
                      <a:pPr algn="just">
                        <a:lnSpc>
                          <a:spcPct val="150000"/>
                        </a:lnSpc>
                      </a:pPr>
                      <a:endParaRPr lang="en-IN" sz="2000" b="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b="0" dirty="0" smtClean="0">
                          <a:latin typeface="Times New Roman" pitchFamily="18" charset="0"/>
                          <a:cs typeface="Times New Roman" pitchFamily="18" charset="0"/>
                        </a:rPr>
                        <a:t>Saurav</a:t>
                      </a:r>
                      <a:r>
                        <a:rPr lang="en-IN" sz="2000" b="0" baseline="0" dirty="0" smtClean="0">
                          <a:latin typeface="Times New Roman" pitchFamily="18" charset="0"/>
                          <a:cs typeface="Times New Roman" pitchFamily="18" charset="0"/>
                        </a:rPr>
                        <a:t> </a:t>
                      </a:r>
                      <a:r>
                        <a:rPr lang="en-IN" sz="2000" b="0" baseline="0" dirty="0" err="1" smtClean="0">
                          <a:latin typeface="Times New Roman" pitchFamily="18" charset="0"/>
                          <a:cs typeface="Times New Roman" pitchFamily="18" charset="0"/>
                        </a:rPr>
                        <a:t>mohapatra</a:t>
                      </a:r>
                      <a:r>
                        <a:rPr lang="en-IN" sz="2000" b="0" baseline="0" dirty="0" smtClean="0">
                          <a:latin typeface="Times New Roman" pitchFamily="18" charset="0"/>
                          <a:cs typeface="Times New Roman" pitchFamily="18" charset="0"/>
                        </a:rPr>
                        <a:t>, </a:t>
                      </a:r>
                      <a:r>
                        <a:rPr lang="en-IN" sz="2000" b="0" baseline="0" dirty="0" err="1" smtClean="0">
                          <a:latin typeface="Times New Roman" pitchFamily="18" charset="0"/>
                          <a:cs typeface="Times New Roman" pitchFamily="18" charset="0"/>
                        </a:rPr>
                        <a:t>subham</a:t>
                      </a:r>
                      <a:r>
                        <a:rPr lang="en-IN" sz="2000" b="0" baseline="0" dirty="0" smtClean="0">
                          <a:latin typeface="Times New Roman" pitchFamily="18" charset="0"/>
                          <a:cs typeface="Times New Roman" pitchFamily="18" charset="0"/>
                        </a:rPr>
                        <a:t> rout, </a:t>
                      </a:r>
                      <a:r>
                        <a:rPr lang="en-IN" sz="2000" b="0" baseline="0" dirty="0" err="1" smtClean="0">
                          <a:latin typeface="Times New Roman" pitchFamily="18" charset="0"/>
                          <a:cs typeface="Times New Roman" pitchFamily="18" charset="0"/>
                        </a:rPr>
                        <a:t>varun</a:t>
                      </a:r>
                      <a:r>
                        <a:rPr lang="en-IN" sz="2000" b="0" baseline="0" dirty="0" smtClean="0">
                          <a:latin typeface="Times New Roman" pitchFamily="18" charset="0"/>
                          <a:cs typeface="Times New Roman" pitchFamily="18" charset="0"/>
                        </a:rPr>
                        <a:t> </a:t>
                      </a:r>
                      <a:r>
                        <a:rPr lang="en-IN" sz="2000" b="0" baseline="0" dirty="0" err="1" smtClean="0">
                          <a:latin typeface="Times New Roman" pitchFamily="18" charset="0"/>
                          <a:cs typeface="Times New Roman" pitchFamily="18" charset="0"/>
                        </a:rPr>
                        <a:t>tripathi</a:t>
                      </a:r>
                      <a:r>
                        <a:rPr lang="en-IN" sz="2000" b="0" baseline="0" dirty="0" smtClean="0">
                          <a:latin typeface="Times New Roman" pitchFamily="18" charset="0"/>
                          <a:cs typeface="Times New Roman" pitchFamily="18" charset="0"/>
                        </a:rPr>
                        <a:t>, </a:t>
                      </a:r>
                      <a:r>
                        <a:rPr lang="en-IN" sz="2000" b="0" baseline="0" dirty="0" err="1" smtClean="0">
                          <a:latin typeface="Times New Roman" pitchFamily="18" charset="0"/>
                          <a:cs typeface="Times New Roman" pitchFamily="18" charset="0"/>
                        </a:rPr>
                        <a:t>tanish</a:t>
                      </a:r>
                      <a:r>
                        <a:rPr lang="en-IN" sz="2000" b="0" baseline="0" dirty="0" smtClean="0">
                          <a:latin typeface="Times New Roman" pitchFamily="18" charset="0"/>
                          <a:cs typeface="Times New Roman" pitchFamily="18" charset="0"/>
                        </a:rPr>
                        <a:t> </a:t>
                      </a:r>
                      <a:r>
                        <a:rPr lang="en-IN" sz="2000" b="0" baseline="0" dirty="0" err="1" smtClean="0">
                          <a:latin typeface="Times New Roman" pitchFamily="18" charset="0"/>
                          <a:cs typeface="Times New Roman" pitchFamily="18" charset="0"/>
                        </a:rPr>
                        <a:t>saxena</a:t>
                      </a:r>
                      <a:r>
                        <a:rPr lang="en-IN" sz="2000" b="0" baseline="0" dirty="0" smtClean="0">
                          <a:latin typeface="Times New Roman" pitchFamily="18" charset="0"/>
                          <a:cs typeface="Times New Roman" pitchFamily="18" charset="0"/>
                        </a:rPr>
                        <a:t>, </a:t>
                      </a:r>
                      <a:r>
                        <a:rPr lang="en-IN" sz="2000" b="0" baseline="0" dirty="0" err="1" smtClean="0">
                          <a:latin typeface="Times New Roman" pitchFamily="18" charset="0"/>
                          <a:cs typeface="Times New Roman" pitchFamily="18" charset="0"/>
                        </a:rPr>
                        <a:t>yepuganti</a:t>
                      </a:r>
                      <a:r>
                        <a:rPr lang="en-IN" sz="2000" b="0" baseline="0" dirty="0" smtClean="0">
                          <a:latin typeface="Times New Roman" pitchFamily="18" charset="0"/>
                          <a:cs typeface="Times New Roman" pitchFamily="18" charset="0"/>
                        </a:rPr>
                        <a:t> </a:t>
                      </a:r>
                      <a:r>
                        <a:rPr lang="en-IN" sz="2000" b="0" baseline="0" dirty="0" err="1" smtClean="0">
                          <a:latin typeface="Times New Roman" pitchFamily="18" charset="0"/>
                          <a:cs typeface="Times New Roman" pitchFamily="18" charset="0"/>
                        </a:rPr>
                        <a:t>karuna</a:t>
                      </a:r>
                      <a:endParaRPr lang="en-IN" sz="2000" b="0" dirty="0" smtClean="0">
                        <a:latin typeface="Times New Roman" pitchFamily="18" charset="0"/>
                        <a:cs typeface="Times New Roman" pitchFamily="18" charset="0"/>
                      </a:endParaRP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ultrasonic sensor is used to detect obstacles using ultrasonic waves. </a:t>
                      </a:r>
                      <a:endParaRPr lang="en-IN" sz="2000" b="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b="0" i="0" kern="1200" dirty="0" smtClean="0">
                          <a:solidFill>
                            <a:schemeClr val="dk1"/>
                          </a:solidFill>
                          <a:latin typeface="Times New Roman" pitchFamily="18" charset="0"/>
                          <a:ea typeface="+mn-ea"/>
                          <a:cs typeface="Times New Roman" pitchFamily="18" charset="0"/>
                        </a:rPr>
                        <a:t>Smart Stick for the Blind and Visually Impaired People</a:t>
                      </a:r>
                    </a:p>
                  </a:txBody>
                  <a:tcPr/>
                </a:tc>
                <a:tc>
                  <a:txBody>
                    <a:bodyPr/>
                    <a:lstStyle/>
                    <a:p>
                      <a:pPr algn="just">
                        <a:lnSpc>
                          <a:spcPct val="150000"/>
                        </a:lnSpc>
                      </a:pPr>
                      <a:r>
                        <a:rPr lang="en-IN" sz="2000" b="0" dirty="0" err="1" smtClean="0">
                          <a:latin typeface="Times New Roman" pitchFamily="18" charset="0"/>
                          <a:cs typeface="Times New Roman" pitchFamily="18" charset="0"/>
                        </a:rPr>
                        <a:t>Ashish</a:t>
                      </a:r>
                      <a:r>
                        <a:rPr lang="en-IN" sz="2000" b="0" dirty="0" smtClean="0">
                          <a:latin typeface="Times New Roman" pitchFamily="18" charset="0"/>
                          <a:cs typeface="Times New Roman" pitchFamily="18" charset="0"/>
                        </a:rPr>
                        <a:t> Kumar, </a:t>
                      </a:r>
                      <a:r>
                        <a:rPr lang="en-IN" sz="2000" b="0" dirty="0" err="1" smtClean="0">
                          <a:latin typeface="Times New Roman" pitchFamily="18" charset="0"/>
                          <a:cs typeface="Times New Roman" pitchFamily="18" charset="0"/>
                        </a:rPr>
                        <a:t>Reeta</a:t>
                      </a:r>
                      <a:r>
                        <a:rPr lang="en-IN" sz="2000" b="0" dirty="0" smtClean="0">
                          <a:latin typeface="Times New Roman" pitchFamily="18" charset="0"/>
                          <a:cs typeface="Times New Roman" pitchFamily="18" charset="0"/>
                        </a:rPr>
                        <a:t> </a:t>
                      </a:r>
                      <a:r>
                        <a:rPr lang="en-IN" sz="2000" b="0" dirty="0" err="1" smtClean="0">
                          <a:latin typeface="Times New Roman" pitchFamily="18" charset="0"/>
                          <a:cs typeface="Times New Roman" pitchFamily="18" charset="0"/>
                        </a:rPr>
                        <a:t>Verma</a:t>
                      </a:r>
                      <a:endParaRPr lang="en-IN" sz="2000" b="0" dirty="0">
                        <a:latin typeface="Times New Roman" pitchFamily="18" charset="0"/>
                        <a:cs typeface="Times New Roman" pitchFamily="18" charset="0"/>
                      </a:endParaRPr>
                    </a:p>
                  </a:txBody>
                  <a:tcPr/>
                </a:tc>
                <a:tc>
                  <a:txBody>
                    <a:bodyPr/>
                    <a:lstStyle/>
                    <a:p>
                      <a:pPr algn="just">
                        <a:lnSpc>
                          <a:spcPct val="150000"/>
                        </a:lnSpc>
                      </a:pPr>
                      <a:r>
                        <a:rPr lang="en-IN" sz="2000" b="0" dirty="0" smtClean="0">
                          <a:latin typeface="Times New Roman" pitchFamily="18" charset="0"/>
                          <a:cs typeface="Times New Roman" pitchFamily="18" charset="0"/>
                        </a:rPr>
                        <a:t>The electronic smart stick which guides the blind person by a buzzer which beeps when the ultrasonic sensors, infrared sensor detects any obstacles present in its way.</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52400"/>
          <a:ext cx="7772400" cy="5608320"/>
        </p:xfrm>
        <a:graphic>
          <a:graphicData uri="http://schemas.openxmlformats.org/drawingml/2006/table">
            <a:tbl>
              <a:tblPr firstRow="1" bandRow="1">
                <a:tableStyleId>{5C22544A-7EE6-4342-B048-85BDC9FD1C3A}</a:tableStyleId>
              </a:tblPr>
              <a:tblGrid>
                <a:gridCol w="2461260"/>
                <a:gridCol w="1943100"/>
                <a:gridCol w="3368040"/>
              </a:tblGrid>
              <a:tr h="370840">
                <a:tc>
                  <a:txBody>
                    <a:bodyPr/>
                    <a:lstStyle/>
                    <a:p>
                      <a:pPr algn="ctr"/>
                      <a:r>
                        <a:rPr lang="en-US" sz="2000" b="1" dirty="0" smtClean="0">
                          <a:latin typeface="Times New Roman" pitchFamily="18" charset="0"/>
                          <a:cs typeface="Times New Roman" pitchFamily="18" charset="0"/>
                        </a:rPr>
                        <a:t>TITLE</a:t>
                      </a:r>
                      <a:endParaRPr lang="en-IN" sz="2000" b="1" dirty="0">
                        <a:latin typeface="Times New Roman" pitchFamily="18" charset="0"/>
                        <a:cs typeface="Times New Roman" pitchFamily="18" charset="0"/>
                      </a:endParaRPr>
                    </a:p>
                  </a:txBody>
                  <a:tcPr/>
                </a:tc>
                <a:tc>
                  <a:txBody>
                    <a:bodyPr/>
                    <a:lstStyle/>
                    <a:p>
                      <a:pPr algn="ctr"/>
                      <a:r>
                        <a:rPr lang="en-US" sz="2000" b="1" dirty="0" smtClean="0">
                          <a:latin typeface="Times New Roman" pitchFamily="18" charset="0"/>
                          <a:cs typeface="Times New Roman" pitchFamily="18" charset="0"/>
                        </a:rPr>
                        <a:t>AUTHOR</a:t>
                      </a:r>
                      <a:endParaRPr lang="en-IN" sz="2000" b="1" dirty="0">
                        <a:latin typeface="Times New Roman" pitchFamily="18" charset="0"/>
                        <a:cs typeface="Times New Roman" pitchFamily="18" charset="0"/>
                      </a:endParaRPr>
                    </a:p>
                  </a:txBody>
                  <a:tcPr/>
                </a:tc>
                <a:tc>
                  <a:txBody>
                    <a:bodyPr/>
                    <a:lstStyle/>
                    <a:p>
                      <a:pPr algn="ctr"/>
                      <a:r>
                        <a:rPr lang="en-US" sz="2000" b="1" dirty="0" smtClean="0">
                          <a:latin typeface="Times New Roman" pitchFamily="18" charset="0"/>
                          <a:cs typeface="Times New Roman" pitchFamily="18" charset="0"/>
                        </a:rPr>
                        <a:t>DESCRIPTION</a:t>
                      </a:r>
                      <a:endParaRPr lang="en-IN" sz="2000" b="1"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b="0" i="0" kern="1200" dirty="0" smtClean="0">
                          <a:solidFill>
                            <a:schemeClr val="dk1"/>
                          </a:solidFill>
                          <a:latin typeface="Times New Roman" pitchFamily="18" charset="0"/>
                          <a:ea typeface="+mn-ea"/>
                          <a:cs typeface="Times New Roman" pitchFamily="18" charset="0"/>
                        </a:rPr>
                        <a:t>Embedded Assistive Stick for Visually Impaired Persons</a:t>
                      </a:r>
                    </a:p>
                    <a:p>
                      <a:pPr algn="just">
                        <a:lnSpc>
                          <a:spcPct val="150000"/>
                        </a:lnSpc>
                      </a:pPr>
                      <a:endParaRPr lang="en-IN" sz="2000" b="0" dirty="0">
                        <a:latin typeface="Times New Roman" pitchFamily="18" charset="0"/>
                        <a:cs typeface="Times New Roman" pitchFamily="18" charset="0"/>
                      </a:endParaRPr>
                    </a:p>
                  </a:txBody>
                  <a:tcPr/>
                </a:tc>
                <a:tc>
                  <a:txBody>
                    <a:bodyPr/>
                    <a:lstStyle/>
                    <a:p>
                      <a:pPr algn="just">
                        <a:lnSpc>
                          <a:spcPct val="150000"/>
                        </a:lnSpc>
                      </a:pPr>
                      <a:r>
                        <a:rPr lang="en-IN" sz="2000" b="0" dirty="0" err="1" smtClean="0">
                          <a:latin typeface="Times New Roman" pitchFamily="18" charset="0"/>
                          <a:cs typeface="Times New Roman" pitchFamily="18" charset="0"/>
                        </a:rPr>
                        <a:t>Himanshu</a:t>
                      </a:r>
                      <a:r>
                        <a:rPr lang="en-IN" sz="2000" b="0" dirty="0" smtClean="0">
                          <a:latin typeface="Times New Roman" pitchFamily="18" charset="0"/>
                          <a:cs typeface="Times New Roman" pitchFamily="18" charset="0"/>
                        </a:rPr>
                        <a:t> Sharma, </a:t>
                      </a:r>
                      <a:r>
                        <a:rPr lang="en-IN" sz="2000" b="0" dirty="0" err="1" smtClean="0">
                          <a:latin typeface="Times New Roman" pitchFamily="18" charset="0"/>
                          <a:cs typeface="Times New Roman" pitchFamily="18" charset="0"/>
                        </a:rPr>
                        <a:t>Meenakshi</a:t>
                      </a:r>
                      <a:r>
                        <a:rPr lang="en-IN" sz="2000" b="0" dirty="0" smtClean="0">
                          <a:latin typeface="Times New Roman" pitchFamily="18" charset="0"/>
                          <a:cs typeface="Times New Roman" pitchFamily="18" charset="0"/>
                        </a:rPr>
                        <a:t> </a:t>
                      </a:r>
                      <a:r>
                        <a:rPr lang="en-IN" sz="2000" b="0" dirty="0" err="1" smtClean="0">
                          <a:latin typeface="Times New Roman" pitchFamily="18" charset="0"/>
                          <a:cs typeface="Times New Roman" pitchFamily="18" charset="0"/>
                        </a:rPr>
                        <a:t>Tripathi</a:t>
                      </a:r>
                      <a:r>
                        <a:rPr lang="en-IN" sz="2000" b="0" dirty="0" smtClean="0">
                          <a:latin typeface="Times New Roman" pitchFamily="18" charset="0"/>
                          <a:cs typeface="Times New Roman" pitchFamily="18" charset="0"/>
                        </a:rPr>
                        <a:t>, </a:t>
                      </a:r>
                      <a:r>
                        <a:rPr lang="en-IN" sz="2000" b="0" dirty="0" err="1" smtClean="0">
                          <a:latin typeface="Times New Roman" pitchFamily="18" charset="0"/>
                          <a:cs typeface="Times New Roman" pitchFamily="18" charset="0"/>
                        </a:rPr>
                        <a:t>Amit</a:t>
                      </a:r>
                      <a:r>
                        <a:rPr lang="en-IN" sz="2000" b="0" dirty="0" smtClean="0">
                          <a:latin typeface="Times New Roman" pitchFamily="18" charset="0"/>
                          <a:cs typeface="Times New Roman" pitchFamily="18" charset="0"/>
                        </a:rPr>
                        <a:t> Kumar, </a:t>
                      </a:r>
                      <a:r>
                        <a:rPr lang="en-IN" sz="2000" b="0" dirty="0" err="1" smtClean="0">
                          <a:latin typeface="Times New Roman" pitchFamily="18" charset="0"/>
                          <a:cs typeface="Times New Roman" pitchFamily="18" charset="0"/>
                        </a:rPr>
                        <a:t>Manoj</a:t>
                      </a:r>
                      <a:r>
                        <a:rPr lang="en-IN" sz="2000" b="0" dirty="0" smtClean="0">
                          <a:latin typeface="Times New Roman" pitchFamily="18" charset="0"/>
                          <a:cs typeface="Times New Roman" pitchFamily="18" charset="0"/>
                        </a:rPr>
                        <a:t> Singh Gaur</a:t>
                      </a:r>
                      <a:endParaRPr lang="en-IN" sz="2000" b="0" dirty="0">
                        <a:latin typeface="Times New Roman" pitchFamily="18" charset="0"/>
                        <a:cs typeface="Times New Roman" pitchFamily="18" charset="0"/>
                      </a:endParaRPr>
                    </a:p>
                  </a:txBody>
                  <a:tcPr/>
                </a:tc>
                <a:tc>
                  <a:txBody>
                    <a:bodyPr/>
                    <a:lstStyle/>
                    <a:p>
                      <a:pPr algn="just">
                        <a:lnSpc>
                          <a:spcPct val="150000"/>
                        </a:lnSpc>
                      </a:pPr>
                      <a:r>
                        <a:rPr lang="en-IN" sz="2000" b="0" dirty="0" smtClean="0">
                          <a:latin typeface="Times New Roman" pitchFamily="18" charset="0"/>
                          <a:cs typeface="Times New Roman" pitchFamily="18" charset="0"/>
                        </a:rPr>
                        <a:t>In this paper, a smart stick is intended and executed to aid blind persons so that they can walk independently without much difficulty.</a:t>
                      </a:r>
                      <a:endParaRPr lang="en-IN" sz="2000" b="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IN" sz="2000" b="0" i="0" kern="1200" dirty="0" smtClean="0">
                          <a:solidFill>
                            <a:schemeClr val="dk1"/>
                          </a:solidFill>
                          <a:latin typeface="Times New Roman" pitchFamily="18" charset="0"/>
                          <a:ea typeface="+mn-ea"/>
                          <a:cs typeface="Times New Roman" pitchFamily="18" charset="0"/>
                        </a:rPr>
                        <a:t>Intelligent ultrasonic detection of walking sticks for the blind</a:t>
                      </a: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b="0" dirty="0" smtClean="0">
                          <a:latin typeface="Times New Roman" pitchFamily="18" charset="0"/>
                          <a:cs typeface="Times New Roman" pitchFamily="18" charset="0"/>
                        </a:rPr>
                        <a:t>Yi-Qing Liu,</a:t>
                      </a:r>
                    </a:p>
                    <a:p>
                      <a:pPr marL="0" marR="0" indent="0" algn="just" defTabSz="914400" rtl="0" eaLnBrk="1" fontAlgn="auto" latinLnBrk="0" hangingPunct="1">
                        <a:lnSpc>
                          <a:spcPct val="150000"/>
                        </a:lnSpc>
                        <a:spcBef>
                          <a:spcPts val="0"/>
                        </a:spcBef>
                        <a:spcAft>
                          <a:spcPts val="0"/>
                        </a:spcAft>
                        <a:buClrTx/>
                        <a:buSzTx/>
                        <a:buFontTx/>
                        <a:buNone/>
                        <a:tabLst/>
                        <a:defRPr/>
                      </a:pPr>
                      <a:r>
                        <a:rPr lang="en-IN" sz="2000" b="0" dirty="0" err="1" smtClean="0">
                          <a:latin typeface="Times New Roman" pitchFamily="18" charset="0"/>
                          <a:cs typeface="Times New Roman" pitchFamily="18" charset="0"/>
                        </a:rPr>
                        <a:t>Zhi</a:t>
                      </a:r>
                      <a:r>
                        <a:rPr lang="en-IN" sz="2000" b="0" dirty="0" smtClean="0">
                          <a:latin typeface="Times New Roman" pitchFamily="18" charset="0"/>
                          <a:cs typeface="Times New Roman" pitchFamily="18" charset="0"/>
                        </a:rPr>
                        <a:t>-Kai </a:t>
                      </a:r>
                      <a:r>
                        <a:rPr lang="en-IN" sz="2000" b="0" dirty="0" err="1" smtClean="0">
                          <a:latin typeface="Times New Roman" pitchFamily="18" charset="0"/>
                          <a:cs typeface="Times New Roman" pitchFamily="18" charset="0"/>
                        </a:rPr>
                        <a:t>Gao</a:t>
                      </a:r>
                      <a:r>
                        <a:rPr lang="en-IN" sz="2000" b="0" dirty="0" smtClean="0">
                          <a:latin typeface="Times New Roman" pitchFamily="18" charset="0"/>
                          <a:cs typeface="Times New Roman" pitchFamily="18" charset="0"/>
                        </a:rPr>
                        <a:t>, Zhang-</a:t>
                      </a:r>
                      <a:r>
                        <a:rPr lang="en-IN" sz="2000" b="0" dirty="0" err="1" smtClean="0">
                          <a:latin typeface="Times New Roman" pitchFamily="18" charset="0"/>
                          <a:cs typeface="Times New Roman" pitchFamily="18" charset="0"/>
                        </a:rPr>
                        <a:t>Jian</a:t>
                      </a:r>
                      <a:r>
                        <a:rPr lang="en-IN" sz="2000" b="0" dirty="0" smtClean="0">
                          <a:latin typeface="Times New Roman" pitchFamily="18" charset="0"/>
                          <a:cs typeface="Times New Roman" pitchFamily="18" charset="0"/>
                        </a:rPr>
                        <a:t> </a:t>
                      </a:r>
                      <a:r>
                        <a:rPr lang="en-IN" sz="2000" b="0" dirty="0" err="1" smtClean="0">
                          <a:latin typeface="Times New Roman" pitchFamily="18" charset="0"/>
                          <a:cs typeface="Times New Roman" pitchFamily="18" charset="0"/>
                        </a:rPr>
                        <a:t>Shao</a:t>
                      </a:r>
                      <a:r>
                        <a:rPr lang="en-IN" sz="2000" b="0" dirty="0" smtClean="0">
                          <a:latin typeface="Times New Roman" pitchFamily="18" charset="0"/>
                          <a:cs typeface="Times New Roman" pitchFamily="18" charset="0"/>
                        </a:rPr>
                        <a:t>, </a:t>
                      </a:r>
                      <a:r>
                        <a:rPr lang="en-IN" sz="2000" b="0" dirty="0" err="1" smtClean="0">
                          <a:latin typeface="Times New Roman" pitchFamily="18" charset="0"/>
                          <a:cs typeface="Times New Roman" pitchFamily="18" charset="0"/>
                        </a:rPr>
                        <a:t>Gu</a:t>
                      </a:r>
                      <a:r>
                        <a:rPr lang="en-IN" sz="2000" b="0" dirty="0" smtClean="0">
                          <a:latin typeface="Times New Roman" pitchFamily="18" charset="0"/>
                          <a:cs typeface="Times New Roman" pitchFamily="18" charset="0"/>
                        </a:rPr>
                        <a:t>-Yang Liu</a:t>
                      </a:r>
                      <a:endParaRPr lang="en-IN" sz="2000" b="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bracelet would vibrate when the obstacles are detected to prompt the user. </a:t>
                      </a:r>
                      <a:endParaRPr lang="en-IN" sz="2000"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D:\STUDENT\2021\Paavai\Silambarasan-Blind Sick\Block Diagram Final .png"/>
          <p:cNvPicPr>
            <a:picLocks noGrp="1" noChangeAspect="1" noChangeArrowheads="1"/>
          </p:cNvPicPr>
          <p:nvPr>
            <p:ph idx="1"/>
          </p:nvPr>
        </p:nvPicPr>
        <p:blipFill>
          <a:blip r:embed="rId2"/>
          <a:srcRect/>
          <a:stretch>
            <a:fillRect/>
          </a:stretch>
        </p:blipFill>
        <p:spPr bwMode="auto">
          <a:xfrm>
            <a:off x="1219200" y="1219200"/>
            <a:ext cx="7619999" cy="54102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endParaRPr lang="en-US" dirty="0" smtClean="0"/>
          </a:p>
          <a:p>
            <a:pPr lvl="0"/>
            <a:r>
              <a:rPr lang="en-US" dirty="0" smtClean="0"/>
              <a:t>Language : </a:t>
            </a:r>
            <a:r>
              <a:rPr lang="en-US" dirty="0" err="1" smtClean="0"/>
              <a:t>Arduino</a:t>
            </a:r>
            <a:r>
              <a:rPr lang="en-US" dirty="0" smtClean="0"/>
              <a:t> UNO C++</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fontScale="92500" lnSpcReduction="20000"/>
          </a:bodyPr>
          <a:lstStyle/>
          <a:p>
            <a:r>
              <a:rPr lang="en-US" dirty="0" smtClean="0"/>
              <a:t> NODE MCU </a:t>
            </a:r>
          </a:p>
          <a:p>
            <a:r>
              <a:rPr lang="en-US" dirty="0" smtClean="0"/>
              <a:t>GSM , GPS</a:t>
            </a:r>
          </a:p>
          <a:p>
            <a:r>
              <a:rPr lang="en-US" dirty="0" smtClean="0"/>
              <a:t>Vibration sensor</a:t>
            </a:r>
          </a:p>
          <a:p>
            <a:r>
              <a:rPr lang="en-US" dirty="0" smtClean="0"/>
              <a:t> Ultrasonic sensor</a:t>
            </a:r>
          </a:p>
          <a:p>
            <a:r>
              <a:rPr lang="en-US" dirty="0" smtClean="0"/>
              <a:t>Temperature sensor</a:t>
            </a:r>
          </a:p>
          <a:p>
            <a:r>
              <a:rPr lang="en-US" dirty="0" smtClean="0"/>
              <a:t> Heart rate sensor</a:t>
            </a:r>
          </a:p>
          <a:p>
            <a:r>
              <a:rPr lang="en-US" dirty="0" smtClean="0"/>
              <a:t> LCD Display</a:t>
            </a:r>
          </a:p>
          <a:p>
            <a:r>
              <a:rPr lang="en-US" dirty="0" smtClean="0"/>
              <a:t> Speaker</a:t>
            </a:r>
          </a:p>
          <a:p>
            <a:r>
              <a:rPr lang="en-US" dirty="0" smtClean="0"/>
              <a:t> Emergency Button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b="1" dirty="0" smtClean="0"/>
              <a:t>CONCLUTION</a:t>
            </a:r>
            <a:endParaRPr lang="en-US" b="1" dirty="0"/>
          </a:p>
        </p:txBody>
      </p:sp>
      <p:sp>
        <p:nvSpPr>
          <p:cNvPr id="3" name="Content Placeholder 2"/>
          <p:cNvSpPr>
            <a:spLocks noGrp="1"/>
          </p:cNvSpPr>
          <p:nvPr>
            <p:ph idx="1"/>
          </p:nvPr>
        </p:nvSpPr>
        <p:spPr>
          <a:xfrm>
            <a:off x="1371600" y="1143000"/>
            <a:ext cx="7498080" cy="5105400"/>
          </a:xfrm>
        </p:spPr>
        <p:txBody>
          <a:bodyPr>
            <a:noAutofit/>
          </a:bodyPr>
          <a:lstStyle/>
          <a:p>
            <a:pPr algn="just">
              <a:lnSpc>
                <a:spcPct val="170000"/>
              </a:lnSpc>
            </a:pPr>
            <a:r>
              <a:rPr lang="en-IN" sz="2000" dirty="0" smtClean="0">
                <a:latin typeface="Times New Roman" pitchFamily="18" charset="0"/>
                <a:cs typeface="Times New Roman" pitchFamily="18" charset="0"/>
              </a:rPr>
              <a:t>The smart walking stick is more advance, easy to maintain, cheap, durable than conventional one. With the help of smart walking stick blind, elderly people can advance more than 15-20% travel speed, reduce minor collision; do not lose their way, and increase safety and confidence. </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Blind and elderly users can move confidently without any dependence on other person with the help of this smart stick.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With the help of this walking stick user will feel secure and independent. This stick is very helpful in avoid accidents.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Other person will remain in touch with the user via alerts. If there any problem occur ,emergency alert regarding user health and his location will be send to related person and he will be notified immediately.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 this is very helpful for both blind and</a:t>
            </a:r>
            <a:r>
              <a:rPr lang="en-US"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elderly people both in terms of health monitoring and safe travelling. </a:t>
            </a:r>
            <a:endParaRPr lang="en-IN"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Namita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Agarwal</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Anosh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Iyer</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Sonalakshi</a:t>
            </a:r>
            <a:r>
              <a:rPr lang="en-IN" sz="2000" dirty="0" smtClean="0">
                <a:latin typeface="Times New Roman" pitchFamily="18" charset="0"/>
                <a:cs typeface="Times New Roman" pitchFamily="18" charset="0"/>
              </a:rPr>
              <a:t> Naidu, </a:t>
            </a:r>
            <a:r>
              <a:rPr lang="en-IN" sz="2000" dirty="0" err="1" smtClean="0">
                <a:latin typeface="Times New Roman" pitchFamily="18" charset="0"/>
                <a:cs typeface="Times New Roman" pitchFamily="18" charset="0"/>
              </a:rPr>
              <a:t>Snedden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Rodrigues</a:t>
            </a:r>
            <a:r>
              <a:rPr lang="en-IN" sz="2000" dirty="0" smtClean="0">
                <a:latin typeface="Times New Roman" pitchFamily="18" charset="0"/>
                <a:cs typeface="Times New Roman" pitchFamily="18" charset="0"/>
              </a:rPr>
              <a:t> “Electronic Guidance System For The Visually Impaired – A Framework” 978-1-4799-8187-8/15 IEEE </a:t>
            </a:r>
          </a:p>
          <a:p>
            <a:pPr algn="just">
              <a:lnSpc>
                <a:spcPct val="160000"/>
              </a:lnSpc>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Shashank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Chaurasia</a:t>
            </a:r>
            <a:r>
              <a:rPr lang="en-IN" sz="2000" dirty="0" smtClean="0">
                <a:latin typeface="Times New Roman" pitchFamily="18" charset="0"/>
                <a:cs typeface="Times New Roman" pitchFamily="18" charset="0"/>
              </a:rPr>
              <a:t> and K.V.N. </a:t>
            </a:r>
            <a:r>
              <a:rPr lang="en-IN" sz="2000" dirty="0" err="1" smtClean="0">
                <a:latin typeface="Times New Roman" pitchFamily="18" charset="0"/>
                <a:cs typeface="Times New Roman" pitchFamily="18" charset="0"/>
              </a:rPr>
              <a:t>Kavitha</a:t>
            </a:r>
            <a:r>
              <a:rPr lang="en-IN" sz="2000" dirty="0" smtClean="0">
                <a:latin typeface="Times New Roman" pitchFamily="18" charset="0"/>
                <a:cs typeface="Times New Roman" pitchFamily="18" charset="0"/>
              </a:rPr>
              <a:t> “An Electronic Walking Stick For Blinds” ISBN No.978-1-4799-3834-6 2014 IEEE </a:t>
            </a:r>
          </a:p>
          <a:p>
            <a:pPr algn="just">
              <a:lnSpc>
                <a:spcPct val="160000"/>
              </a:lnSpc>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Mohammad </a:t>
            </a:r>
            <a:r>
              <a:rPr lang="en-IN" sz="2000" dirty="0" err="1" smtClean="0">
                <a:latin typeface="Times New Roman" pitchFamily="18" charset="0"/>
                <a:cs typeface="Times New Roman" pitchFamily="18" charset="0"/>
              </a:rPr>
              <a:t>Hazzaz</a:t>
            </a:r>
            <a:r>
              <a:rPr lang="en-IN" sz="2000" dirty="0" smtClean="0">
                <a:latin typeface="Times New Roman" pitchFamily="18" charset="0"/>
                <a:cs typeface="Times New Roman" pitchFamily="18" charset="0"/>
              </a:rPr>
              <a:t> Mahmud, </a:t>
            </a:r>
            <a:r>
              <a:rPr lang="en-IN" sz="2000" dirty="0" err="1" smtClean="0">
                <a:latin typeface="Times New Roman" pitchFamily="18" charset="0"/>
                <a:cs typeface="Times New Roman" pitchFamily="18" charset="0"/>
              </a:rPr>
              <a:t>Rana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Sayemul</a:t>
            </a:r>
            <a:r>
              <a:rPr lang="en-IN" sz="2000" dirty="0" smtClean="0">
                <a:latin typeface="Times New Roman" pitchFamily="18" charset="0"/>
                <a:cs typeface="Times New Roman" pitchFamily="18" charset="0"/>
              </a:rPr>
              <a:t> Islam “ Smart walking stick - an electronic approach to assist visually disabled persons” International Journal of Scientific &amp; Engineering Research, Volume 4, Issue 10, October-2013</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David T. </a:t>
            </a:r>
            <a:r>
              <a:rPr lang="en-IN" sz="2000" dirty="0" err="1" smtClean="0">
                <a:latin typeface="Times New Roman" pitchFamily="18" charset="0"/>
                <a:cs typeface="Times New Roman" pitchFamily="18" charset="0"/>
              </a:rPr>
              <a:t>Batarseh</a:t>
            </a:r>
            <a:r>
              <a:rPr lang="en-IN" sz="2000" dirty="0" smtClean="0">
                <a:latin typeface="Times New Roman" pitchFamily="18" charset="0"/>
                <a:cs typeface="Times New Roman" pitchFamily="18" charset="0"/>
              </a:rPr>
              <a:t>, Dr. Timothy N. </a:t>
            </a:r>
            <a:r>
              <a:rPr lang="en-IN" sz="2000" dirty="0" err="1" smtClean="0">
                <a:latin typeface="Times New Roman" pitchFamily="18" charset="0"/>
                <a:cs typeface="Times New Roman" pitchFamily="18" charset="0"/>
              </a:rPr>
              <a:t>Burcham</a:t>
            </a:r>
            <a:r>
              <a:rPr lang="en-IN" sz="2000" dirty="0" smtClean="0">
                <a:latin typeface="Times New Roman" pitchFamily="18" charset="0"/>
                <a:cs typeface="Times New Roman" pitchFamily="18" charset="0"/>
              </a:rPr>
              <a:t>, and Dr. Gary M. </a:t>
            </a:r>
            <a:r>
              <a:rPr lang="en-IN" sz="2000" dirty="0" err="1" smtClean="0">
                <a:latin typeface="Times New Roman" pitchFamily="18" charset="0"/>
                <a:cs typeface="Times New Roman" pitchFamily="18" charset="0"/>
              </a:rPr>
              <a:t>McFadyen</a:t>
            </a:r>
            <a:r>
              <a:rPr lang="en-IN" sz="2000" dirty="0" smtClean="0">
                <a:latin typeface="Times New Roman" pitchFamily="18" charset="0"/>
                <a:cs typeface="Times New Roman" pitchFamily="18" charset="0"/>
              </a:rPr>
              <a:t> “An Ultrasonic Ranging System for the Blind” 0-7803- 3869-3197-1997IEEE </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G. </a:t>
            </a:r>
            <a:r>
              <a:rPr lang="en-IN" sz="2000" dirty="0" err="1" smtClean="0">
                <a:latin typeface="Times New Roman" pitchFamily="18" charset="0"/>
                <a:cs typeface="Times New Roman" pitchFamily="18" charset="0"/>
              </a:rPr>
              <a:t>Gayathri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Vishnupriya</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Nandhini</a:t>
            </a:r>
            <a:r>
              <a:rPr lang="en-IN" sz="2000" dirty="0" smtClean="0">
                <a:latin typeface="Times New Roman" pitchFamily="18" charset="0"/>
                <a:cs typeface="Times New Roman" pitchFamily="18" charset="0"/>
              </a:rPr>
              <a:t>, Ms. M. </a:t>
            </a:r>
            <a:r>
              <a:rPr lang="en-IN" sz="2000" dirty="0" err="1" smtClean="0">
                <a:latin typeface="Times New Roman" pitchFamily="18" charset="0"/>
                <a:cs typeface="Times New Roman" pitchFamily="18" charset="0"/>
              </a:rPr>
              <a:t>Banupriya</a:t>
            </a:r>
            <a:r>
              <a:rPr lang="en-IN" sz="2000" dirty="0" smtClean="0">
                <a:latin typeface="Times New Roman" pitchFamily="18" charset="0"/>
                <a:cs typeface="Times New Roman" pitchFamily="18" charset="0"/>
              </a:rPr>
              <a:t> “Smart Walking Stick for Visually Impaired” IJECS Volume 3. Issue 3 March, 2014 Page No.4057-4061 </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World Health Organization report on "Global data on visual impairments 2010" Available At http://www.who.int/blindness/GLOBALDATAFINALforweb.pdf</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1374</TotalTime>
  <Words>1049</Words>
  <Application>Microsoft Office PowerPoint</Application>
  <PresentationFormat>On-screen Show (4:3)</PresentationFormat>
  <Paragraphs>96</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Intelligent Walking Stick for Elderly and Blind People</vt:lpstr>
      <vt:lpstr>Abstract</vt:lpstr>
      <vt:lpstr>Slide 3</vt:lpstr>
      <vt:lpstr>Existing System</vt:lpstr>
      <vt:lpstr>Disadvantage of Existing System</vt:lpstr>
      <vt:lpstr>PROPOSED SYSTEM :</vt:lpstr>
      <vt:lpstr>Slide 7</vt:lpstr>
      <vt:lpstr>ADVANTAGE</vt:lpstr>
      <vt:lpstr>Slide 9</vt:lpstr>
      <vt:lpstr>Slide 10</vt:lpstr>
      <vt:lpstr>Block Diagram</vt:lpstr>
      <vt:lpstr>SOFTWARE REQUIREMENTS:</vt:lpstr>
      <vt:lpstr>HARDWARE REQUIREMENTS:</vt:lpstr>
      <vt:lpstr>CONCLUTION</vt:lpstr>
      <vt:lpstr>Slide 15</vt:lpstr>
      <vt:lpstr>REFERENCE</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608</cp:revision>
  <dcterms:created xsi:type="dcterms:W3CDTF">2006-08-16T00:00:00Z</dcterms:created>
  <dcterms:modified xsi:type="dcterms:W3CDTF">2021-12-11T13:02:48Z</dcterms:modified>
</cp:coreProperties>
</file>