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Hash-Based Conditional Privacy Preserving Authentication and Key Exchange Protocol Suitable for Industrial Internet of Things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 networks (WSN) are integral part of Industrial Internet of Things (IIOT), the said networks comprise of elements possessing low power processors. WSNs are used for gathering data in the monitoring region, using which vital information about the sensor and the monitoring region can be attained (placement of the sensor node is critical). Moreover, due to open nature of communication channel and resource constrained environment of nodes the privacy, integrity and </a:t>
            </a:r>
            <a:r>
              <a:rPr lang="en-IN" sz="2000" dirty="0" err="1" smtClean="0">
                <a:latin typeface="Times New Roman" pitchFamily="18" charset="0"/>
                <a:cs typeface="Times New Roman" pitchFamily="18" charset="0"/>
              </a:rPr>
              <a:t>con_dentiality</a:t>
            </a:r>
            <a:r>
              <a:rPr lang="en-IN" sz="2000" dirty="0" smtClean="0">
                <a:latin typeface="Times New Roman" pitchFamily="18" charset="0"/>
                <a:cs typeface="Times New Roman" pitchFamily="18" charset="0"/>
              </a:rPr>
              <a:t> of the data becomes a big issue as we need to ensure that the said data is only accessed by a valid user in the IIOT environment. Many schemes presented various means to overcome the above issue. However, the existing works do have certain vulnerabilities which make its application in the WSNs constrained. The proposed work presents a scheme for achieving above goals in IIOT environment.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buNone/>
            </a:pPr>
            <a:r>
              <a:rPr lang="en-IN" sz="2000" dirty="0" smtClean="0">
                <a:latin typeface="Times New Roman" pitchFamily="18" charset="0"/>
                <a:cs typeface="Times New Roman" pitchFamily="18" charset="0"/>
              </a:rPr>
              <a:t>    Moreover</a:t>
            </a:r>
            <a:r>
              <a:rPr lang="en-IN" sz="2000" dirty="0" smtClean="0">
                <a:latin typeface="Times New Roman" pitchFamily="18" charset="0"/>
                <a:cs typeface="Times New Roman" pitchFamily="18" charset="0"/>
              </a:rPr>
              <a:t>, the proposed scheme presents security vulnerabilities and weaknesses in existing schemes and attempts to overcome these issues; the proposed work provides cryptanalysis of </a:t>
            </a:r>
            <a:r>
              <a:rPr lang="en-IN" sz="2000" dirty="0" err="1" smtClean="0">
                <a:latin typeface="Times New Roman" pitchFamily="18" charset="0"/>
                <a:cs typeface="Times New Roman" pitchFamily="18" charset="0"/>
              </a:rPr>
              <a:t>Xiong</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et al. </a:t>
            </a:r>
            <a:r>
              <a:rPr lang="en-IN" sz="2000" dirty="0" smtClean="0">
                <a:latin typeface="Times New Roman" pitchFamily="18" charset="0"/>
                <a:cs typeface="Times New Roman" pitchFamily="18" charset="0"/>
              </a:rPr>
              <a:t>scheme which is based on ECC, the direct consequence of the cryptanalysis directs to design a solution which can overcome the issues.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work provides a robust hash based conditional privacy preserving authentication and probabilistic key exchange protocol which is lightweight and as a result, puts less computation overheads on the entities involved in the region. The proposed work is secure against many known attacks due to </a:t>
            </a:r>
            <a:r>
              <a:rPr lang="en-IN" sz="2000" dirty="0" err="1" smtClean="0">
                <a:latin typeface="Times New Roman" pitchFamily="18" charset="0"/>
                <a:cs typeface="Times New Roman" pitchFamily="18" charset="0"/>
              </a:rPr>
              <a:t>dif_culty</a:t>
            </a:r>
            <a:r>
              <a:rPr lang="en-IN" sz="2000" dirty="0" smtClean="0">
                <a:latin typeface="Times New Roman" pitchFamily="18" charset="0"/>
                <a:cs typeface="Times New Roman" pitchFamily="18" charset="0"/>
              </a:rPr>
              <a:t> in guessing the credentials. The main motivation is to develop a lightweight scheme which can help exchange information with </a:t>
            </a:r>
            <a:r>
              <a:rPr lang="en-IN" sz="2000" dirty="0" err="1" smtClean="0">
                <a:latin typeface="Times New Roman" pitchFamily="18" charset="0"/>
                <a:cs typeface="Times New Roman" pitchFamily="18" charset="0"/>
              </a:rPr>
              <a:t>ef_cacy</a:t>
            </a:r>
            <a:r>
              <a:rPr lang="en-IN" sz="2000" dirty="0" smtClean="0">
                <a:latin typeface="Times New Roman" pitchFamily="18" charset="0"/>
                <a:cs typeface="Times New Roman" pitchFamily="18" charset="0"/>
              </a:rPr>
              <a:t>. The security of the proposed work is provided using both formal and informal security analysis where formal analysis comprises of AVISPA and Real-or-Random oracle model simulations whereas informal analysis depicts proofs as of how the proposed work withstands many known attacks. Thus, the proposed work is secure against many malicious attacks directing and championing its application in IIOT environment.</a:t>
            </a: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381000"/>
            <a:ext cx="7498080" cy="6324600"/>
          </a:xfrm>
        </p:spPr>
        <p:txBody>
          <a:bodyPr>
            <a:noAutofit/>
          </a:bodyPr>
          <a:lstStyle/>
          <a:p>
            <a:pPr lvl="0" algn="just">
              <a:lnSpc>
                <a:spcPct val="150000"/>
              </a:lnSpc>
            </a:pPr>
            <a:r>
              <a:rPr lang="en-US" sz="2000" dirty="0" smtClean="0">
                <a:latin typeface="Times New Roman" pitchFamily="18" charset="0"/>
                <a:cs typeface="Times New Roman" pitchFamily="18" charset="0"/>
              </a:rPr>
              <a:t>Cyber Attack is a type of cyber threats that is targeting to get private information such as credit cards information and social security numbers.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De-synchronization Attack is the pseudonym stored at the gateway node GW and the sensor node SN memory would not be the same, because of an adversary blocks the communication between the parties.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There is not a specific solution that can detect whole phishing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purpose of this study is to perform Extreme Learning Machine (ELM) based classification for 30 features including Websites Data in UC Irvine Machine Learning Repository database.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For results assessment, ELM was compared with other machine learning methods such as Support Vector Machine (SVM).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Internet is an essential part of our life. Internet users can be affected from different  types of cyber threats.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Thus cyber threats may attack </a:t>
            </a:r>
            <a:r>
              <a:rPr lang="en-US" sz="2000" dirty="0" err="1" smtClean="0">
                <a:latin typeface="Times New Roman" pitchFamily="18" charset="0"/>
                <a:cs typeface="Times New Roman" pitchFamily="18" charset="0"/>
              </a:rPr>
              <a:t>ﬁnancial</a:t>
            </a:r>
            <a:r>
              <a:rPr lang="en-US" sz="2000" dirty="0" smtClean="0">
                <a:latin typeface="Times New Roman" pitchFamily="18" charset="0"/>
                <a:cs typeface="Times New Roman" pitchFamily="18" charset="0"/>
              </a:rPr>
              <a:t> data, private information, online banking and e-commerce.</a:t>
            </a:r>
            <a:endParaRPr lang="en-IN" sz="2000" dirty="0" smtClean="0">
              <a:latin typeface="Times New Roman" pitchFamily="18" charset="0"/>
              <a:cs typeface="Times New Roman" pitchFamily="18" charset="0"/>
            </a:endParaRPr>
          </a:p>
          <a:p>
            <a:pPr lvl="0" algn="just">
              <a:lnSpc>
                <a:spcPct val="150000"/>
              </a:lnSpc>
            </a:pPr>
            <a:r>
              <a:rPr lang="en-US" sz="2000" dirty="0" err="1" smtClean="0">
                <a:latin typeface="Times New Roman" pitchFamily="18" charset="0"/>
                <a:cs typeface="Times New Roman" pitchFamily="18" charset="0"/>
              </a:rPr>
              <a:t>SqlInjection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Dos Attack</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Password Attack   </a:t>
            </a:r>
            <a:r>
              <a:rPr lang="en-US" sz="2000" b="1"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this study, features in the database created for Cyber Attacks  are classified by determining the input and output parameters for the Support Vector machine classifier.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Results obtained by SVM show that has higher achievement compared to  other classifier methods.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The proposed methodology imports data-set of Privacy Information and Image Based Password Authentication from the database and then  the imported data is pre-processed.</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Attackers </a:t>
            </a:r>
            <a:r>
              <a:rPr lang="en-US" sz="2000" dirty="0" err="1" smtClean="0">
                <a:latin typeface="Times New Roman" pitchFamily="18" charset="0"/>
                <a:cs typeface="Times New Roman" pitchFamily="18" charset="0"/>
              </a:rPr>
              <a:t>url</a:t>
            </a:r>
            <a:r>
              <a:rPr lang="en-US" sz="2000" dirty="0" smtClean="0">
                <a:latin typeface="Times New Roman" pitchFamily="18" charset="0"/>
                <a:cs typeface="Times New Roman" pitchFamily="18" charset="0"/>
              </a:rPr>
              <a:t> will be blocked based on request from hackers server.</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9444"/>
        </p:xfrm>
        <a:graphic>
          <a:graphicData uri="http://schemas.openxmlformats.org/drawingml/2006/table">
            <a:tbl>
              <a:tblPr firstRow="1" bandRow="1">
                <a:tableStyleId>{5C22544A-7EE6-4342-B048-85BDC9FD1C3A}</a:tableStyleId>
              </a:tblPr>
              <a:tblGrid>
                <a:gridCol w="2667000"/>
                <a:gridCol w="1676400"/>
                <a:gridCol w="3524250"/>
              </a:tblGrid>
              <a:tr h="370840">
                <a:tc>
                  <a:txBody>
                    <a:bodyPr/>
                    <a:lstStyle/>
                    <a:p>
                      <a:pPr algn="ctr"/>
                      <a:r>
                        <a:rPr lang="en-US" sz="1900" dirty="0" smtClean="0">
                          <a:latin typeface="Times New Roman" pitchFamily="18" charset="0"/>
                          <a:cs typeface="Times New Roman" pitchFamily="18" charset="0"/>
                        </a:rPr>
                        <a:t>TITLE</a:t>
                      </a:r>
                      <a:endParaRPr lang="en-IN" sz="1900" dirty="0">
                        <a:latin typeface="Times New Roman" pitchFamily="18" charset="0"/>
                        <a:cs typeface="Times New Roman" pitchFamily="18" charset="0"/>
                      </a:endParaRPr>
                    </a:p>
                  </a:txBody>
                  <a:tcPr/>
                </a:tc>
                <a:tc>
                  <a:txBody>
                    <a:bodyPr/>
                    <a:lstStyle/>
                    <a:p>
                      <a:pPr algn="ctr"/>
                      <a:r>
                        <a:rPr lang="en-US" sz="1900" smtClean="0">
                          <a:latin typeface="Times New Roman" pitchFamily="18" charset="0"/>
                          <a:cs typeface="Times New Roman" pitchFamily="18" charset="0"/>
                        </a:rPr>
                        <a:t>AUTHOR</a:t>
                      </a:r>
                      <a:endParaRPr lang="en-IN" sz="1900" dirty="0">
                        <a:latin typeface="Times New Roman" pitchFamily="18" charset="0"/>
                        <a:cs typeface="Times New Roman" pitchFamily="18" charset="0"/>
                      </a:endParaRPr>
                    </a:p>
                  </a:txBody>
                  <a:tcPr/>
                </a:tc>
                <a:tc>
                  <a:txBody>
                    <a:bodyPr/>
                    <a:lstStyle/>
                    <a:p>
                      <a:pPr algn="ctr"/>
                      <a:r>
                        <a:rPr lang="en-US" sz="1900" smtClean="0">
                          <a:latin typeface="Times New Roman" pitchFamily="18" charset="0"/>
                          <a:cs typeface="Times New Roman" pitchFamily="18" charset="0"/>
                        </a:rPr>
                        <a:t>DESCRIPTION</a:t>
                      </a:r>
                      <a:endParaRPr lang="en-IN" sz="19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Security enhanced</a:t>
                      </a:r>
                      <a:endParaRPr lang="en-IN" sz="18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user authentication protocol for wireless sensor networks using elliptic</a:t>
                      </a:r>
                      <a:endParaRPr lang="en-IN" sz="18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curves cryptography</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Y. </a:t>
                      </a:r>
                      <a:r>
                        <a:rPr lang="en-US" sz="1800" dirty="0" err="1">
                          <a:latin typeface="Times New Roman" pitchFamily="18" charset="0"/>
                          <a:ea typeface="Calibri"/>
                          <a:cs typeface="Times New Roman" pitchFamily="18" charset="0"/>
                        </a:rPr>
                        <a:t>Choi</a:t>
                      </a:r>
                      <a:r>
                        <a:rPr lang="en-US" sz="1800" dirty="0">
                          <a:latin typeface="Times New Roman" pitchFamily="18" charset="0"/>
                          <a:ea typeface="Calibri"/>
                          <a:cs typeface="Times New Roman" pitchFamily="18" charset="0"/>
                        </a:rPr>
                        <a:t>, D. Lee, J. Kim, J. Jung, J. Nam, and </a:t>
                      </a:r>
                      <a:r>
                        <a:rPr lang="en-US" sz="1800" dirty="0" err="1">
                          <a:latin typeface="Times New Roman" pitchFamily="18" charset="0"/>
                          <a:ea typeface="Calibri"/>
                          <a:cs typeface="Times New Roman" pitchFamily="18" charset="0"/>
                        </a:rPr>
                        <a:t>D.Won</a:t>
                      </a:r>
                      <a:r>
                        <a:rPr lang="en-US" sz="1800" dirty="0">
                          <a:latin typeface="Times New Roman" pitchFamily="18" charset="0"/>
                          <a:ea typeface="Calibri"/>
                          <a:cs typeface="Times New Roman" pitchFamily="18" charset="0"/>
                        </a:rPr>
                        <a:t>,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To reduce the resource use of sensors and enhance the security of WSNs, various user authentication protocols have been proposed.</a:t>
                      </a:r>
                      <a:endParaRPr lang="en-IN"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A provably-secure</a:t>
                      </a:r>
                      <a:endParaRPr lang="en-IN" sz="180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1800">
                          <a:latin typeface="Times New Roman" pitchFamily="18" charset="0"/>
                          <a:ea typeface="Calibri"/>
                          <a:cs typeface="Times New Roman" pitchFamily="18" charset="0"/>
                        </a:rPr>
                        <a:t>ECC-based authentication scheme for wireless sensor networks</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J. Nam, M. Kim, J. Paik, Y. Lee, and D. Won,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A smart-card-based user authentication scheme for wireless sensor networks (in short, a SUA-WSN scheme) is designed to restrict access to the sensor data only to users who are in possession of both a smart card and the corresponding password.</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37048"/>
        </p:xfrm>
        <a:graphic>
          <a:graphicData uri="http://schemas.openxmlformats.org/drawingml/2006/table">
            <a:tbl>
              <a:tblPr firstRow="1" bandRow="1">
                <a:tableStyleId>{5C22544A-7EE6-4342-B048-85BDC9FD1C3A}</a:tableStyleId>
              </a:tblPr>
              <a:tblGrid>
                <a:gridCol w="2590800"/>
                <a:gridCol w="18288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An untraceable</a:t>
                      </a:r>
                      <a:endParaRPr lang="en-IN" sz="18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temporal-credential-based two-factor authentication scheme using ECC</a:t>
                      </a:r>
                      <a:endParaRPr lang="en-IN" sz="18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for wireless sensor networks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Q. Jiang, J. Ma, F. Wei, Y. </a:t>
                      </a:r>
                      <a:r>
                        <a:rPr lang="en-US" sz="1800" dirty="0" err="1">
                          <a:latin typeface="Times New Roman" pitchFamily="18" charset="0"/>
                          <a:ea typeface="Calibri"/>
                          <a:cs typeface="Times New Roman" pitchFamily="18" charset="0"/>
                        </a:rPr>
                        <a:t>Tian</a:t>
                      </a:r>
                      <a:r>
                        <a:rPr lang="en-US" sz="1800" dirty="0">
                          <a:latin typeface="Times New Roman" pitchFamily="18" charset="0"/>
                          <a:ea typeface="Calibri"/>
                          <a:cs typeface="Times New Roman" pitchFamily="18" charset="0"/>
                        </a:rPr>
                        <a:t>, J. </a:t>
                      </a:r>
                      <a:r>
                        <a:rPr lang="en-US" sz="1800" dirty="0" err="1">
                          <a:latin typeface="Times New Roman" pitchFamily="18" charset="0"/>
                          <a:ea typeface="Calibri"/>
                          <a:cs typeface="Times New Roman" pitchFamily="18" charset="0"/>
                        </a:rPr>
                        <a:t>Shen</a:t>
                      </a:r>
                      <a:r>
                        <a:rPr lang="en-US" sz="1800" dirty="0">
                          <a:latin typeface="Times New Roman" pitchFamily="18" charset="0"/>
                          <a:ea typeface="Calibri"/>
                          <a:cs typeface="Times New Roman" pitchFamily="18" charset="0"/>
                        </a:rPr>
                        <a:t>, and Y. Yang,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Our new scheme makes up for the missing security features necessary for real-life applications while maintaining the desired features of the original scheme.</a:t>
                      </a:r>
                      <a:endParaRPr lang="en-IN"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A novel multi-party key exchange protocol</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S. Paliwal and C. A. Kumar,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A key exchange protocols are generally used in order to exchange a cryptographic session key, such that no one except the communicating party must be able to deduce the keys lifetime.</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esktop\pic 2.jpg"/>
          <p:cNvPicPr>
            <a:picLocks noGrp="1"/>
          </p:cNvPicPr>
          <p:nvPr>
            <p:ph idx="1"/>
          </p:nvPr>
        </p:nvPicPr>
        <p:blipFill>
          <a:blip r:embed="rId2"/>
          <a:srcRect/>
          <a:stretch>
            <a:fillRect/>
          </a:stretch>
        </p:blipFill>
        <p:spPr bwMode="auto">
          <a:xfrm>
            <a:off x="1905000" y="1600200"/>
            <a:ext cx="6629400" cy="44958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a lightweight authentication and key agreement protocol for WSN in IIOT environment is proposed, where the proposed work resulted in fast authentication and unpredictable pseudonym update phase. The security of the proposed work is proved using Real-or-Random oracle model, AVISPA, BAN logic and informal security analysis. Moreover, the cryptanalysis of a ECC based authentication and key agreement scheme was presented as a result, new security goals were scoped; a new scheme overcoming vulnerabilities. The proposed work overcomes vulnerabilities present in the existing schemes and provides a new means to exchange session key faster. The rapid growth in IOT technology will lead to heavy applications in healthcare, intelligent transport systems and industrial _</a:t>
            </a:r>
            <a:r>
              <a:rPr lang="en-IN" dirty="0" err="1" smtClean="0">
                <a:latin typeface="Times New Roman" pitchFamily="18" charset="0"/>
                <a:cs typeface="Times New Roman" pitchFamily="18" charset="0"/>
              </a:rPr>
              <a:t>elds</a:t>
            </a:r>
            <a:r>
              <a:rPr lang="en-IN" dirty="0" smtClean="0">
                <a:latin typeface="Times New Roman" pitchFamily="18" charset="0"/>
                <a:cs typeface="Times New Roman" pitchFamily="18" charset="0"/>
              </a:rPr>
              <a:t> where security and privacy are the major concerns. The proposed work, presents an approach which can make it useful for above applications.</a:t>
            </a:r>
          </a:p>
          <a:p>
            <a:pPr algn="just">
              <a:lnSpc>
                <a:spcPct val="120000"/>
              </a:lnSpc>
              <a:buNone/>
            </a:pP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Y. </a:t>
            </a:r>
            <a:r>
              <a:rPr lang="en-US" sz="1600" dirty="0" err="1" smtClean="0">
                <a:latin typeface="Times New Roman" pitchFamily="18" charset="0"/>
                <a:cs typeface="Times New Roman" pitchFamily="18" charset="0"/>
              </a:rPr>
              <a:t>Choi</a:t>
            </a:r>
            <a:r>
              <a:rPr lang="en-US" sz="1600" dirty="0" smtClean="0">
                <a:latin typeface="Times New Roman" pitchFamily="18" charset="0"/>
                <a:cs typeface="Times New Roman" pitchFamily="18" charset="0"/>
              </a:rPr>
              <a:t>, D. Lee, J. Kim, J. Jung, J. Nam, and </a:t>
            </a:r>
            <a:r>
              <a:rPr lang="en-US" sz="1600" dirty="0" err="1" smtClean="0">
                <a:latin typeface="Times New Roman" pitchFamily="18" charset="0"/>
                <a:cs typeface="Times New Roman" pitchFamily="18" charset="0"/>
              </a:rPr>
              <a:t>D.Won</a:t>
            </a:r>
            <a:r>
              <a:rPr lang="en-US" sz="1600" dirty="0" smtClean="0">
                <a:latin typeface="Times New Roman" pitchFamily="18" charset="0"/>
                <a:cs typeface="Times New Roman" pitchFamily="18" charset="0"/>
              </a:rPr>
              <a:t>, ``Security enhanced user authentication protocol for wireless sensor networks using elliptic curves cryptography,'' Sensors, vol. 14, no. 6, pp. 1008110106, 2014.</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J. Nam, M. Kim, J. Paik, Y. Lee, and D. Won, ``A </a:t>
            </a:r>
            <a:r>
              <a:rPr lang="en-US" sz="1600" dirty="0" smtClean="0">
                <a:latin typeface="Times New Roman" pitchFamily="18" charset="0"/>
                <a:cs typeface="Times New Roman" pitchFamily="18" charset="0"/>
              </a:rPr>
              <a:t>provably-secure</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ECC-based </a:t>
            </a:r>
            <a:r>
              <a:rPr lang="en-US" sz="1600" dirty="0" smtClean="0">
                <a:latin typeface="Times New Roman" pitchFamily="18" charset="0"/>
                <a:cs typeface="Times New Roman" pitchFamily="18" charset="0"/>
              </a:rPr>
              <a:t>authentication scheme for wireless sensor networks,'' Sensors, vol. 14, no. 11, pp. 2102321044, 2014.</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Q. Jiang, J. Ma, F. Wei, Y. </a:t>
            </a:r>
            <a:r>
              <a:rPr lang="en-US" sz="1600" dirty="0" err="1" smtClean="0">
                <a:latin typeface="Times New Roman" pitchFamily="18" charset="0"/>
                <a:cs typeface="Times New Roman" pitchFamily="18" charset="0"/>
              </a:rPr>
              <a:t>Tian</a:t>
            </a:r>
            <a:r>
              <a:rPr lang="en-US" sz="1600" dirty="0" smtClean="0">
                <a:latin typeface="Times New Roman" pitchFamily="18" charset="0"/>
                <a:cs typeface="Times New Roman" pitchFamily="18" charset="0"/>
              </a:rPr>
              <a:t>, J. </a:t>
            </a:r>
            <a:r>
              <a:rPr lang="en-US" sz="1600" dirty="0" err="1" smtClean="0">
                <a:latin typeface="Times New Roman" pitchFamily="18" charset="0"/>
                <a:cs typeface="Times New Roman" pitchFamily="18" charset="0"/>
              </a:rPr>
              <a:t>Shen</a:t>
            </a:r>
            <a:r>
              <a:rPr lang="en-US" sz="1600" dirty="0" smtClean="0">
                <a:latin typeface="Times New Roman" pitchFamily="18" charset="0"/>
                <a:cs typeface="Times New Roman" pitchFamily="18" charset="0"/>
              </a:rPr>
              <a:t>, and Y. Yang, ``An untraceable temporal-credential-based two-factor authentication scheme using ECC for wireless sensor networks,'' J. </a:t>
            </a:r>
            <a:r>
              <a:rPr lang="en-US" sz="1600" dirty="0" err="1" smtClean="0">
                <a:latin typeface="Times New Roman" pitchFamily="18" charset="0"/>
                <a:cs typeface="Times New Roman" pitchFamily="18" charset="0"/>
              </a:rPr>
              <a:t>Netw</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Appl., vol. 76, pp. 3748, Dec. 2016.</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S. </a:t>
            </a:r>
            <a:r>
              <a:rPr lang="en-US" sz="1600" dirty="0" err="1" smtClean="0">
                <a:latin typeface="Times New Roman" pitchFamily="18" charset="0"/>
                <a:cs typeface="Times New Roman" pitchFamily="18" charset="0"/>
              </a:rPr>
              <a:t>Paliwal</a:t>
            </a:r>
            <a:r>
              <a:rPr lang="en-US" sz="1600" dirty="0" smtClean="0">
                <a:latin typeface="Times New Roman" pitchFamily="18" charset="0"/>
                <a:cs typeface="Times New Roman" pitchFamily="18" charset="0"/>
              </a:rPr>
              <a:t> and C. A. Kumar, ``A novel multi-party key exchange protocol,'' in Proc. Int. Conf. </a:t>
            </a:r>
            <a:r>
              <a:rPr lang="en-US" sz="1600" dirty="0" err="1" smtClean="0">
                <a:latin typeface="Times New Roman" pitchFamily="18" charset="0"/>
                <a:cs typeface="Times New Roman" pitchFamily="18" charset="0"/>
              </a:rPr>
              <a:t>Intell</a:t>
            </a:r>
            <a:r>
              <a:rPr lang="en-US" sz="1600" dirty="0" smtClean="0">
                <a:latin typeface="Times New Roman" pitchFamily="18" charset="0"/>
                <a:cs typeface="Times New Roman" pitchFamily="18" charset="0"/>
              </a:rPr>
              <a:t>. Syst. Design Appl. Springer, Cham, Switzerland, 2017, pp. 597607.</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 P. </a:t>
            </a:r>
            <a:r>
              <a:rPr lang="en-US" sz="1600" dirty="0" err="1" smtClean="0">
                <a:latin typeface="Times New Roman" pitchFamily="18" charset="0"/>
                <a:cs typeface="Times New Roman" pitchFamily="18" charset="0"/>
              </a:rPr>
              <a:t>Gope</a:t>
            </a:r>
            <a:r>
              <a:rPr lang="en-US" sz="1600" dirty="0" smtClean="0">
                <a:latin typeface="Times New Roman" pitchFamily="18" charset="0"/>
                <a:cs typeface="Times New Roman" pitchFamily="18" charset="0"/>
              </a:rPr>
              <a:t> and T. Hwang, ``A realistic lightweight anonymous authentication protocol for securing real-time application data access in wireless sensor networks,'' IEEE Trans. Ind. Electron., vol. 63, no. 11, pp. 71247132, Nov. 2016.</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X. Li, J. </a:t>
            </a:r>
            <a:r>
              <a:rPr lang="en-US" sz="1600" dirty="0" err="1" smtClean="0">
                <a:latin typeface="Times New Roman" pitchFamily="18" charset="0"/>
                <a:cs typeface="Times New Roman" pitchFamily="18" charset="0"/>
              </a:rPr>
              <a:t>Niu</a:t>
            </a:r>
            <a:r>
              <a:rPr lang="en-US" sz="1600" dirty="0" smtClean="0">
                <a:latin typeface="Times New Roman" pitchFamily="18" charset="0"/>
                <a:cs typeface="Times New Roman" pitchFamily="18" charset="0"/>
              </a:rPr>
              <a:t>, M. Z. A. </a:t>
            </a:r>
            <a:r>
              <a:rPr lang="en-US" sz="1600" dirty="0" err="1" smtClean="0">
                <a:latin typeface="Times New Roman" pitchFamily="18" charset="0"/>
                <a:cs typeface="Times New Roman" pitchFamily="18" charset="0"/>
              </a:rPr>
              <a:t>Bhuiyan</a:t>
            </a:r>
            <a:r>
              <a:rPr lang="en-US" sz="1600" dirty="0" smtClean="0">
                <a:latin typeface="Times New Roman" pitchFamily="18" charset="0"/>
                <a:cs typeface="Times New Roman" pitchFamily="18" charset="0"/>
              </a:rPr>
              <a:t>, F. Wu, M. </a:t>
            </a:r>
            <a:r>
              <a:rPr lang="en-US" sz="1600" dirty="0" err="1" smtClean="0">
                <a:latin typeface="Times New Roman" pitchFamily="18" charset="0"/>
                <a:cs typeface="Times New Roman" pitchFamily="18" charset="0"/>
              </a:rPr>
              <a:t>Karuppiah</a:t>
            </a:r>
            <a:r>
              <a:rPr lang="en-US" sz="1600" dirty="0" smtClean="0">
                <a:latin typeface="Times New Roman" pitchFamily="18" charset="0"/>
                <a:cs typeface="Times New Roman" pitchFamily="18" charset="0"/>
              </a:rPr>
              <a:t>, and S. </a:t>
            </a:r>
            <a:r>
              <a:rPr lang="en-US" sz="1600" dirty="0" err="1" smtClean="0">
                <a:latin typeface="Times New Roman" pitchFamily="18" charset="0"/>
                <a:cs typeface="Times New Roman" pitchFamily="18" charset="0"/>
              </a:rPr>
              <a:t>Kumari</a:t>
            </a:r>
            <a:r>
              <a:rPr lang="en-US" sz="1600" dirty="0" smtClean="0">
                <a:latin typeface="Times New Roman" pitchFamily="18" charset="0"/>
                <a:cs typeface="Times New Roman" pitchFamily="18" charset="0"/>
              </a:rPr>
              <a:t>, ``A robust ECC-based provable secure authentication protocol with privacy preserving for industrial Internet of Things,'' IEEE Trans. Ind. </a:t>
            </a:r>
            <a:r>
              <a:rPr lang="en-US" sz="1600" dirty="0" err="1" smtClean="0">
                <a:latin typeface="Times New Roman" pitchFamily="18" charset="0"/>
                <a:cs typeface="Times New Roman" pitchFamily="18" charset="0"/>
              </a:rPr>
              <a:t>Informat</a:t>
            </a:r>
            <a:r>
              <a:rPr lang="en-US" sz="1600" dirty="0" smtClean="0">
                <a:latin typeface="Times New Roman" pitchFamily="18" charset="0"/>
                <a:cs typeface="Times New Roman" pitchFamily="18" charset="0"/>
              </a:rPr>
              <a:t>., vol. 14, no. 8, pp. 35993609, Aug. 2018.</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R. Ali, A. Pal, S. </a:t>
            </a:r>
            <a:r>
              <a:rPr lang="en-US" sz="1600" dirty="0" err="1" smtClean="0">
                <a:latin typeface="Times New Roman" pitchFamily="18" charset="0"/>
                <a:cs typeface="Times New Roman" pitchFamily="18" charset="0"/>
              </a:rPr>
              <a:t>Kumari</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Karuppiah</a:t>
            </a:r>
            <a:r>
              <a:rPr lang="en-US" sz="1600" dirty="0" smtClean="0">
                <a:latin typeface="Times New Roman" pitchFamily="18" charset="0"/>
                <a:cs typeface="Times New Roman" pitchFamily="18" charset="0"/>
              </a:rPr>
              <a:t>, and M. Conti, ``A </a:t>
            </a:r>
            <a:r>
              <a:rPr lang="en-US" sz="1600" dirty="0" smtClean="0">
                <a:latin typeface="Times New Roman" pitchFamily="18" charset="0"/>
                <a:cs typeface="Times New Roman" pitchFamily="18" charset="0"/>
              </a:rPr>
              <a:t>secure</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user </a:t>
            </a:r>
            <a:r>
              <a:rPr lang="en-US" sz="1600" dirty="0" smtClean="0">
                <a:latin typeface="Times New Roman" pitchFamily="18" charset="0"/>
                <a:cs typeface="Times New Roman" pitchFamily="18" charset="0"/>
              </a:rPr>
              <a:t>authentication and key-agreement scheme using wireless sensor networks for agriculture monitoring,'' Future </a:t>
            </a:r>
            <a:r>
              <a:rPr lang="en-US" sz="1600" dirty="0" err="1" smtClean="0">
                <a:latin typeface="Times New Roman" pitchFamily="18" charset="0"/>
                <a:cs typeface="Times New Roman" pitchFamily="18" charset="0"/>
              </a:rPr>
              <a:t>Gener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Syst., vol. 84, pp. 200215, Jul. 2018.</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S. H. Islam, M. S. </a:t>
            </a:r>
            <a:r>
              <a:rPr lang="en-US" sz="1600" dirty="0" err="1" smtClean="0">
                <a:latin typeface="Times New Roman" pitchFamily="18" charset="0"/>
                <a:cs typeface="Times New Roman" pitchFamily="18" charset="0"/>
              </a:rPr>
              <a:t>Obaidat</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Vijayakumar</a:t>
            </a:r>
            <a:r>
              <a:rPr lang="en-US" sz="1600" dirty="0" smtClean="0">
                <a:latin typeface="Times New Roman" pitchFamily="18" charset="0"/>
                <a:cs typeface="Times New Roman" pitchFamily="18" charset="0"/>
              </a:rPr>
              <a:t>, E. </a:t>
            </a:r>
            <a:r>
              <a:rPr lang="en-US" sz="1600" dirty="0" err="1" smtClean="0">
                <a:latin typeface="Times New Roman" pitchFamily="18" charset="0"/>
                <a:cs typeface="Times New Roman" pitchFamily="18" charset="0"/>
              </a:rPr>
              <a:t>Abdulhay</a:t>
            </a:r>
            <a:r>
              <a:rPr lang="en-US" sz="1600" dirty="0" smtClean="0">
                <a:latin typeface="Times New Roman" pitchFamily="18" charset="0"/>
                <a:cs typeface="Times New Roman" pitchFamily="18" charset="0"/>
              </a:rPr>
              <a:t>, F. </a:t>
            </a:r>
            <a:r>
              <a:rPr lang="en-US" sz="1600" dirty="0" smtClean="0">
                <a:latin typeface="Times New Roman" pitchFamily="18" charset="0"/>
                <a:cs typeface="Times New Roman" pitchFamily="18" charset="0"/>
              </a:rPr>
              <a:t>Li,</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and </a:t>
            </a:r>
            <a:r>
              <a:rPr lang="en-US" sz="1600" dirty="0" smtClean="0">
                <a:latin typeface="Times New Roman" pitchFamily="18" charset="0"/>
                <a:cs typeface="Times New Roman" pitchFamily="18" charset="0"/>
              </a:rPr>
              <a:t>M. K. C. Reddy, ``A robust and </a:t>
            </a:r>
            <a:r>
              <a:rPr lang="en-US" sz="1600" dirty="0" err="1" smtClean="0">
                <a:latin typeface="Times New Roman" pitchFamily="18" charset="0"/>
                <a:cs typeface="Times New Roman" pitchFamily="18" charset="0"/>
              </a:rPr>
              <a:t>efcient</a:t>
            </a:r>
            <a:r>
              <a:rPr lang="en-US" sz="1600" dirty="0" smtClean="0">
                <a:latin typeface="Times New Roman" pitchFamily="18" charset="0"/>
                <a:cs typeface="Times New Roman" pitchFamily="18" charset="0"/>
              </a:rPr>
              <a:t> password-based conditional privacy preserving authentication and group-key agreement protocol for VANETs,'' Future </a:t>
            </a:r>
            <a:r>
              <a:rPr lang="en-US" sz="1600" dirty="0" err="1" smtClean="0">
                <a:latin typeface="Times New Roman" pitchFamily="18" charset="0"/>
                <a:cs typeface="Times New Roman" pitchFamily="18" charset="0"/>
              </a:rPr>
              <a:t>Gener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Syst., vol. 84, pp. 216227, Jul. 2018.</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J. </a:t>
            </a:r>
            <a:r>
              <a:rPr lang="en-US" sz="1600" dirty="0" err="1" smtClean="0">
                <a:latin typeface="Times New Roman" pitchFamily="18" charset="0"/>
                <a:cs typeface="Times New Roman" pitchFamily="18" charset="0"/>
              </a:rPr>
              <a:t>Shen</a:t>
            </a:r>
            <a:r>
              <a:rPr lang="en-US" sz="1600" dirty="0" smtClean="0">
                <a:latin typeface="Times New Roman" pitchFamily="18" charset="0"/>
                <a:cs typeface="Times New Roman" pitchFamily="18" charset="0"/>
              </a:rPr>
              <a:t>, T. Zhou, F. Wei, X. Sun, and Y. Xiang, ``</a:t>
            </a:r>
            <a:r>
              <a:rPr lang="en-US" sz="1600" dirty="0" smtClean="0">
                <a:latin typeface="Times New Roman" pitchFamily="18" charset="0"/>
                <a:cs typeface="Times New Roman" pitchFamily="18" charset="0"/>
              </a:rPr>
              <a:t>Privacy-preserving</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and </a:t>
            </a:r>
            <a:r>
              <a:rPr lang="en-US" sz="1600" dirty="0" smtClean="0">
                <a:latin typeface="Times New Roman" pitchFamily="18" charset="0"/>
                <a:cs typeface="Times New Roman" pitchFamily="18" charset="0"/>
              </a:rPr>
              <a:t>lightweight key agreement protocol for V2G in the social Internet </a:t>
            </a:r>
            <a:r>
              <a:rPr lang="en-US" sz="1600" dirty="0" smtClean="0">
                <a:latin typeface="Times New Roman" pitchFamily="18" charset="0"/>
                <a:cs typeface="Times New Roman" pitchFamily="18" charset="0"/>
              </a:rPr>
              <a:t>of</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Things</a:t>
            </a:r>
            <a:r>
              <a:rPr lang="en-US" sz="1600" dirty="0" smtClean="0">
                <a:latin typeface="Times New Roman" pitchFamily="18" charset="0"/>
                <a:cs typeface="Times New Roman" pitchFamily="18" charset="0"/>
              </a:rPr>
              <a:t>,'' IEEE Internet Things J., vol. 5, no. 4, pp. 25262536, Aug. 2018.</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K. H. </a:t>
            </a:r>
            <a:r>
              <a:rPr lang="en-US" sz="1600" dirty="0" err="1" smtClean="0">
                <a:latin typeface="Times New Roman" pitchFamily="18" charset="0"/>
                <a:cs typeface="Times New Roman" pitchFamily="18" charset="0"/>
              </a:rPr>
              <a:t>M.Wong</a:t>
            </a:r>
            <a:r>
              <a:rPr lang="en-US" sz="1600" dirty="0" smtClean="0">
                <a:latin typeface="Times New Roman" pitchFamily="18" charset="0"/>
                <a:cs typeface="Times New Roman" pitchFamily="18" charset="0"/>
              </a:rPr>
              <a:t>, Z. Yuan, C. </a:t>
            </a:r>
            <a:r>
              <a:rPr lang="en-US" sz="1600" dirty="0" err="1" smtClean="0">
                <a:latin typeface="Times New Roman" pitchFamily="18" charset="0"/>
                <a:cs typeface="Times New Roman" pitchFamily="18" charset="0"/>
              </a:rPr>
              <a:t>Jiannong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andW</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ShengWei</a:t>
            </a:r>
            <a:r>
              <a:rPr lang="en-US" sz="1600" dirty="0" smtClean="0">
                <a:latin typeface="Times New Roman" pitchFamily="18" charset="0"/>
                <a:cs typeface="Times New Roman" pitchFamily="18" charset="0"/>
              </a:rPr>
              <a:t>, ``A dynamic user authentication scheme for wireless sensor networks,'' in Proc. IEEE Int. Conf. Sensor </a:t>
            </a:r>
            <a:r>
              <a:rPr lang="en-US" sz="1600" dirty="0" err="1" smtClean="0">
                <a:latin typeface="Times New Roman" pitchFamily="18" charset="0"/>
                <a:cs typeface="Times New Roman" pitchFamily="18" charset="0"/>
              </a:rPr>
              <a:t>Netw</a:t>
            </a:r>
            <a:r>
              <a:rPr lang="en-US" sz="1600" dirty="0" smtClean="0">
                <a:latin typeface="Times New Roman" pitchFamily="18" charset="0"/>
                <a:cs typeface="Times New Roman" pitchFamily="18" charset="0"/>
              </a:rPr>
              <a:t>. Ubiquitous Trustworthy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(SUTC), Jun. 2006, pp. 244251.</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1240</TotalTime>
  <Words>1625</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Hash-Based Conditional Privacy Preserving Authentication and Key Exchange Protocol Suitable for Industrial Internet of Things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2021-12-07T14:35:26Z</dcterms:modified>
</cp:coreProperties>
</file>