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Face recognition based door lock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Nowadays, we are facing security issues in every aspect. So we have to resolve these issues by using updated technology. In this project, we are using the Face recognition module to capture human images and to compare with stored database images. The most important of feature of any home security system is to detect the people who enter or leave the house. Instead of monitoring that through passwords or pins, unique faces can be made use of as they are one’s biometric trait. We aim to create a smart door, which secures the gateway on the basis of who we are. We want to develop this system based on Raspberry-pi 3, to make the house only accessible when your face is recognized by the recognition algorithms from Open CV library and meanwhile you are allowed in by the house owner, who could monitor entrance remotely. Whenever the person comes in front of the door, it recognizes the face and if it is registered then it unlocks the door, if the face is not registered it will raise an alarm in the mobile and clicks a picture and send it on the registered number. This is how the system works.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Once the image is fed to the system, the recognizer will generate histogram of that image which will be matched to the existing histogram. The person with the outmost matching result will be labelled in the output window.</a:t>
            </a:r>
          </a:p>
          <a:p>
            <a:pPr algn="just">
              <a:lnSpc>
                <a:spcPct val="150000"/>
              </a:lnSpc>
            </a:pPr>
            <a:r>
              <a:rPr lang="en-IN" sz="2000" dirty="0" smtClean="0">
                <a:latin typeface="Times New Roman" pitchFamily="18" charset="0"/>
                <a:cs typeface="Times New Roman" pitchFamily="18" charset="0"/>
              </a:rPr>
              <a:t>Thus, from this project, it is able to encourage the existing smart home manufacturer to produce a more affordable and extensible smart home system.</a:t>
            </a:r>
          </a:p>
          <a:p>
            <a:pPr algn="just">
              <a:lnSpc>
                <a:spcPct val="150000"/>
              </a:lnSpc>
            </a:pPr>
            <a:r>
              <a:rPr lang="en-IN" sz="2000" dirty="0" smtClean="0">
                <a:latin typeface="Times New Roman" pitchFamily="18" charset="0"/>
                <a:cs typeface="Times New Roman" pitchFamily="18" charset="0"/>
              </a:rPr>
              <a:t>The motivation is to develop a low cost security system to solve the issues exist on market product. </a:t>
            </a:r>
          </a:p>
          <a:p>
            <a:pPr algn="just">
              <a:lnSpc>
                <a:spcPct val="150000"/>
              </a:lnSpc>
            </a:pPr>
            <a:r>
              <a:rPr lang="en-IN" sz="2000" dirty="0" smtClean="0">
                <a:latin typeface="Times New Roman" pitchFamily="18" charset="0"/>
                <a:cs typeface="Times New Roman" pitchFamily="18" charset="0"/>
              </a:rPr>
              <a:t>Anyway there are a few problems that are still exist on security product on market. The issues like the face detection only will start to function when someone press the doorbell.</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the captured image resolution is low, the accuracy seemed to drop because the image captures has not enough data to be processed. By using a hierarchical approach to this problem is reduced.</a:t>
            </a:r>
          </a:p>
          <a:p>
            <a:pPr algn="just">
              <a:lnSpc>
                <a:spcPct val="150000"/>
              </a:lnSpc>
            </a:pPr>
            <a:r>
              <a:rPr lang="en-IN" sz="2000" dirty="0" smtClean="0">
                <a:latin typeface="Times New Roman" pitchFamily="18" charset="0"/>
                <a:cs typeface="Times New Roman" pitchFamily="18" charset="0"/>
              </a:rPr>
              <a:t>The problem with the image representation is its high dimensionality. </a:t>
            </a:r>
          </a:p>
          <a:p>
            <a:pPr algn="just">
              <a:lnSpc>
                <a:spcPct val="150000"/>
              </a:lnSpc>
            </a:pPr>
            <a:r>
              <a:rPr lang="en-IN" sz="2000" dirty="0" smtClean="0">
                <a:latin typeface="Times New Roman" pitchFamily="18" charset="0"/>
                <a:cs typeface="Times New Roman" pitchFamily="18" charset="0"/>
              </a:rPr>
              <a:t>However, face detection is more challenging because of some unstable characteristics, for example, glasses and beard will impact the detecting effectiveness.</a:t>
            </a:r>
          </a:p>
          <a:p>
            <a:pPr algn="just">
              <a:lnSpc>
                <a:spcPct val="150000"/>
              </a:lnSpc>
            </a:pPr>
            <a:r>
              <a:rPr lang="en-IN" sz="2000" dirty="0" smtClean="0">
                <a:latin typeface="Times New Roman" pitchFamily="18" charset="0"/>
                <a:cs typeface="Times New Roman" pitchFamily="18" charset="0"/>
              </a:rPr>
              <a:t>The system security on market with low budget have the problem like the face detection only will start to function when someone press the doorbell.</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proposed that a low cost alternative for DSP kits for image processing using Raspberry pi board with Open-</a:t>
            </a:r>
            <a:r>
              <a:rPr lang="en-IN" sz="2000" dirty="0" err="1" smtClean="0">
                <a:latin typeface="Times New Roman" pitchFamily="18" charset="0"/>
                <a:cs typeface="Times New Roman" pitchFamily="18" charset="0"/>
              </a:rPr>
              <a:t>cv</a:t>
            </a:r>
            <a:r>
              <a:rPr lang="en-IN" sz="2000" dirty="0" smtClean="0">
                <a:latin typeface="Times New Roman" pitchFamily="18" charset="0"/>
                <a:cs typeface="Times New Roman" pitchFamily="18" charset="0"/>
              </a:rPr>
              <a:t> package. </a:t>
            </a:r>
          </a:p>
          <a:p>
            <a:pPr algn="just">
              <a:lnSpc>
                <a:spcPct val="150000"/>
              </a:lnSpc>
            </a:pPr>
            <a:r>
              <a:rPr lang="en-IN" sz="2000" dirty="0" smtClean="0">
                <a:latin typeface="Times New Roman" pitchFamily="18" charset="0"/>
                <a:cs typeface="Times New Roman" pitchFamily="18" charset="0"/>
              </a:rPr>
              <a:t>In this proposed work the platform for image processing is or algorithm for face recognition is implemented on principal component analysis. </a:t>
            </a:r>
          </a:p>
          <a:p>
            <a:pPr algn="just">
              <a:lnSpc>
                <a:spcPct val="150000"/>
              </a:lnSpc>
            </a:pPr>
            <a:r>
              <a:rPr lang="en-IN" sz="2000" dirty="0" smtClean="0">
                <a:latin typeface="Times New Roman" pitchFamily="18" charset="0"/>
                <a:cs typeface="Times New Roman" pitchFamily="18" charset="0"/>
              </a:rPr>
              <a:t>Also their proposed work implements home security system captures information and transmits it via a 3G Dongle to a Smart phone using web application.</a:t>
            </a:r>
          </a:p>
          <a:p>
            <a:pPr algn="just">
              <a:lnSpc>
                <a:spcPct val="150000"/>
              </a:lnSpc>
            </a:pPr>
            <a:r>
              <a:rPr lang="en-IN" sz="2000" dirty="0" smtClean="0">
                <a:latin typeface="Times New Roman" pitchFamily="18" charset="0"/>
                <a:cs typeface="Times New Roman" pitchFamily="18" charset="0"/>
              </a:rPr>
              <a:t>Their paper conducts a study to optimize the time complexity of PCA (Eigen faces) that does not affects the recognition performance applying their proposed enhanced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overcome these problems, the system used </a:t>
            </a:r>
            <a:r>
              <a:rPr lang="en-IN" sz="2000" dirty="0" err="1" smtClean="0">
                <a:latin typeface="Times New Roman" pitchFamily="18" charset="0"/>
                <a:cs typeface="Times New Roman" pitchFamily="18" charset="0"/>
              </a:rPr>
              <a:t>adaboost</a:t>
            </a:r>
            <a:r>
              <a:rPr lang="en-IN" sz="2000" dirty="0" smtClean="0">
                <a:latin typeface="Times New Roman" pitchFamily="18" charset="0"/>
                <a:cs typeface="Times New Roman" pitchFamily="18" charset="0"/>
              </a:rPr>
              <a:t> algorithm implemented using </a:t>
            </a:r>
            <a:r>
              <a:rPr lang="en-IN" sz="2000" dirty="0" err="1" smtClean="0">
                <a:latin typeface="Times New Roman" pitchFamily="18" charset="0"/>
                <a:cs typeface="Times New Roman" pitchFamily="18" charset="0"/>
              </a:rPr>
              <a:t>Haar</a:t>
            </a:r>
            <a:r>
              <a:rPr lang="en-IN" sz="2000" dirty="0" smtClean="0">
                <a:latin typeface="Times New Roman" pitchFamily="18" charset="0"/>
                <a:cs typeface="Times New Roman" pitchFamily="18" charset="0"/>
              </a:rPr>
              <a:t> classifiers for face detection and PCA algorithm for face recognition implemented using face recognizer function of </a:t>
            </a:r>
            <a:r>
              <a:rPr lang="en-IN" sz="2000" dirty="0" err="1" smtClean="0">
                <a:latin typeface="Times New Roman" pitchFamily="18" charset="0"/>
                <a:cs typeface="Times New Roman" pitchFamily="18" charset="0"/>
              </a:rPr>
              <a:t>OpenCV</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Also as the threshold value is increased the false recognition of the person increases thus deteriorating the performance.</a:t>
            </a:r>
          </a:p>
          <a:p>
            <a:pPr algn="just">
              <a:lnSpc>
                <a:spcPct val="150000"/>
              </a:lnSpc>
            </a:pPr>
            <a:r>
              <a:rPr lang="en-IN" sz="2000" dirty="0" smtClean="0">
                <a:latin typeface="Times New Roman" pitchFamily="18" charset="0"/>
                <a:cs typeface="Times New Roman" pitchFamily="18" charset="0"/>
              </a:rPr>
              <a:t>The cascaded classifier used by </a:t>
            </a:r>
            <a:r>
              <a:rPr lang="en-IN" sz="2000" dirty="0" err="1" smtClean="0">
                <a:latin typeface="Times New Roman" pitchFamily="18" charset="0"/>
                <a:cs typeface="Times New Roman" pitchFamily="18" charset="0"/>
              </a:rPr>
              <a:t>OpenCV</a:t>
            </a:r>
            <a:r>
              <a:rPr lang="en-IN" sz="2000" dirty="0" smtClean="0">
                <a:latin typeface="Times New Roman" pitchFamily="18" charset="0"/>
                <a:cs typeface="Times New Roman" pitchFamily="18" charset="0"/>
              </a:rPr>
              <a:t> is </a:t>
            </a:r>
            <a:r>
              <a:rPr lang="en-IN" sz="2000" dirty="0" err="1" smtClean="0">
                <a:latin typeface="Times New Roman" pitchFamily="18" charset="0"/>
                <a:cs typeface="Times New Roman" pitchFamily="18" charset="0"/>
              </a:rPr>
              <a:t>Haar</a:t>
            </a:r>
            <a:r>
              <a:rPr lang="en-IN" sz="2000" dirty="0" smtClean="0">
                <a:latin typeface="Times New Roman" pitchFamily="18" charset="0"/>
                <a:cs typeface="Times New Roman" pitchFamily="18" charset="0"/>
              </a:rPr>
              <a:t> cascade classifier which is trained on thousands of human faces. The training data is stored in an xml file which is later used by the classifier to detect faces.</a:t>
            </a:r>
          </a:p>
          <a:p>
            <a:pPr algn="just">
              <a:lnSpc>
                <a:spcPct val="150000"/>
              </a:lnSpc>
            </a:pPr>
            <a:r>
              <a:rPr lang="en-IN" sz="2000" dirty="0" smtClean="0">
                <a:latin typeface="Times New Roman" pitchFamily="18" charset="0"/>
                <a:cs typeface="Times New Roman" pitchFamily="18" charset="0"/>
              </a:rPr>
              <a:t>Also the SMTP and </a:t>
            </a:r>
            <a:r>
              <a:rPr lang="en-IN" sz="2000" dirty="0" err="1" smtClean="0">
                <a:latin typeface="Times New Roman" pitchFamily="18" charset="0"/>
                <a:cs typeface="Times New Roman" pitchFamily="18" charset="0"/>
              </a:rPr>
              <a:t>Dropbox</a:t>
            </a:r>
            <a:r>
              <a:rPr lang="en-IN" sz="2000" dirty="0" smtClean="0">
                <a:latin typeface="Times New Roman" pitchFamily="18" charset="0"/>
                <a:cs typeface="Times New Roman" pitchFamily="18" charset="0"/>
              </a:rPr>
              <a:t> service are used for added security and remote access features.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Gabor Filter –Based Face Recognition Technique</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Tudor </a:t>
                      </a:r>
                      <a:r>
                        <a:rPr lang="en-IN" sz="2000" dirty="0" err="1" smtClean="0">
                          <a:latin typeface="Times New Roman" pitchFamily="18" charset="0"/>
                          <a:cs typeface="Times New Roman" pitchFamily="18" charset="0"/>
                        </a:rPr>
                        <a:t>Barbu</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We propose a novel human face recognition approach in this paper, based on two-dimensional Gabor filtering and supervised classification.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Robust Real-Time Face Detection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Paul Viola, Michael J. Jones</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describes a face detection framework that is capable of processing images extremely rapidly while achieving high detection rates.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Automobile security based on detection &amp; recognition of human face</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Kanza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Gulzar</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In our work we studied the limitations of the face recognition techniques and try to give the best solution with benefits of both </a:t>
                      </a:r>
                      <a:r>
                        <a:rPr lang="en-IN" sz="2000" dirty="0" err="1" smtClean="0">
                          <a:latin typeface="Times New Roman" pitchFamily="18" charset="0"/>
                          <a:cs typeface="Times New Roman" pitchFamily="18" charset="0"/>
                        </a:rPr>
                        <a:t>fisherface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eigenface</a:t>
                      </a:r>
                      <a:r>
                        <a:rPr lang="en-IN" sz="2000" dirty="0" smtClean="0">
                          <a:latin typeface="Times New Roman" pitchFamily="18" charset="0"/>
                          <a:cs typeface="Times New Roman" pitchFamily="18" charset="0"/>
                        </a:rPr>
                        <a:t> recognition methods at minimum cost.</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Embedded Image Capturing System Using Raspberry Pi System</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Gopal</a:t>
                      </a:r>
                      <a:r>
                        <a:rPr lang="en-IN" sz="2000" dirty="0" smtClean="0">
                          <a:latin typeface="Times New Roman" pitchFamily="18" charset="0"/>
                          <a:cs typeface="Times New Roman" pitchFamily="18" charset="0"/>
                        </a:rPr>
                        <a:t> Krishnan, K., </a:t>
                      </a:r>
                      <a:r>
                        <a:rPr lang="en-IN" sz="2000" dirty="0" err="1" smtClean="0">
                          <a:latin typeface="Times New Roman" pitchFamily="18" charset="0"/>
                          <a:cs typeface="Times New Roman" pitchFamily="18" charset="0"/>
                        </a:rPr>
                        <a:t>Sathish</a:t>
                      </a:r>
                      <a:r>
                        <a:rPr lang="en-IN" sz="2000" dirty="0" smtClean="0">
                          <a:latin typeface="Times New Roman" pitchFamily="18" charset="0"/>
                          <a:cs typeface="Times New Roman" pitchFamily="18" charset="0"/>
                        </a:rPr>
                        <a:t> Kumar V. 2014</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paper proposed an image capturing technique in an embedded system based on Raspberry Pi board.</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600200"/>
            <a:ext cx="64770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buNone/>
            </a:pPr>
            <a:r>
              <a:rPr lang="en-IN" sz="1700" dirty="0" smtClean="0">
                <a:latin typeface="Times New Roman" pitchFamily="18" charset="0"/>
                <a:cs typeface="Times New Roman" pitchFamily="18" charset="0"/>
              </a:rPr>
              <a:t>     In this project, a Secured Door Lock System Based on Face Recognition using Raspberry Pi and GSM module is presented. We designed the system which provides security locks for door, comfort, connivance security and energy efficiency for user. In this system, we have been implemented with a combination of webcam, Raspberry Pi, relay, solenoid door lock and GSM module. And we used Local Binary Pattern Histogram (LBPH) for recognize the face. The arrangement of a facial recognition system using raspberry pi can make the system littler, lighter and work successfully utilizing lower control use, so it is more convenient than the </a:t>
            </a:r>
            <a:r>
              <a:rPr lang="en-IN" sz="1700" dirty="0" err="1" smtClean="0">
                <a:latin typeface="Times New Roman" pitchFamily="18" charset="0"/>
                <a:cs typeface="Times New Roman" pitchFamily="18" charset="0"/>
              </a:rPr>
              <a:t>pcbased</a:t>
            </a:r>
            <a:r>
              <a:rPr lang="en-IN" sz="1700" dirty="0" smtClean="0">
                <a:latin typeface="Times New Roman" pitchFamily="18" charset="0"/>
                <a:cs typeface="Times New Roman" pitchFamily="18" charset="0"/>
              </a:rPr>
              <a:t> face recognition system. Also, send a security alert message to the authorized person utilities. We are also providing power backup for the smooth and continuous functioning of the system in case of power failure. The power bank is used to charge the Raspberry Pi so there is less chance to slow down the system. As a conclusion, security system by using face recognition combined with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is successfully done. The face recognition is able to recognize the face and able to send notification to a user when an unknown being has been detected through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Tudor </a:t>
            </a:r>
            <a:r>
              <a:rPr lang="en-IN" sz="1800" dirty="0" err="1" smtClean="0">
                <a:latin typeface="Times New Roman" pitchFamily="18" charset="0"/>
                <a:cs typeface="Times New Roman" pitchFamily="18" charset="0"/>
              </a:rPr>
              <a:t>Barbu</a:t>
            </a:r>
            <a:r>
              <a:rPr lang="en-IN" sz="1800" dirty="0" smtClean="0">
                <a:latin typeface="Times New Roman" pitchFamily="18" charset="0"/>
                <a:cs typeface="Times New Roman" pitchFamily="18" charset="0"/>
              </a:rPr>
              <a:t> “Gabor Filter –Based Face Recognition Technique, ’’Processing of the Domain Academy, Series A,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11, No 31 2010, PP.277-283. </a:t>
            </a:r>
          </a:p>
          <a:p>
            <a:pPr algn="just">
              <a:lnSpc>
                <a:spcPct val="160000"/>
              </a:lnSpc>
            </a:pPr>
            <a:r>
              <a:rPr lang="en-IN" sz="1800" dirty="0" smtClean="0">
                <a:latin typeface="Times New Roman" pitchFamily="18" charset="0"/>
                <a:cs typeface="Times New Roman" pitchFamily="18" charset="0"/>
              </a:rPr>
              <a:t>[2] Paul Viola, Michael J. Jones Robust Real-Time Face Detection, International Journal of Computer Vision 57, 2004. </a:t>
            </a:r>
          </a:p>
          <a:p>
            <a:pPr algn="just">
              <a:lnSpc>
                <a:spcPct val="160000"/>
              </a:lnSpc>
            </a:pP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Kanza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Gulzar</a:t>
            </a:r>
            <a:r>
              <a:rPr lang="en-IN" sz="1800" dirty="0" smtClean="0">
                <a:latin typeface="Times New Roman" pitchFamily="18" charset="0"/>
                <a:cs typeface="Times New Roman" pitchFamily="18" charset="0"/>
              </a:rPr>
              <a:t> “Automobile security based on detection &amp; recognition of human face”, Conference Paper, June 2017. </a:t>
            </a:r>
          </a:p>
          <a:p>
            <a:pPr algn="just">
              <a:lnSpc>
                <a:spcPct val="160000"/>
              </a:lnSpc>
            </a:pP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Gopal</a:t>
            </a:r>
            <a:r>
              <a:rPr lang="en-IN" sz="1800" dirty="0" smtClean="0">
                <a:latin typeface="Times New Roman" pitchFamily="18" charset="0"/>
                <a:cs typeface="Times New Roman" pitchFamily="18" charset="0"/>
              </a:rPr>
              <a:t> Krishnan, K., </a:t>
            </a:r>
            <a:r>
              <a:rPr lang="en-IN" sz="1800" dirty="0" err="1" smtClean="0">
                <a:latin typeface="Times New Roman" pitchFamily="18" charset="0"/>
                <a:cs typeface="Times New Roman" pitchFamily="18" charset="0"/>
              </a:rPr>
              <a:t>Sathish</a:t>
            </a:r>
            <a:r>
              <a:rPr lang="en-IN" sz="1800" dirty="0" smtClean="0">
                <a:latin typeface="Times New Roman" pitchFamily="18" charset="0"/>
                <a:cs typeface="Times New Roman" pitchFamily="18" charset="0"/>
              </a:rPr>
              <a:t> Kumar V. 2014 Embedded Image Capturing System Using Raspberry Pi System. </a:t>
            </a:r>
          </a:p>
          <a:p>
            <a:pPr algn="just">
              <a:lnSpc>
                <a:spcPct val="160000"/>
              </a:lnSpc>
            </a:pPr>
            <a:r>
              <a:rPr lang="en-IN" sz="1800" dirty="0" smtClean="0">
                <a:latin typeface="Times New Roman" pitchFamily="18" charset="0"/>
                <a:cs typeface="Times New Roman" pitchFamily="18" charset="0"/>
              </a:rPr>
              <a:t>[5] Raspberry Pi Face Recognition Treasure Box Created by Tony Di Cola.</a:t>
            </a:r>
          </a:p>
          <a:p>
            <a:pPr algn="just">
              <a:lnSpc>
                <a:spcPct val="16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Kuldeep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Soni</a:t>
            </a:r>
            <a:r>
              <a:rPr lang="en-IN" sz="1800" dirty="0" smtClean="0">
                <a:latin typeface="Times New Roman" pitchFamily="18" charset="0"/>
                <a:cs typeface="Times New Roman" pitchFamily="18" charset="0"/>
              </a:rPr>
              <a:t> developed a system with an advanced surveillance camera capable of face detection and at the same time recognizing the face.</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Anoop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Mishra</a:t>
            </a:r>
            <a:r>
              <a:rPr lang="en-IN" sz="1800" dirty="0" smtClean="0">
                <a:latin typeface="Times New Roman" pitchFamily="18" charset="0"/>
                <a:cs typeface="Times New Roman" pitchFamily="18" charset="0"/>
              </a:rPr>
              <a:t> “Embedded Image Capturing &amp; Digital Converting Process using Raspberry pi System interfacing and Comparison of Generation 2 verses Generation 1 models in Raspberry pi” et al, /(IJCSIT) International Journal of Computer Science and Information Technologies, Vol. 6 (2), 2015, 1798-1801. </a:t>
            </a:r>
          </a:p>
          <a:p>
            <a:pPr algn="just">
              <a:lnSpc>
                <a:spcPct val="170000"/>
              </a:lnSpc>
            </a:pP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Kandla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Arora</a:t>
            </a:r>
            <a:r>
              <a:rPr lang="en-IN" sz="1800" dirty="0" smtClean="0">
                <a:latin typeface="Times New Roman" pitchFamily="18" charset="0"/>
                <a:cs typeface="Times New Roman" pitchFamily="18" charset="0"/>
              </a:rPr>
              <a:t> proposed that real time application of Face Recognition concept by generating a MATLAB code. </a:t>
            </a:r>
          </a:p>
          <a:p>
            <a:pPr algn="just">
              <a:lnSpc>
                <a:spcPct val="17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Chowdhury</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Nooman</a:t>
            </a:r>
            <a:r>
              <a:rPr lang="en-IN" sz="1800" dirty="0" smtClean="0">
                <a:latin typeface="Times New Roman" pitchFamily="18" charset="0"/>
                <a:cs typeface="Times New Roman" pitchFamily="18" charset="0"/>
              </a:rPr>
              <a:t> S. 2013. Access Control of Door and Home Security by Raspberry Pi through Internet.</a:t>
            </a:r>
          </a:p>
          <a:p>
            <a:pPr algn="just">
              <a:lnSpc>
                <a:spcPct val="170000"/>
              </a:lnSpc>
            </a:pPr>
            <a:r>
              <a:rPr lang="en-IN" sz="1800" dirty="0" smtClean="0">
                <a:latin typeface="Times New Roman" pitchFamily="18" charset="0"/>
                <a:cs typeface="Times New Roman" pitchFamily="18" charset="0"/>
              </a:rPr>
              <a:t>[10]. Asst. Prof. T .A. More et al, “Smart Bank Locker Access System Using Iris, Fingerprints, Face Recognition Along With Password Authentication and Billing System”. Int. Journal of Engineering Research and Applications ISSN: 2248-9622, Vol. 5, Issue 3, (Part - 3) March 2015, pp.96-101.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1301</TotalTime>
  <Words>1352</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Face recognition based door lock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578</cp:revision>
  <dcterms:created xsi:type="dcterms:W3CDTF">2006-08-16T00:00:00Z</dcterms:created>
  <dcterms:modified xsi:type="dcterms:W3CDTF">2021-12-07T14:52:51Z</dcterms:modified>
</cp:coreProperties>
</file>