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Default Extension="png" ContentType="image/png"/>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8"/>
  </p:notesMasterIdLst>
  <p:sldIdLst>
    <p:sldId id="322" r:id="rId2"/>
    <p:sldId id="325" r:id="rId3"/>
    <p:sldId id="328" r:id="rId4"/>
    <p:sldId id="260" r:id="rId5"/>
    <p:sldId id="262" r:id="rId6"/>
    <p:sldId id="263" r:id="rId7"/>
    <p:sldId id="294" r:id="rId8"/>
    <p:sldId id="327" r:id="rId9"/>
    <p:sldId id="326" r:id="rId10"/>
    <p:sldId id="330" r:id="rId11"/>
    <p:sldId id="296" r:id="rId12"/>
    <p:sldId id="295" r:id="rId13"/>
    <p:sldId id="331" r:id="rId14"/>
    <p:sldId id="333" r:id="rId15"/>
    <p:sldId id="323" r:id="rId16"/>
    <p:sldId id="329" r:id="rId17"/>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horzBarState="maximized">
    <p:restoredLeft sz="15620"/>
    <p:restoredTop sz="89068" autoAdjust="0"/>
  </p:normalViewPr>
  <p:slideViewPr>
    <p:cSldViewPr>
      <p:cViewPr varScale="1">
        <p:scale>
          <a:sx n="73" d="100"/>
          <a:sy n="73" d="100"/>
        </p:scale>
        <p:origin x="-1284" y="-102"/>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notesMaster" Target="notesMasters/notesMaster1.xml"/><Relationship Id="rId3" Type="http://schemas.openxmlformats.org/officeDocument/2006/relationships/slide" Target="slides/slide2.xml"/><Relationship Id="rId21"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3B5274-1E54-4501-9BCB-C19E8BDDF8D4}" type="datetimeFigureOut">
              <a:rPr lang="en-US" smtClean="0"/>
              <a:pPr/>
              <a:t>12/10/2021</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FEB5306-4ACF-4DA3-8DEF-1B51A24C6FB2}"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4</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15</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12/10/2021</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12/10/2021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12/10/2021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12/10/2021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12/10/2021</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D8BD707-D9CF-40AE-B4C6-C98DA3205C09}" type="datetimeFigureOut">
              <a:rPr lang="en-US" smtClean="0"/>
              <a:pPr/>
              <a:t>12/10/2021</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1D8BD707-D9CF-40AE-B4C6-C98DA3205C09}" type="datetimeFigureOut">
              <a:rPr lang="en-US" smtClean="0"/>
              <a:pPr/>
              <a:t>12/10/2021</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12/10/2021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12/10/2021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12/10/2021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12/10/2021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12/10/2021</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914400"/>
            <a:ext cx="7498080" cy="3886200"/>
          </a:xfrm>
        </p:spPr>
        <p:txBody>
          <a:bodyPr>
            <a:normAutofit/>
          </a:bodyPr>
          <a:lstStyle/>
          <a:p>
            <a:pPr algn="ctr"/>
            <a:r>
              <a:rPr lang="en-US" b="1" dirty="0" smtClean="0">
                <a:latin typeface="Times New Roman" pitchFamily="18" charset="0"/>
                <a:cs typeface="Times New Roman" pitchFamily="18" charset="0"/>
              </a:rPr>
              <a:t>EEG Signal Based Seizures Detection using IOT </a:t>
            </a:r>
            <a:endParaRPr lang="en-US" b="1" dirty="0">
              <a:latin typeface="Times New Roman" pitchFamily="18" charset="0"/>
              <a:cs typeface="Times New Roman"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71600" y="152400"/>
            <a:ext cx="7498080" cy="639762"/>
          </a:xfrm>
        </p:spPr>
        <p:txBody>
          <a:bodyPr>
            <a:normAutofit fontScale="90000"/>
          </a:bodyPr>
          <a:lstStyle/>
          <a:p>
            <a:r>
              <a:rPr lang="en-US" b="1" dirty="0" smtClean="0"/>
              <a:t>Abstract</a:t>
            </a:r>
            <a:endParaRPr lang="en-IN" dirty="0"/>
          </a:p>
        </p:txBody>
      </p:sp>
      <p:sp>
        <p:nvSpPr>
          <p:cNvPr id="3" name="Content Placeholder 2"/>
          <p:cNvSpPr>
            <a:spLocks noGrp="1"/>
          </p:cNvSpPr>
          <p:nvPr>
            <p:ph idx="1"/>
          </p:nvPr>
        </p:nvSpPr>
        <p:spPr>
          <a:xfrm>
            <a:off x="1371600" y="685800"/>
            <a:ext cx="7498080" cy="5867400"/>
          </a:xfrm>
        </p:spPr>
        <p:txBody>
          <a:bodyPr>
            <a:noAutofit/>
          </a:bodyPr>
          <a:lstStyle/>
          <a:p>
            <a:pPr algn="just">
              <a:lnSpc>
                <a:spcPct val="150000"/>
              </a:lnSpc>
            </a:pPr>
            <a:r>
              <a:rPr lang="en-US" sz="2000" dirty="0" smtClean="0">
                <a:latin typeface="Times New Roman" pitchFamily="18" charset="0"/>
                <a:cs typeface="Times New Roman" pitchFamily="18" charset="0"/>
              </a:rPr>
              <a:t>Epilepsy is a chronic neurological disorder with several different types of seizures, some of them characterized by involuntary recurrent convulsions, which have a great impact on the everyday life of the patients. </a:t>
            </a:r>
          </a:p>
          <a:p>
            <a:pPr algn="just">
              <a:lnSpc>
                <a:spcPct val="150000"/>
              </a:lnSpc>
              <a:buNone/>
            </a:pPr>
            <a:endParaRPr lang="en-US" sz="2000" dirty="0" smtClean="0">
              <a:latin typeface="Times New Roman" pitchFamily="18" charset="0"/>
              <a:cs typeface="Times New Roman" pitchFamily="18" charset="0"/>
            </a:endParaRPr>
          </a:p>
          <a:p>
            <a:pPr algn="just">
              <a:lnSpc>
                <a:spcPct val="150000"/>
              </a:lnSpc>
            </a:pPr>
            <a:r>
              <a:rPr lang="en-US" sz="2000" dirty="0" smtClean="0">
                <a:latin typeface="Times New Roman" pitchFamily="18" charset="0"/>
                <a:cs typeface="Times New Roman" pitchFamily="18" charset="0"/>
              </a:rPr>
              <a:t>Several solutions have been proposed in the literature to detect this type of seizures and to monitor the patient; however, these approaches lack in ergonomic issues and in the suitable integration with the health system. </a:t>
            </a:r>
          </a:p>
          <a:p>
            <a:pPr algn="just">
              <a:lnSpc>
                <a:spcPct val="150000"/>
              </a:lnSpc>
              <a:buNone/>
            </a:pPr>
            <a:endParaRPr lang="en-US" sz="2000" dirty="0" smtClean="0">
              <a:latin typeface="Times New Roman" pitchFamily="18" charset="0"/>
              <a:cs typeface="Times New Roman"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1295400"/>
            <a:ext cx="7714488" cy="4953000"/>
          </a:xfrm>
        </p:spPr>
        <p:txBody>
          <a:bodyPr>
            <a:normAutofit lnSpcReduction="10000"/>
          </a:bodyPr>
          <a:lstStyle/>
          <a:p>
            <a:pPr algn="just">
              <a:lnSpc>
                <a:spcPct val="150000"/>
              </a:lnSpc>
            </a:pPr>
            <a:r>
              <a:rPr lang="en-US" sz="2000" dirty="0" smtClean="0">
                <a:latin typeface="Times New Roman" pitchFamily="18" charset="0"/>
                <a:cs typeface="Times New Roman" pitchFamily="18" charset="0"/>
              </a:rPr>
              <a:t>This research makes an in-depth analysis of the main factors that an epileptic detection and monitoring tool should accomplish. </a:t>
            </a:r>
          </a:p>
          <a:p>
            <a:pPr algn="just">
              <a:lnSpc>
                <a:spcPct val="150000"/>
              </a:lnSpc>
              <a:buNone/>
            </a:pPr>
            <a:endParaRPr lang="en-US" sz="2000" dirty="0" smtClean="0">
              <a:latin typeface="Times New Roman" pitchFamily="18" charset="0"/>
              <a:cs typeface="Times New Roman" pitchFamily="18" charset="0"/>
            </a:endParaRPr>
          </a:p>
          <a:p>
            <a:pPr algn="just">
              <a:lnSpc>
                <a:spcPct val="150000"/>
              </a:lnSpc>
            </a:pPr>
            <a:r>
              <a:rPr lang="en-US" sz="2000" dirty="0" smtClean="0">
                <a:latin typeface="Times New Roman" pitchFamily="18" charset="0"/>
                <a:cs typeface="Times New Roman" pitchFamily="18" charset="0"/>
              </a:rPr>
              <a:t>Furthermore, we introduce the architecture for a specific epilepsy detection and monitoring platform, fulfilling these factors. </a:t>
            </a:r>
          </a:p>
          <a:p>
            <a:pPr algn="just">
              <a:lnSpc>
                <a:spcPct val="150000"/>
              </a:lnSpc>
              <a:buNone/>
            </a:pPr>
            <a:endParaRPr lang="en-US" sz="2000" dirty="0" smtClean="0">
              <a:latin typeface="Times New Roman" pitchFamily="18" charset="0"/>
              <a:cs typeface="Times New Roman" pitchFamily="18" charset="0"/>
            </a:endParaRPr>
          </a:p>
          <a:p>
            <a:pPr algn="just">
              <a:lnSpc>
                <a:spcPct val="150000"/>
              </a:lnSpc>
            </a:pPr>
            <a:r>
              <a:rPr lang="en-US" sz="2000" dirty="0" smtClean="0">
                <a:latin typeface="Times New Roman" pitchFamily="18" charset="0"/>
                <a:cs typeface="Times New Roman" pitchFamily="18" charset="0"/>
              </a:rPr>
              <a:t>Special attention has been given to the part of the system the patient should wear, providing details of this part of the platform. Finally, a partial implementation has been deployed and several tests have been proposed and carried out in order to make some design decisions.</a:t>
            </a:r>
            <a:endParaRPr lang="en-IN" sz="2000" dirty="0" smtClean="0">
              <a:latin typeface="Times New Roman" pitchFamily="18" charset="0"/>
              <a:cs typeface="Times New Roman" pitchFamily="18"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dirty="0" smtClean="0"/>
              <a:t>Existing System</a:t>
            </a:r>
            <a:endParaRPr lang="en-US" dirty="0"/>
          </a:p>
        </p:txBody>
      </p:sp>
      <p:sp>
        <p:nvSpPr>
          <p:cNvPr id="3" name="Content Placeholder 2"/>
          <p:cNvSpPr>
            <a:spLocks noGrp="1"/>
          </p:cNvSpPr>
          <p:nvPr>
            <p:ph idx="1"/>
          </p:nvPr>
        </p:nvSpPr>
        <p:spPr>
          <a:xfrm>
            <a:off x="1435608" y="990600"/>
            <a:ext cx="7498080" cy="5715000"/>
          </a:xfrm>
        </p:spPr>
        <p:txBody>
          <a:bodyPr>
            <a:noAutofit/>
          </a:bodyPr>
          <a:lstStyle/>
          <a:p>
            <a:pPr algn="just">
              <a:lnSpc>
                <a:spcPct val="150000"/>
              </a:lnSpc>
            </a:pPr>
            <a:r>
              <a:rPr lang="en-US" sz="2000" dirty="0" smtClean="0">
                <a:latin typeface="Times New Roman" pitchFamily="18" charset="0"/>
                <a:cs typeface="Times New Roman" pitchFamily="18" charset="0"/>
              </a:rPr>
              <a:t>EEG aside, different biometric signals have been </a:t>
            </a:r>
            <a:r>
              <a:rPr lang="en-US" sz="2000" dirty="0" err="1" smtClean="0">
                <a:latin typeface="Times New Roman" pitchFamily="18" charset="0"/>
                <a:cs typeface="Times New Roman" pitchFamily="18" charset="0"/>
              </a:rPr>
              <a:t>Exisitng</a:t>
            </a:r>
            <a:r>
              <a:rPr lang="en-US" sz="2000" dirty="0" smtClean="0">
                <a:latin typeface="Times New Roman" pitchFamily="18" charset="0"/>
                <a:cs typeface="Times New Roman" pitchFamily="18" charset="0"/>
              </a:rPr>
              <a:t> for detecting the epileptic seizures  gyroscopes, magnetometers, implanted advisory system, electromyography, video detection systems and data classification. </a:t>
            </a:r>
          </a:p>
          <a:p>
            <a:pPr algn="just">
              <a:lnSpc>
                <a:spcPct val="150000"/>
              </a:lnSpc>
              <a:buNone/>
            </a:pPr>
            <a:endParaRPr lang="en-US" sz="2000" dirty="0" smtClean="0">
              <a:latin typeface="Times New Roman" pitchFamily="18" charset="0"/>
              <a:cs typeface="Times New Roman" pitchFamily="18" charset="0"/>
            </a:endParaRPr>
          </a:p>
          <a:p>
            <a:pPr algn="just">
              <a:lnSpc>
                <a:spcPct val="150000"/>
              </a:lnSpc>
            </a:pPr>
            <a:r>
              <a:rPr lang="en-US" sz="2000" dirty="0" smtClean="0">
                <a:latin typeface="Times New Roman" pitchFamily="18" charset="0"/>
                <a:cs typeface="Times New Roman" pitchFamily="18" charset="0"/>
              </a:rPr>
              <a:t>The main data source to do so is the EEG, measuring the electrical activity of the brain to detect the epileptic seizures. </a:t>
            </a:r>
          </a:p>
          <a:p>
            <a:pPr algn="just">
              <a:lnSpc>
                <a:spcPct val="150000"/>
              </a:lnSpc>
              <a:buNone/>
            </a:pPr>
            <a:endParaRPr lang="en-US" sz="2000" dirty="0" smtClean="0">
              <a:latin typeface="Times New Roman" pitchFamily="18" charset="0"/>
              <a:cs typeface="Times New Roman" pitchFamily="18" charset="0"/>
            </a:endParaRPr>
          </a:p>
          <a:p>
            <a:pPr algn="just">
              <a:lnSpc>
                <a:spcPct val="150000"/>
              </a:lnSpc>
            </a:pPr>
            <a:r>
              <a:rPr lang="en-US" sz="2000" dirty="0" smtClean="0">
                <a:latin typeface="Times New Roman" pitchFamily="18" charset="0"/>
                <a:cs typeface="Times New Roman" pitchFamily="18" charset="0"/>
              </a:rPr>
              <a:t>But in Existing System There is no data maintain in server and monitor.</a:t>
            </a: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715962"/>
          </a:xfrm>
        </p:spPr>
        <p:txBody>
          <a:bodyPr>
            <a:normAutofit fontScale="90000"/>
          </a:bodyPr>
          <a:lstStyle/>
          <a:p>
            <a:r>
              <a:rPr lang="en-US" dirty="0" smtClean="0"/>
              <a:t>Disadvantage of Existing System</a:t>
            </a:r>
            <a:endParaRPr lang="en-US" dirty="0"/>
          </a:p>
        </p:txBody>
      </p:sp>
      <p:sp>
        <p:nvSpPr>
          <p:cNvPr id="3" name="Content Placeholder 2"/>
          <p:cNvSpPr>
            <a:spLocks noGrp="1"/>
          </p:cNvSpPr>
          <p:nvPr>
            <p:ph idx="1"/>
          </p:nvPr>
        </p:nvSpPr>
        <p:spPr>
          <a:xfrm>
            <a:off x="1435608" y="1143000"/>
            <a:ext cx="7498080" cy="5486400"/>
          </a:xfrm>
        </p:spPr>
        <p:txBody>
          <a:bodyPr>
            <a:noAutofit/>
          </a:bodyPr>
          <a:lstStyle/>
          <a:p>
            <a:pPr algn="just">
              <a:lnSpc>
                <a:spcPct val="150000"/>
              </a:lnSpc>
            </a:pPr>
            <a:r>
              <a:rPr lang="en-US" sz="2000" dirty="0" smtClean="0">
                <a:latin typeface="Times New Roman" pitchFamily="18" charset="0"/>
                <a:cs typeface="Times New Roman" pitchFamily="18" charset="0"/>
              </a:rPr>
              <a:t>No Proper Record Maintained in data base ,so we cannot predict seizure attack.</a:t>
            </a:r>
          </a:p>
          <a:p>
            <a:pPr algn="just">
              <a:lnSpc>
                <a:spcPct val="150000"/>
              </a:lnSpc>
            </a:pPr>
            <a:endParaRPr lang="en-US" sz="2000" dirty="0" smtClean="0">
              <a:latin typeface="Times New Roman" pitchFamily="18" charset="0"/>
              <a:cs typeface="Times New Roman" pitchFamily="18" charset="0"/>
            </a:endParaRPr>
          </a:p>
          <a:p>
            <a:pPr algn="just">
              <a:lnSpc>
                <a:spcPct val="150000"/>
              </a:lnSpc>
            </a:pPr>
            <a:r>
              <a:rPr lang="en-US" sz="2000" dirty="0" smtClean="0">
                <a:latin typeface="Times New Roman" pitchFamily="18" charset="0"/>
                <a:cs typeface="Times New Roman" pitchFamily="18" charset="0"/>
              </a:rPr>
              <a:t>Audio Based Seizure detection does not provide exact numeric  values because there some noise involved so we cannot able to predict seizure  .</a:t>
            </a: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914400"/>
          </a:xfrm>
        </p:spPr>
        <p:txBody>
          <a:bodyPr>
            <a:normAutofit/>
          </a:bodyPr>
          <a:lstStyle/>
          <a:p>
            <a:r>
              <a:rPr lang="en-US" b="1" dirty="0" smtClean="0"/>
              <a:t>PROPOSED SYSTEM :</a:t>
            </a:r>
            <a:endParaRPr lang="en-US" dirty="0"/>
          </a:p>
        </p:txBody>
      </p:sp>
      <p:sp>
        <p:nvSpPr>
          <p:cNvPr id="3" name="Content Placeholder 2"/>
          <p:cNvSpPr>
            <a:spLocks noGrp="1"/>
          </p:cNvSpPr>
          <p:nvPr>
            <p:ph idx="1"/>
          </p:nvPr>
        </p:nvSpPr>
        <p:spPr>
          <a:xfrm>
            <a:off x="1066800" y="990600"/>
            <a:ext cx="7498080" cy="5867400"/>
          </a:xfrm>
        </p:spPr>
        <p:txBody>
          <a:bodyPr>
            <a:noAutofit/>
          </a:bodyPr>
          <a:lstStyle/>
          <a:p>
            <a:pPr algn="just">
              <a:lnSpc>
                <a:spcPct val="150000"/>
              </a:lnSpc>
            </a:pPr>
            <a:r>
              <a:rPr lang="en-IN" sz="2000" dirty="0" smtClean="0">
                <a:latin typeface="Times New Roman" pitchFamily="18" charset="0"/>
                <a:cs typeface="Times New Roman" pitchFamily="18" charset="0"/>
              </a:rPr>
              <a:t>In Proposed system we use Accelerometer, GSR sensor  to detect brain  waves  activity .</a:t>
            </a:r>
          </a:p>
          <a:p>
            <a:pPr algn="just">
              <a:lnSpc>
                <a:spcPct val="150000"/>
              </a:lnSpc>
            </a:pP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We will monitor accelerometer and GSR value of patient and store it to Database for feature prediction purpose. </a:t>
            </a:r>
          </a:p>
          <a:p>
            <a:pPr algn="just">
              <a:lnSpc>
                <a:spcPct val="150000"/>
              </a:lnSpc>
              <a:buNone/>
            </a:pP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Using Cloud Data we can use machine learning algorithm to predict epileptic seizures of patient .This system aims to protect life and also aids to live a healthy and normal life.</a:t>
            </a: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71600" y="152400"/>
            <a:ext cx="7498080" cy="715962"/>
          </a:xfrm>
        </p:spPr>
        <p:txBody>
          <a:bodyPr>
            <a:normAutofit fontScale="90000"/>
          </a:bodyPr>
          <a:lstStyle/>
          <a:p>
            <a:r>
              <a:rPr lang="en-US" b="1" dirty="0" smtClean="0"/>
              <a:t>ADVANTAGE</a:t>
            </a:r>
            <a:endParaRPr lang="en-US" dirty="0"/>
          </a:p>
        </p:txBody>
      </p:sp>
      <p:sp>
        <p:nvSpPr>
          <p:cNvPr id="3" name="Content Placeholder 2"/>
          <p:cNvSpPr>
            <a:spLocks noGrp="1"/>
          </p:cNvSpPr>
          <p:nvPr>
            <p:ph idx="1"/>
          </p:nvPr>
        </p:nvSpPr>
        <p:spPr>
          <a:xfrm>
            <a:off x="1066800" y="990600"/>
            <a:ext cx="7866888" cy="5486400"/>
          </a:xfrm>
        </p:spPr>
        <p:txBody>
          <a:bodyPr>
            <a:noAutofit/>
          </a:bodyPr>
          <a:lstStyle/>
          <a:p>
            <a:pPr algn="just">
              <a:lnSpc>
                <a:spcPct val="160000"/>
              </a:lnSpc>
            </a:pPr>
            <a:r>
              <a:rPr lang="en-US" sz="2000" dirty="0" smtClean="0">
                <a:latin typeface="Times New Roman" pitchFamily="18" charset="0"/>
                <a:cs typeface="Times New Roman" pitchFamily="18" charset="0"/>
              </a:rPr>
              <a:t>The detection of seizures and the alarm notification should work almost immediately. That means that once a seizure sets in, in the smallest time lapse the alarms should notify the relatives and the health services. </a:t>
            </a:r>
          </a:p>
          <a:p>
            <a:pPr algn="just">
              <a:lnSpc>
                <a:spcPct val="160000"/>
              </a:lnSpc>
              <a:buNone/>
            </a:pPr>
            <a:endParaRPr lang="en-US" sz="2000" dirty="0" smtClean="0">
              <a:latin typeface="Times New Roman" pitchFamily="18" charset="0"/>
              <a:cs typeface="Times New Roman" pitchFamily="18" charset="0"/>
            </a:endParaRPr>
          </a:p>
          <a:p>
            <a:pPr algn="just">
              <a:lnSpc>
                <a:spcPct val="160000"/>
              </a:lnSpc>
            </a:pPr>
            <a:r>
              <a:rPr lang="en-US" sz="2000" dirty="0" smtClean="0">
                <a:latin typeface="Times New Roman" pitchFamily="18" charset="0"/>
                <a:cs typeface="Times New Roman" pitchFamily="18" charset="0"/>
              </a:rPr>
              <a:t>Using IOT we can store data in cloud and we can analyze at any time anywhere.</a:t>
            </a:r>
          </a:p>
          <a:p>
            <a:pPr algn="just">
              <a:lnSpc>
                <a:spcPct val="160000"/>
              </a:lnSpc>
              <a:buNone/>
            </a:pPr>
            <a:endParaRPr lang="en-US" sz="2000" dirty="0" smtClean="0">
              <a:latin typeface="Times New Roman" pitchFamily="18" charset="0"/>
              <a:cs typeface="Times New Roman" pitchFamily="18" charset="0"/>
            </a:endParaRPr>
          </a:p>
          <a:p>
            <a:pPr algn="just">
              <a:lnSpc>
                <a:spcPct val="160000"/>
              </a:lnSpc>
            </a:pPr>
            <a:r>
              <a:rPr lang="en-US" sz="2000" dirty="0" smtClean="0">
                <a:latin typeface="Times New Roman" pitchFamily="18" charset="0"/>
                <a:cs typeface="Times New Roman" pitchFamily="18" charset="0"/>
              </a:rPr>
              <a:t>This Predicted value is used to create future dataset and more helpful in </a:t>
            </a:r>
            <a:r>
              <a:rPr lang="en-US" sz="2000" dirty="0" err="1" smtClean="0">
                <a:latin typeface="Times New Roman" pitchFamily="18" charset="0"/>
                <a:cs typeface="Times New Roman" pitchFamily="18" charset="0"/>
              </a:rPr>
              <a:t>reaserch</a:t>
            </a:r>
            <a:r>
              <a:rPr lang="en-US" sz="2000" dirty="0" smtClean="0">
                <a:latin typeface="Times New Roman" pitchFamily="18" charset="0"/>
                <a:cs typeface="Times New Roman" pitchFamily="18" charset="0"/>
              </a:rPr>
              <a:t> works also</a:t>
            </a: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nvPr>
        </p:nvGraphicFramePr>
        <p:xfrm>
          <a:off x="1066800" y="228601"/>
          <a:ext cx="7696200" cy="6012086"/>
        </p:xfrm>
        <a:graphic>
          <a:graphicData uri="http://schemas.openxmlformats.org/drawingml/2006/table">
            <a:tbl>
              <a:tblPr firstRow="1" bandRow="1">
                <a:tableStyleId>{5C22544A-7EE6-4342-B048-85BDC9FD1C3A}</a:tableStyleId>
              </a:tblPr>
              <a:tblGrid>
                <a:gridCol w="2476387"/>
                <a:gridCol w="1696896"/>
                <a:gridCol w="3522917"/>
              </a:tblGrid>
              <a:tr h="452479">
                <a:tc>
                  <a:txBody>
                    <a:bodyPr/>
                    <a:lstStyle/>
                    <a:p>
                      <a:pPr algn="ctr"/>
                      <a:r>
                        <a:rPr lang="en-US" sz="2000" dirty="0" smtClean="0">
                          <a:latin typeface="Times New Roman" pitchFamily="18" charset="0"/>
                          <a:cs typeface="Times New Roman" pitchFamily="18" charset="0"/>
                        </a:rPr>
                        <a:t>TITLE</a:t>
                      </a:r>
                      <a:endParaRPr lang="en-IN" sz="2000" dirty="0">
                        <a:latin typeface="Times New Roman" pitchFamily="18" charset="0"/>
                        <a:cs typeface="Times New Roman" pitchFamily="18" charset="0"/>
                      </a:endParaRPr>
                    </a:p>
                  </a:txBody>
                  <a:tcPr/>
                </a:tc>
                <a:tc>
                  <a:txBody>
                    <a:bodyPr/>
                    <a:lstStyle/>
                    <a:p>
                      <a:pPr algn="ctr"/>
                      <a:r>
                        <a:rPr lang="en-US" sz="2000" smtClean="0">
                          <a:latin typeface="Times New Roman" pitchFamily="18" charset="0"/>
                          <a:cs typeface="Times New Roman" pitchFamily="18" charset="0"/>
                        </a:rPr>
                        <a:t>AUTHOR</a:t>
                      </a:r>
                      <a:endParaRPr lang="en-IN" sz="2000" dirty="0">
                        <a:latin typeface="Times New Roman" pitchFamily="18" charset="0"/>
                        <a:cs typeface="Times New Roman" pitchFamily="18" charset="0"/>
                      </a:endParaRPr>
                    </a:p>
                  </a:txBody>
                  <a:tcPr/>
                </a:tc>
                <a:tc>
                  <a:txBody>
                    <a:bodyPr/>
                    <a:lstStyle/>
                    <a:p>
                      <a:pPr algn="ctr"/>
                      <a:r>
                        <a:rPr lang="en-US" sz="2000" smtClean="0">
                          <a:latin typeface="Times New Roman" pitchFamily="18" charset="0"/>
                          <a:cs typeface="Times New Roman" pitchFamily="18" charset="0"/>
                        </a:rPr>
                        <a:t>DESCRIPTION</a:t>
                      </a:r>
                      <a:endParaRPr lang="en-IN" sz="2000" dirty="0">
                        <a:latin typeface="Times New Roman" pitchFamily="18" charset="0"/>
                        <a:cs typeface="Times New Roman" pitchFamily="18" charset="0"/>
                      </a:endParaRPr>
                    </a:p>
                  </a:txBody>
                  <a:tcPr/>
                </a:tc>
              </a:tr>
              <a:tr h="2101753">
                <a:tc>
                  <a:txBody>
                    <a:bodyPr/>
                    <a:lstStyle/>
                    <a:p>
                      <a:pPr algn="just">
                        <a:lnSpc>
                          <a:spcPct val="150000"/>
                        </a:lnSpc>
                      </a:pPr>
                      <a:r>
                        <a:rPr lang="en-IN" sz="2000" dirty="0" smtClean="0">
                          <a:latin typeface="Times New Roman" pitchFamily="18" charset="0"/>
                          <a:cs typeface="Times New Roman" pitchFamily="18" charset="0"/>
                        </a:rPr>
                        <a:t>Seizure prediction: the long and winding road</a:t>
                      </a:r>
                      <a:endParaRPr lang="en-IN" sz="2000" dirty="0">
                        <a:latin typeface="Times New Roman" pitchFamily="18" charset="0"/>
                        <a:cs typeface="Times New Roman" pitchFamily="18" charset="0"/>
                      </a:endParaRPr>
                    </a:p>
                  </a:txBody>
                  <a:tcPr/>
                </a:tc>
                <a:tc>
                  <a:txBody>
                    <a:bodyPr/>
                    <a:lstStyle/>
                    <a:p>
                      <a:pPr algn="just">
                        <a:lnSpc>
                          <a:spcPct val="150000"/>
                        </a:lnSpc>
                      </a:pPr>
                      <a:r>
                        <a:rPr lang="en-IN" sz="2000" dirty="0" smtClean="0">
                          <a:latin typeface="Times New Roman" pitchFamily="18" charset="0"/>
                          <a:cs typeface="Times New Roman" pitchFamily="18" charset="0"/>
                        </a:rPr>
                        <a:t>F. </a:t>
                      </a:r>
                      <a:r>
                        <a:rPr lang="en-IN" sz="2000" dirty="0" err="1" smtClean="0">
                          <a:latin typeface="Times New Roman" pitchFamily="18" charset="0"/>
                          <a:cs typeface="Times New Roman" pitchFamily="18" charset="0"/>
                        </a:rPr>
                        <a:t>Mormann</a:t>
                      </a:r>
                      <a:r>
                        <a:rPr lang="en-IN" sz="2000" dirty="0" smtClean="0">
                          <a:latin typeface="Times New Roman" pitchFamily="18" charset="0"/>
                          <a:cs typeface="Times New Roman" pitchFamily="18" charset="0"/>
                        </a:rPr>
                        <a:t>, R. G. </a:t>
                      </a:r>
                      <a:r>
                        <a:rPr lang="en-IN" sz="2000" dirty="0" err="1" smtClean="0">
                          <a:latin typeface="Times New Roman" pitchFamily="18" charset="0"/>
                          <a:cs typeface="Times New Roman" pitchFamily="18" charset="0"/>
                        </a:rPr>
                        <a:t>Andrzejak</a:t>
                      </a:r>
                      <a:r>
                        <a:rPr lang="en-IN" sz="2000" dirty="0" smtClean="0">
                          <a:latin typeface="Times New Roman" pitchFamily="18" charset="0"/>
                          <a:cs typeface="Times New Roman" pitchFamily="18" charset="0"/>
                        </a:rPr>
                        <a:t>, C. E. </a:t>
                      </a:r>
                      <a:r>
                        <a:rPr lang="en-IN" sz="2000" dirty="0" err="1" smtClean="0">
                          <a:latin typeface="Times New Roman" pitchFamily="18" charset="0"/>
                          <a:cs typeface="Times New Roman" pitchFamily="18" charset="0"/>
                        </a:rPr>
                        <a:t>Elger</a:t>
                      </a:r>
                      <a:r>
                        <a:rPr lang="en-IN" sz="2000" dirty="0" smtClean="0">
                          <a:latin typeface="Times New Roman" pitchFamily="18" charset="0"/>
                          <a:cs typeface="Times New Roman" pitchFamily="18" charset="0"/>
                        </a:rPr>
                        <a:t>, and K. </a:t>
                      </a:r>
                      <a:r>
                        <a:rPr lang="en-IN" sz="2000" dirty="0" err="1" smtClean="0">
                          <a:latin typeface="Times New Roman" pitchFamily="18" charset="0"/>
                          <a:cs typeface="Times New Roman" pitchFamily="18" charset="0"/>
                        </a:rPr>
                        <a:t>Lehnertz</a:t>
                      </a:r>
                      <a:r>
                        <a:rPr lang="en-IN" sz="2000" dirty="0" smtClean="0">
                          <a:latin typeface="Times New Roman" pitchFamily="18" charset="0"/>
                          <a:cs typeface="Times New Roman" pitchFamily="18" charset="0"/>
                        </a:rPr>
                        <a:t>, </a:t>
                      </a:r>
                      <a:endParaRPr lang="en-IN" sz="2000" dirty="0">
                        <a:latin typeface="Times New Roman" pitchFamily="18" charset="0"/>
                        <a:cs typeface="Times New Roman" pitchFamily="18" charset="0"/>
                      </a:endParaRPr>
                    </a:p>
                  </a:txBody>
                  <a:tcPr/>
                </a:tc>
                <a:tc>
                  <a:txBody>
                    <a:bodyPr/>
                    <a:lstStyle/>
                    <a:p>
                      <a:pPr algn="just">
                        <a:lnSpc>
                          <a:spcPct val="150000"/>
                        </a:lnSpc>
                      </a:pPr>
                      <a:r>
                        <a:rPr kumimoji="0" lang="en-IN" sz="2000" b="0" i="0" kern="1200" dirty="0" smtClean="0">
                          <a:solidFill>
                            <a:schemeClr val="dk1"/>
                          </a:solidFill>
                          <a:latin typeface="Times New Roman" pitchFamily="18" charset="0"/>
                          <a:ea typeface="+mn-ea"/>
                          <a:cs typeface="Times New Roman" pitchFamily="18" charset="0"/>
                        </a:rPr>
                        <a:t>A method capable of predicting the occurrence of seizures from the electroencephalogram (EEG) of epilepsy patients would open new therapeutic possibilities. </a:t>
                      </a:r>
                      <a:endParaRPr lang="en-IN" sz="2000" dirty="0">
                        <a:latin typeface="Times New Roman" pitchFamily="18" charset="0"/>
                        <a:cs typeface="Times New Roman" pitchFamily="18" charset="0"/>
                      </a:endParaRPr>
                    </a:p>
                  </a:txBody>
                  <a:tcPr/>
                </a:tc>
              </a:tr>
              <a:tr h="3236967">
                <a:tc>
                  <a:txBody>
                    <a:bodyPr/>
                    <a:lstStyle/>
                    <a:p>
                      <a:pPr algn="just">
                        <a:lnSpc>
                          <a:spcPct val="150000"/>
                        </a:lnSpc>
                      </a:pPr>
                      <a:r>
                        <a:rPr lang="en-IN" sz="2000" dirty="0" smtClean="0">
                          <a:latin typeface="Times New Roman" pitchFamily="18" charset="0"/>
                          <a:cs typeface="Times New Roman" pitchFamily="18" charset="0"/>
                        </a:rPr>
                        <a:t>Epileptic seizure detection based on imbalanced classification and wavelet packet transform</a:t>
                      </a:r>
                      <a:endParaRPr lang="en-IN" sz="2000" dirty="0">
                        <a:latin typeface="Times New Roman" pitchFamily="18" charset="0"/>
                        <a:cs typeface="Times New Roman" pitchFamily="18" charset="0"/>
                      </a:endParaRPr>
                    </a:p>
                  </a:txBody>
                  <a:tcPr/>
                </a:tc>
                <a:tc>
                  <a:txBody>
                    <a:bodyPr/>
                    <a:lstStyle/>
                    <a:p>
                      <a:pPr algn="just">
                        <a:lnSpc>
                          <a:spcPct val="150000"/>
                        </a:lnSpc>
                      </a:pPr>
                      <a:r>
                        <a:rPr lang="en-IN" sz="2000" dirty="0" smtClean="0">
                          <a:latin typeface="Times New Roman" pitchFamily="18" charset="0"/>
                          <a:cs typeface="Times New Roman" pitchFamily="18" charset="0"/>
                        </a:rPr>
                        <a:t>Q. Yuan et al., </a:t>
                      </a:r>
                      <a:endParaRPr lang="en-IN" sz="2000" dirty="0">
                        <a:latin typeface="Times New Roman" pitchFamily="18" charset="0"/>
                        <a:cs typeface="Times New Roman" pitchFamily="18" charset="0"/>
                      </a:endParaRPr>
                    </a:p>
                  </a:txBody>
                  <a:tcPr/>
                </a:tc>
                <a:tc>
                  <a:txBody>
                    <a:bodyPr/>
                    <a:lstStyle/>
                    <a:p>
                      <a:pPr algn="just">
                        <a:lnSpc>
                          <a:spcPct val="150000"/>
                        </a:lnSpc>
                      </a:pPr>
                      <a:r>
                        <a:rPr kumimoji="0" lang="en-IN" sz="2000" b="0" i="0" kern="1200" dirty="0" smtClean="0">
                          <a:solidFill>
                            <a:schemeClr val="dk1"/>
                          </a:solidFill>
                          <a:latin typeface="Times New Roman" pitchFamily="18" charset="0"/>
                          <a:ea typeface="+mn-ea"/>
                          <a:cs typeface="Times New Roman" pitchFamily="18" charset="0"/>
                        </a:rPr>
                        <a:t>In this paper, a novel method based on the weighted extreme learning machine (ELM) is proposed for seizure detection with imbalanced EEG data distribution. </a:t>
                      </a:r>
                      <a:endParaRPr lang="en-IN" sz="2000" dirty="0">
                        <a:latin typeface="Times New Roman" pitchFamily="18" charset="0"/>
                        <a:cs typeface="Times New Roman" pitchFamily="18" charset="0"/>
                      </a:endParaRPr>
                    </a:p>
                  </a:txBody>
                  <a:tcPr/>
                </a:tc>
              </a:tr>
            </a:tbl>
          </a:graphicData>
        </a:graphic>
      </p:graphicFrame>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Content Placeholder 4"/>
          <p:cNvGraphicFramePr>
            <a:graphicFrameLocks noGrp="1"/>
          </p:cNvGraphicFramePr>
          <p:nvPr>
            <p:ph idx="1"/>
          </p:nvPr>
        </p:nvGraphicFramePr>
        <p:xfrm>
          <a:off x="1219200" y="304800"/>
          <a:ext cx="7696200" cy="5928360"/>
        </p:xfrm>
        <a:graphic>
          <a:graphicData uri="http://schemas.openxmlformats.org/drawingml/2006/table">
            <a:tbl>
              <a:tblPr firstRow="1" bandRow="1">
                <a:tableStyleId>{5C22544A-7EE6-4342-B048-85BDC9FD1C3A}</a:tableStyleId>
              </a:tblPr>
              <a:tblGrid>
                <a:gridCol w="2374874"/>
                <a:gridCol w="1354558"/>
                <a:gridCol w="3966768"/>
              </a:tblGrid>
              <a:tr h="370840">
                <a:tc>
                  <a:txBody>
                    <a:bodyPr/>
                    <a:lstStyle/>
                    <a:p>
                      <a:pPr algn="ctr"/>
                      <a:r>
                        <a:rPr lang="en-US" sz="2000" dirty="0" smtClean="0">
                          <a:latin typeface="Times New Roman" pitchFamily="18" charset="0"/>
                          <a:cs typeface="Times New Roman" pitchFamily="18" charset="0"/>
                        </a:rPr>
                        <a:t>TITLE</a:t>
                      </a:r>
                      <a:endParaRPr lang="en-IN" sz="2000" dirty="0">
                        <a:latin typeface="Times New Roman" pitchFamily="18" charset="0"/>
                        <a:cs typeface="Times New Roman" pitchFamily="18" charset="0"/>
                      </a:endParaRPr>
                    </a:p>
                  </a:txBody>
                  <a:tcPr/>
                </a:tc>
                <a:tc>
                  <a:txBody>
                    <a:bodyPr/>
                    <a:lstStyle/>
                    <a:p>
                      <a:pPr algn="ctr"/>
                      <a:r>
                        <a:rPr lang="en-US" sz="2000" dirty="0" smtClean="0">
                          <a:latin typeface="Times New Roman" pitchFamily="18" charset="0"/>
                          <a:cs typeface="Times New Roman" pitchFamily="18" charset="0"/>
                        </a:rPr>
                        <a:t>AUTHOR</a:t>
                      </a:r>
                      <a:endParaRPr lang="en-IN" sz="2000" dirty="0">
                        <a:latin typeface="Times New Roman" pitchFamily="18" charset="0"/>
                        <a:cs typeface="Times New Roman" pitchFamily="18" charset="0"/>
                      </a:endParaRPr>
                    </a:p>
                  </a:txBody>
                  <a:tcPr/>
                </a:tc>
                <a:tc>
                  <a:txBody>
                    <a:bodyPr/>
                    <a:lstStyle/>
                    <a:p>
                      <a:pPr algn="ctr"/>
                      <a:r>
                        <a:rPr lang="en-US" sz="2000" smtClean="0">
                          <a:latin typeface="Times New Roman" pitchFamily="18" charset="0"/>
                          <a:cs typeface="Times New Roman" pitchFamily="18" charset="0"/>
                        </a:rPr>
                        <a:t>DESCRIPTION</a:t>
                      </a:r>
                      <a:endParaRPr lang="en-IN" sz="2000" dirty="0">
                        <a:latin typeface="Times New Roman" pitchFamily="18" charset="0"/>
                        <a:cs typeface="Times New Roman" pitchFamily="18" charset="0"/>
                      </a:endParaRPr>
                    </a:p>
                  </a:txBody>
                  <a:tcPr/>
                </a:tc>
              </a:tr>
              <a:tr h="370840">
                <a:tc>
                  <a:txBody>
                    <a:bodyPr/>
                    <a:lstStyle/>
                    <a:p>
                      <a:pPr algn="just">
                        <a:lnSpc>
                          <a:spcPct val="150000"/>
                        </a:lnSpc>
                      </a:pPr>
                      <a:r>
                        <a:rPr lang="en-IN" sz="1900" dirty="0" smtClean="0">
                          <a:latin typeface="Times New Roman" pitchFamily="18" charset="0"/>
                          <a:cs typeface="Times New Roman" pitchFamily="18" charset="0"/>
                        </a:rPr>
                        <a:t>Analysis of normal and epileptic seizure EEG signals using empirical mode decomposition</a:t>
                      </a:r>
                      <a:endParaRPr lang="en-IN" sz="1900" dirty="0">
                        <a:latin typeface="Times New Roman" pitchFamily="18" charset="0"/>
                        <a:cs typeface="Times New Roman" pitchFamily="18" charset="0"/>
                      </a:endParaRPr>
                    </a:p>
                  </a:txBody>
                  <a:tcPr/>
                </a:tc>
                <a:tc>
                  <a:txBody>
                    <a:bodyPr/>
                    <a:lstStyle/>
                    <a:p>
                      <a:pPr algn="just">
                        <a:lnSpc>
                          <a:spcPct val="150000"/>
                        </a:lnSpc>
                      </a:pPr>
                      <a:r>
                        <a:rPr lang="en-IN" sz="1900" dirty="0" smtClean="0">
                          <a:latin typeface="Times New Roman" pitchFamily="18" charset="0"/>
                          <a:cs typeface="Times New Roman" pitchFamily="18" charset="0"/>
                        </a:rPr>
                        <a:t>R. B. </a:t>
                      </a:r>
                      <a:r>
                        <a:rPr lang="en-IN" sz="1900" dirty="0" err="1" smtClean="0">
                          <a:latin typeface="Times New Roman" pitchFamily="18" charset="0"/>
                          <a:cs typeface="Times New Roman" pitchFamily="18" charset="0"/>
                        </a:rPr>
                        <a:t>Pachori</a:t>
                      </a:r>
                      <a:r>
                        <a:rPr lang="en-IN" sz="1900" dirty="0" smtClean="0">
                          <a:latin typeface="Times New Roman" pitchFamily="18" charset="0"/>
                          <a:cs typeface="Times New Roman" pitchFamily="18" charset="0"/>
                        </a:rPr>
                        <a:t> and V. Bajaj, </a:t>
                      </a:r>
                      <a:endParaRPr lang="en-IN" sz="1900" dirty="0">
                        <a:latin typeface="Times New Roman" pitchFamily="18" charset="0"/>
                        <a:cs typeface="Times New Roman" pitchFamily="18" charset="0"/>
                      </a:endParaRPr>
                    </a:p>
                  </a:txBody>
                  <a:tcPr/>
                </a:tc>
                <a:tc>
                  <a:txBody>
                    <a:bodyPr/>
                    <a:lstStyle/>
                    <a:p>
                      <a:pPr algn="just">
                        <a:lnSpc>
                          <a:spcPct val="150000"/>
                        </a:lnSpc>
                      </a:pPr>
                      <a:r>
                        <a:rPr kumimoji="0" lang="en-IN" sz="1900" b="0" i="0" kern="1200" dirty="0" smtClean="0">
                          <a:solidFill>
                            <a:schemeClr val="dk1"/>
                          </a:solidFill>
                          <a:latin typeface="Times New Roman" pitchFamily="18" charset="0"/>
                          <a:ea typeface="+mn-ea"/>
                          <a:cs typeface="Times New Roman" pitchFamily="18" charset="0"/>
                        </a:rPr>
                        <a:t>The electroencephalogram (EEG) is an invaluable measurement for the purpose of assessing brain activities, containing information relating to the different physiological states of the brain.</a:t>
                      </a:r>
                      <a:endParaRPr lang="en-IN" sz="1900" dirty="0">
                        <a:latin typeface="Times New Roman" pitchFamily="18" charset="0"/>
                        <a:cs typeface="Times New Roman" pitchFamily="18" charset="0"/>
                      </a:endParaRPr>
                    </a:p>
                  </a:txBody>
                  <a:tcPr/>
                </a:tc>
              </a:tr>
              <a:tr h="370840">
                <a:tc>
                  <a:txBody>
                    <a:bodyPr/>
                    <a:lstStyle/>
                    <a:p>
                      <a:pPr marL="0" marR="0" indent="0" algn="just" defTabSz="914400" rtl="0" eaLnBrk="1" fontAlgn="auto" latinLnBrk="0" hangingPunct="1">
                        <a:lnSpc>
                          <a:spcPct val="150000"/>
                        </a:lnSpc>
                        <a:spcBef>
                          <a:spcPts val="0"/>
                        </a:spcBef>
                        <a:spcAft>
                          <a:spcPts val="0"/>
                        </a:spcAft>
                        <a:buClrTx/>
                        <a:buSzTx/>
                        <a:buFontTx/>
                        <a:buNone/>
                        <a:tabLst/>
                        <a:defRPr/>
                      </a:pPr>
                      <a:r>
                        <a:rPr lang="en-IN" sz="2000" dirty="0" smtClean="0">
                          <a:latin typeface="Times New Roman" pitchFamily="18" charset="0"/>
                          <a:cs typeface="Times New Roman" pitchFamily="18" charset="0"/>
                        </a:rPr>
                        <a:t>Entropy based detection &amp; evaluation of epileptic seizure</a:t>
                      </a:r>
                    </a:p>
                  </a:txBody>
                  <a:tcPr/>
                </a:tc>
                <a:tc>
                  <a:txBody>
                    <a:bodyPr/>
                    <a:lstStyle/>
                    <a:p>
                      <a:pPr algn="just">
                        <a:lnSpc>
                          <a:spcPct val="150000"/>
                        </a:lnSpc>
                      </a:pPr>
                      <a:r>
                        <a:rPr lang="en-IN" sz="2000" dirty="0" smtClean="0">
                          <a:latin typeface="Times New Roman" pitchFamily="18" charset="0"/>
                          <a:cs typeface="Times New Roman" pitchFamily="18" charset="0"/>
                        </a:rPr>
                        <a:t>P. R. Pal, N. P. </a:t>
                      </a:r>
                      <a:r>
                        <a:rPr lang="en-IN" sz="2000" dirty="0" err="1" smtClean="0">
                          <a:latin typeface="Times New Roman" pitchFamily="18" charset="0"/>
                          <a:cs typeface="Times New Roman" pitchFamily="18" charset="0"/>
                        </a:rPr>
                        <a:t>Mohanty</a:t>
                      </a:r>
                      <a:r>
                        <a:rPr lang="en-IN" sz="2000" dirty="0" smtClean="0">
                          <a:latin typeface="Times New Roman" pitchFamily="18" charset="0"/>
                          <a:cs typeface="Times New Roman" pitchFamily="18" charset="0"/>
                        </a:rPr>
                        <a:t>, and T. Gandhi, </a:t>
                      </a:r>
                      <a:endParaRPr lang="en-IN" sz="2000" dirty="0">
                        <a:latin typeface="Times New Roman" pitchFamily="18" charset="0"/>
                        <a:cs typeface="Times New Roman" pitchFamily="18" charset="0"/>
                      </a:endParaRPr>
                    </a:p>
                  </a:txBody>
                  <a:tcPr/>
                </a:tc>
                <a:tc>
                  <a:txBody>
                    <a:bodyPr/>
                    <a:lstStyle/>
                    <a:p>
                      <a:pPr algn="just">
                        <a:lnSpc>
                          <a:spcPct val="150000"/>
                        </a:lnSpc>
                      </a:pPr>
                      <a:r>
                        <a:rPr kumimoji="0" lang="en-IN" sz="2000" b="0" i="0" kern="1200" dirty="0" smtClean="0">
                          <a:solidFill>
                            <a:schemeClr val="dk1"/>
                          </a:solidFill>
                          <a:latin typeface="Times New Roman" pitchFamily="18" charset="0"/>
                          <a:ea typeface="+mn-ea"/>
                          <a:cs typeface="Times New Roman" pitchFamily="18" charset="0"/>
                        </a:rPr>
                        <a:t>In this paper we propose a simple method for EEG classification using SVM selecting features like Escort </a:t>
                      </a:r>
                      <a:r>
                        <a:rPr kumimoji="0" lang="en-IN" sz="2000" b="0" i="0" kern="1200" dirty="0" err="1" smtClean="0">
                          <a:solidFill>
                            <a:schemeClr val="dk1"/>
                          </a:solidFill>
                          <a:latin typeface="Times New Roman" pitchFamily="18" charset="0"/>
                          <a:ea typeface="+mn-ea"/>
                          <a:cs typeface="Times New Roman" pitchFamily="18" charset="0"/>
                        </a:rPr>
                        <a:t>Tsallis</a:t>
                      </a:r>
                      <a:r>
                        <a:rPr kumimoji="0" lang="en-IN" sz="2000" b="0" i="0" kern="1200" dirty="0" smtClean="0">
                          <a:solidFill>
                            <a:schemeClr val="dk1"/>
                          </a:solidFill>
                          <a:latin typeface="Times New Roman" pitchFamily="18" charset="0"/>
                          <a:ea typeface="+mn-ea"/>
                          <a:cs typeface="Times New Roman" pitchFamily="18" charset="0"/>
                        </a:rPr>
                        <a:t> Entropy, </a:t>
                      </a:r>
                      <a:r>
                        <a:rPr kumimoji="0" lang="en-IN" sz="2000" b="0" i="0" kern="1200" dirty="0" err="1" smtClean="0">
                          <a:solidFill>
                            <a:schemeClr val="dk1"/>
                          </a:solidFill>
                          <a:latin typeface="Times New Roman" pitchFamily="18" charset="0"/>
                          <a:ea typeface="+mn-ea"/>
                          <a:cs typeface="Times New Roman" pitchFamily="18" charset="0"/>
                        </a:rPr>
                        <a:t>Tsallis</a:t>
                      </a:r>
                      <a:r>
                        <a:rPr kumimoji="0" lang="en-IN" sz="2000" b="0" i="0" kern="1200" dirty="0" smtClean="0">
                          <a:solidFill>
                            <a:schemeClr val="dk1"/>
                          </a:solidFill>
                          <a:latin typeface="Times New Roman" pitchFamily="18" charset="0"/>
                          <a:ea typeface="+mn-ea"/>
                          <a:cs typeface="Times New Roman" pitchFamily="18" charset="0"/>
                        </a:rPr>
                        <a:t> Entropy, </a:t>
                      </a:r>
                      <a:r>
                        <a:rPr kumimoji="0" lang="en-IN" sz="2000" b="0" i="0" kern="1200" dirty="0" err="1" smtClean="0">
                          <a:solidFill>
                            <a:schemeClr val="dk1"/>
                          </a:solidFill>
                          <a:latin typeface="Times New Roman" pitchFamily="18" charset="0"/>
                          <a:ea typeface="+mn-ea"/>
                          <a:cs typeface="Times New Roman" pitchFamily="18" charset="0"/>
                        </a:rPr>
                        <a:t>Renyi</a:t>
                      </a:r>
                      <a:r>
                        <a:rPr kumimoji="0" lang="en-IN" sz="2000" b="0" i="0" kern="1200" dirty="0" smtClean="0">
                          <a:solidFill>
                            <a:schemeClr val="dk1"/>
                          </a:solidFill>
                          <a:latin typeface="Times New Roman" pitchFamily="18" charset="0"/>
                          <a:ea typeface="+mn-ea"/>
                          <a:cs typeface="Times New Roman" pitchFamily="18" charset="0"/>
                        </a:rPr>
                        <a:t> Entropy and Shannon Entropy.</a:t>
                      </a:r>
                      <a:endParaRPr lang="en-IN" sz="2000" dirty="0">
                        <a:latin typeface="Times New Roman" pitchFamily="18" charset="0"/>
                        <a:cs typeface="Times New Roman" pitchFamily="18" charset="0"/>
                      </a:endParaRPr>
                    </a:p>
                  </a:txBody>
                  <a:tcPr/>
                </a:tc>
              </a:tr>
            </a:tbl>
          </a:graphicData>
        </a:graphic>
      </p:graphicFrame>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Block Diagram</a:t>
            </a:r>
            <a:endParaRPr lang="en-US" dirty="0"/>
          </a:p>
        </p:txBody>
      </p:sp>
      <p:pic>
        <p:nvPicPr>
          <p:cNvPr id="1027" name="Picture 3" descr="D:\STUDENT\2021\Paavai\Seizure-girls\Eliptic Seizure Block Diagram .png"/>
          <p:cNvPicPr>
            <a:picLocks noGrp="1" noChangeAspect="1" noChangeArrowheads="1"/>
          </p:cNvPicPr>
          <p:nvPr>
            <p:ph idx="1"/>
          </p:nvPr>
        </p:nvPicPr>
        <p:blipFill>
          <a:blip r:embed="rId2"/>
          <a:srcRect/>
          <a:stretch>
            <a:fillRect/>
          </a:stretch>
        </p:blipFill>
        <p:spPr bwMode="auto">
          <a:xfrm>
            <a:off x="1447800" y="1447800"/>
            <a:ext cx="7467599" cy="4800600"/>
          </a:xfrm>
          <a:prstGeom prst="rect">
            <a:avLst/>
          </a:prstGeom>
          <a:noFill/>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401762"/>
          </a:xfrm>
        </p:spPr>
        <p:txBody>
          <a:bodyPr>
            <a:normAutofit fontScale="90000"/>
          </a:bodyPr>
          <a:lstStyle/>
          <a:p>
            <a:r>
              <a:rPr lang="en-US" b="1" dirty="0" smtClean="0"/>
              <a:t>SOFTWARE REQUIREMENTS:</a:t>
            </a:r>
            <a:endParaRPr lang="en-US" dirty="0"/>
          </a:p>
        </p:txBody>
      </p:sp>
      <p:sp>
        <p:nvSpPr>
          <p:cNvPr id="3" name="Content Placeholder 2"/>
          <p:cNvSpPr>
            <a:spLocks noGrp="1"/>
          </p:cNvSpPr>
          <p:nvPr>
            <p:ph idx="1"/>
          </p:nvPr>
        </p:nvSpPr>
        <p:spPr>
          <a:xfrm>
            <a:off x="1435608" y="1828800"/>
            <a:ext cx="7498080" cy="4419600"/>
          </a:xfrm>
        </p:spPr>
        <p:txBody>
          <a:bodyPr/>
          <a:lstStyle/>
          <a:p>
            <a:endParaRPr lang="en-US" dirty="0" smtClean="0"/>
          </a:p>
          <a:p>
            <a:pPr lvl="0"/>
            <a:r>
              <a:rPr lang="en-US" dirty="0" smtClean="0"/>
              <a:t>Operating System	: Windows 10</a:t>
            </a:r>
          </a:p>
          <a:p>
            <a:pPr lvl="0"/>
            <a:endParaRPr lang="en-US" dirty="0" smtClean="0"/>
          </a:p>
          <a:p>
            <a:pPr lvl="0"/>
            <a:r>
              <a:rPr lang="en-US" dirty="0" smtClean="0"/>
              <a:t>Code			: </a:t>
            </a:r>
            <a:r>
              <a:rPr lang="en-US" dirty="0" err="1" smtClean="0"/>
              <a:t>Arduino</a:t>
            </a:r>
            <a:r>
              <a:rPr lang="en-US" dirty="0" smtClean="0"/>
              <a:t> UNO C++</a:t>
            </a:r>
            <a:endParaRPr lang="en-US" dirty="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HARDWARE REQUIREMENTS:</a:t>
            </a:r>
            <a:endParaRPr lang="en-US" dirty="0"/>
          </a:p>
        </p:txBody>
      </p:sp>
      <p:sp>
        <p:nvSpPr>
          <p:cNvPr id="3" name="Content Placeholder 2"/>
          <p:cNvSpPr>
            <a:spLocks noGrp="1"/>
          </p:cNvSpPr>
          <p:nvPr>
            <p:ph idx="1"/>
          </p:nvPr>
        </p:nvSpPr>
        <p:spPr>
          <a:xfrm>
            <a:off x="1435608" y="1905000"/>
            <a:ext cx="7498080" cy="4343400"/>
          </a:xfrm>
        </p:spPr>
        <p:txBody>
          <a:bodyPr/>
          <a:lstStyle/>
          <a:p>
            <a:r>
              <a:rPr lang="en-US" dirty="0" smtClean="0"/>
              <a:t>Node MCU</a:t>
            </a:r>
          </a:p>
          <a:p>
            <a:r>
              <a:rPr lang="en-US" dirty="0" smtClean="0"/>
              <a:t>Accelerometer Sensor</a:t>
            </a:r>
          </a:p>
          <a:p>
            <a:r>
              <a:rPr lang="en-US" dirty="0" smtClean="0"/>
              <a:t>GSR Sensor</a:t>
            </a:r>
          </a:p>
          <a:p>
            <a:r>
              <a:rPr lang="en-US" dirty="0" smtClean="0"/>
              <a:t>LCD Display</a:t>
            </a:r>
          </a:p>
          <a:p>
            <a:endParaRPr lang="en-US" dirty="0" smtClean="0"/>
          </a:p>
          <a:p>
            <a:endParaRPr lang="en-US" dirty="0" smtClean="0"/>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dirty="0" smtClean="0"/>
              <a:t>CONCLUSION</a:t>
            </a:r>
            <a:endParaRPr lang="en-US" dirty="0"/>
          </a:p>
        </p:txBody>
      </p:sp>
      <p:sp>
        <p:nvSpPr>
          <p:cNvPr id="3" name="Content Placeholder 2"/>
          <p:cNvSpPr>
            <a:spLocks noGrp="1"/>
          </p:cNvSpPr>
          <p:nvPr>
            <p:ph idx="1"/>
          </p:nvPr>
        </p:nvSpPr>
        <p:spPr>
          <a:xfrm>
            <a:off x="1371600" y="1066800"/>
            <a:ext cx="7498080" cy="5181600"/>
          </a:xfrm>
        </p:spPr>
        <p:txBody>
          <a:bodyPr>
            <a:noAutofit/>
          </a:bodyPr>
          <a:lstStyle/>
          <a:p>
            <a:pPr algn="just">
              <a:lnSpc>
                <a:spcPct val="150000"/>
              </a:lnSpc>
            </a:pPr>
            <a:r>
              <a:rPr lang="en-IN" sz="2000" dirty="0" smtClean="0">
                <a:latin typeface="Times New Roman" pitchFamily="18" charset="0"/>
                <a:cs typeface="Times New Roman" pitchFamily="18" charset="0"/>
              </a:rPr>
              <a:t>This study proposed the IOT based epileptic seizure prediction using Accelerometer and GSR sensor data .</a:t>
            </a:r>
          </a:p>
          <a:p>
            <a:pPr algn="just">
              <a:lnSpc>
                <a:spcPct val="150000"/>
              </a:lnSpc>
              <a:buNone/>
            </a:pPr>
            <a:endParaRPr lang="en-IN" sz="2000" dirty="0" smtClean="0">
              <a:latin typeface="Times New Roman" pitchFamily="18" charset="0"/>
              <a:cs typeface="Times New Roman" pitchFamily="18" charset="0"/>
            </a:endParaRPr>
          </a:p>
          <a:p>
            <a:pPr algn="just">
              <a:lnSpc>
                <a:spcPct val="150000"/>
              </a:lnSpc>
            </a:pPr>
            <a:r>
              <a:rPr lang="en-US" sz="2000" dirty="0" smtClean="0">
                <a:latin typeface="Times New Roman" pitchFamily="18" charset="0"/>
                <a:cs typeface="Times New Roman" pitchFamily="18" charset="0"/>
              </a:rPr>
              <a:t>GSR sensor which capture signals, defined as attention and meditation signals. Different patterns are built based on the attention or meditation signal values. The main part of work will depend on EEG for emotional detection and classification before the seizure. </a:t>
            </a:r>
            <a:endParaRPr lang="en-US" sz="2000" dirty="0">
              <a:latin typeface="Times New Roman" pitchFamily="18" charset="0"/>
              <a:cs typeface="Times New Roman" pitchFamily="18" charset="0"/>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371600" y="609600"/>
            <a:ext cx="7498080" cy="5562600"/>
          </a:xfrm>
        </p:spPr>
        <p:txBody>
          <a:bodyPr>
            <a:normAutofit/>
          </a:bodyPr>
          <a:lstStyle/>
          <a:p>
            <a:pPr algn="just">
              <a:lnSpc>
                <a:spcPct val="160000"/>
              </a:lnSpc>
            </a:pPr>
            <a:r>
              <a:rPr lang="en-IN" sz="2000" dirty="0" smtClean="0">
                <a:latin typeface="Times New Roman" pitchFamily="18" charset="0"/>
                <a:cs typeface="Times New Roman" pitchFamily="18" charset="0"/>
              </a:rPr>
              <a:t>The results demonstrated that the proposed analysis method could be separated the epileptic and normal GSR  Numeric samples. </a:t>
            </a:r>
          </a:p>
          <a:p>
            <a:pPr algn="just">
              <a:lnSpc>
                <a:spcPct val="160000"/>
              </a:lnSpc>
              <a:buNone/>
            </a:pPr>
            <a:endParaRPr lang="en-IN" sz="2000" dirty="0" smtClean="0">
              <a:latin typeface="Times New Roman" pitchFamily="18" charset="0"/>
              <a:cs typeface="Times New Roman" pitchFamily="18" charset="0"/>
            </a:endParaRPr>
          </a:p>
          <a:p>
            <a:pPr algn="just">
              <a:lnSpc>
                <a:spcPct val="160000"/>
              </a:lnSpc>
            </a:pPr>
            <a:r>
              <a:rPr lang="en-IN" sz="2000" dirty="0" smtClean="0">
                <a:latin typeface="Times New Roman" pitchFamily="18" charset="0"/>
                <a:cs typeface="Times New Roman" pitchFamily="18" charset="0"/>
              </a:rPr>
              <a:t>The clinicians can be used this automatic epilepsy detection method instead of the long-time EEG monitoring since the proposed approach is time effective, quick and robust method. </a:t>
            </a:r>
            <a:endParaRPr lang="en-US" sz="2000" dirty="0" smtClean="0">
              <a:latin typeface="Times New Roman" pitchFamily="18" charset="0"/>
              <a:cs typeface="Times New Roman" pitchFamily="18" charset="0"/>
            </a:endParaRPr>
          </a:p>
          <a:p>
            <a:pPr algn="just">
              <a:lnSpc>
                <a:spcPct val="160000"/>
              </a:lnSpc>
              <a:buNone/>
            </a:pPr>
            <a:endParaRPr lang="en-IN" sz="2000" dirty="0"/>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47800" y="0"/>
            <a:ext cx="7498080" cy="639762"/>
          </a:xfrm>
        </p:spPr>
        <p:txBody>
          <a:bodyPr>
            <a:normAutofit fontScale="90000"/>
          </a:bodyPr>
          <a:lstStyle/>
          <a:p>
            <a:r>
              <a:rPr lang="en-US" dirty="0" smtClean="0"/>
              <a:t>REFERENCE</a:t>
            </a:r>
            <a:endParaRPr lang="en-US" dirty="0"/>
          </a:p>
        </p:txBody>
      </p:sp>
      <p:sp>
        <p:nvSpPr>
          <p:cNvPr id="3" name="Content Placeholder 2"/>
          <p:cNvSpPr>
            <a:spLocks noGrp="1"/>
          </p:cNvSpPr>
          <p:nvPr>
            <p:ph idx="1"/>
          </p:nvPr>
        </p:nvSpPr>
        <p:spPr>
          <a:xfrm>
            <a:off x="1143000" y="457200"/>
            <a:ext cx="7790688" cy="6172200"/>
          </a:xfrm>
        </p:spPr>
        <p:txBody>
          <a:bodyPr>
            <a:noAutofit/>
          </a:bodyPr>
          <a:lstStyle/>
          <a:p>
            <a:pPr algn="just">
              <a:lnSpc>
                <a:spcPct val="160000"/>
              </a:lnSpc>
            </a:pPr>
            <a:r>
              <a:rPr lang="en-IN" sz="2000" dirty="0" smtClean="0">
                <a:latin typeface="Times New Roman" pitchFamily="18" charset="0"/>
                <a:cs typeface="Times New Roman" pitchFamily="18" charset="0"/>
              </a:rPr>
              <a:t>[1] </a:t>
            </a:r>
            <a:r>
              <a:rPr lang="en-IN" sz="2000" dirty="0" err="1" smtClean="0">
                <a:latin typeface="Times New Roman" pitchFamily="18" charset="0"/>
                <a:cs typeface="Times New Roman" pitchFamily="18" charset="0"/>
              </a:rPr>
              <a:t>Elie</a:t>
            </a:r>
            <a:r>
              <a:rPr lang="en-IN" sz="2000" dirty="0" smtClean="0">
                <a:latin typeface="Times New Roman" pitchFamily="18" charset="0"/>
                <a:cs typeface="Times New Roman" pitchFamily="18" charset="0"/>
              </a:rPr>
              <a:t> </a:t>
            </a:r>
            <a:r>
              <a:rPr lang="en-IN" sz="2000" dirty="0" err="1" smtClean="0">
                <a:latin typeface="Times New Roman" pitchFamily="18" charset="0"/>
                <a:cs typeface="Times New Roman" pitchFamily="18" charset="0"/>
              </a:rPr>
              <a:t>Bou</a:t>
            </a:r>
            <a:r>
              <a:rPr lang="en-IN" sz="2000" dirty="0" smtClean="0">
                <a:latin typeface="Times New Roman" pitchFamily="18" charset="0"/>
                <a:cs typeface="Times New Roman" pitchFamily="18" charset="0"/>
              </a:rPr>
              <a:t> </a:t>
            </a:r>
            <a:r>
              <a:rPr lang="en-IN" sz="2000" dirty="0" err="1" smtClean="0">
                <a:latin typeface="Times New Roman" pitchFamily="18" charset="0"/>
                <a:cs typeface="Times New Roman" pitchFamily="18" charset="0"/>
              </a:rPr>
              <a:t>Assi</a:t>
            </a:r>
            <a:r>
              <a:rPr lang="en-IN" sz="2000" dirty="0" smtClean="0">
                <a:latin typeface="Times New Roman" pitchFamily="18" charset="0"/>
                <a:cs typeface="Times New Roman" pitchFamily="18" charset="0"/>
              </a:rPr>
              <a:t>, Dang </a:t>
            </a:r>
            <a:r>
              <a:rPr lang="en-IN" sz="2000" dirty="0" err="1" smtClean="0">
                <a:latin typeface="Times New Roman" pitchFamily="18" charset="0"/>
                <a:cs typeface="Times New Roman" pitchFamily="18" charset="0"/>
              </a:rPr>
              <a:t>K.Nguyen</a:t>
            </a:r>
            <a:r>
              <a:rPr lang="en-IN" sz="2000" dirty="0" smtClean="0">
                <a:latin typeface="Times New Roman" pitchFamily="18" charset="0"/>
                <a:cs typeface="Times New Roman" pitchFamily="18" charset="0"/>
              </a:rPr>
              <a:t>, Sandy </a:t>
            </a:r>
            <a:r>
              <a:rPr lang="en-IN" sz="2000" dirty="0" err="1" smtClean="0">
                <a:latin typeface="Times New Roman" pitchFamily="18" charset="0"/>
                <a:cs typeface="Times New Roman" pitchFamily="18" charset="0"/>
              </a:rPr>
              <a:t>Rihana</a:t>
            </a:r>
            <a:r>
              <a:rPr lang="en-IN" sz="2000" dirty="0" smtClean="0">
                <a:latin typeface="Times New Roman" pitchFamily="18" charset="0"/>
                <a:cs typeface="Times New Roman" pitchFamily="18" charset="0"/>
              </a:rPr>
              <a:t>, </a:t>
            </a:r>
            <a:r>
              <a:rPr lang="en-IN" sz="2000" dirty="0" err="1" smtClean="0">
                <a:latin typeface="Times New Roman" pitchFamily="18" charset="0"/>
                <a:cs typeface="Times New Roman" pitchFamily="18" charset="0"/>
              </a:rPr>
              <a:t>Mohamad</a:t>
            </a:r>
            <a:r>
              <a:rPr lang="en-IN" sz="2000" dirty="0" smtClean="0">
                <a:latin typeface="Times New Roman" pitchFamily="18" charset="0"/>
                <a:cs typeface="Times New Roman" pitchFamily="18" charset="0"/>
              </a:rPr>
              <a:t> </a:t>
            </a:r>
            <a:r>
              <a:rPr lang="en-IN" sz="2000" dirty="0" err="1" smtClean="0">
                <a:latin typeface="Times New Roman" pitchFamily="18" charset="0"/>
                <a:cs typeface="Times New Roman" pitchFamily="18" charset="0"/>
              </a:rPr>
              <a:t>Sawan,Towards</a:t>
            </a:r>
            <a:r>
              <a:rPr lang="en-IN" sz="2000" dirty="0" smtClean="0">
                <a:latin typeface="Times New Roman" pitchFamily="18" charset="0"/>
                <a:cs typeface="Times New Roman" pitchFamily="18" charset="0"/>
              </a:rPr>
              <a:t> accurate prediction of epileptic seizures:  A </a:t>
            </a:r>
            <a:r>
              <a:rPr lang="en-IN" sz="2000" dirty="0" err="1" smtClean="0">
                <a:latin typeface="Times New Roman" pitchFamily="18" charset="0"/>
                <a:cs typeface="Times New Roman" pitchFamily="18" charset="0"/>
              </a:rPr>
              <a:t>review,Biomedical</a:t>
            </a:r>
            <a:r>
              <a:rPr lang="en-IN" sz="2000" dirty="0" smtClean="0">
                <a:latin typeface="Times New Roman" pitchFamily="18" charset="0"/>
                <a:cs typeface="Times New Roman" pitchFamily="18" charset="0"/>
              </a:rPr>
              <a:t> Signal Processing and Control 34 (2017)144-157. </a:t>
            </a:r>
          </a:p>
          <a:p>
            <a:pPr algn="just">
              <a:lnSpc>
                <a:spcPct val="160000"/>
              </a:lnSpc>
            </a:pPr>
            <a:r>
              <a:rPr lang="en-IN" sz="2000" dirty="0" smtClean="0">
                <a:latin typeface="Times New Roman" pitchFamily="18" charset="0"/>
                <a:cs typeface="Times New Roman" pitchFamily="18" charset="0"/>
              </a:rPr>
              <a:t>[2] </a:t>
            </a:r>
            <a:r>
              <a:rPr lang="en-IN" sz="2000" dirty="0" err="1" smtClean="0">
                <a:latin typeface="Times New Roman" pitchFamily="18" charset="0"/>
                <a:cs typeface="Times New Roman" pitchFamily="18" charset="0"/>
              </a:rPr>
              <a:t>Iliana</a:t>
            </a:r>
            <a:r>
              <a:rPr lang="en-IN" sz="2000" dirty="0" smtClean="0">
                <a:latin typeface="Times New Roman" pitchFamily="18" charset="0"/>
                <a:cs typeface="Times New Roman" pitchFamily="18" charset="0"/>
              </a:rPr>
              <a:t> </a:t>
            </a:r>
            <a:r>
              <a:rPr lang="en-IN" sz="2000" dirty="0" err="1" smtClean="0">
                <a:latin typeface="Times New Roman" pitchFamily="18" charset="0"/>
                <a:cs typeface="Times New Roman" pitchFamily="18" charset="0"/>
              </a:rPr>
              <a:t>Kotwas</a:t>
            </a:r>
            <a:r>
              <a:rPr lang="en-IN" sz="2000" dirty="0" smtClean="0">
                <a:latin typeface="Times New Roman" pitchFamily="18" charset="0"/>
                <a:cs typeface="Times New Roman" pitchFamily="18" charset="0"/>
              </a:rPr>
              <a:t>, Aileen </a:t>
            </a:r>
            <a:r>
              <a:rPr lang="en-IN" sz="2000" dirty="0" err="1" smtClean="0">
                <a:latin typeface="Times New Roman" pitchFamily="18" charset="0"/>
                <a:cs typeface="Times New Roman" pitchFamily="18" charset="0"/>
              </a:rPr>
              <a:t>McGonigal</a:t>
            </a:r>
            <a:r>
              <a:rPr lang="en-IN" sz="2000" dirty="0" smtClean="0">
                <a:latin typeface="Times New Roman" pitchFamily="18" charset="0"/>
                <a:cs typeface="Times New Roman" pitchFamily="18" charset="0"/>
              </a:rPr>
              <a:t>, Agnes </a:t>
            </a:r>
            <a:r>
              <a:rPr lang="en-IN" sz="2000" dirty="0" err="1" smtClean="0">
                <a:latin typeface="Times New Roman" pitchFamily="18" charset="0"/>
                <a:cs typeface="Times New Roman" pitchFamily="18" charset="0"/>
              </a:rPr>
              <a:t>Trebuchon</a:t>
            </a:r>
            <a:r>
              <a:rPr lang="en-IN" sz="2000" dirty="0" smtClean="0">
                <a:latin typeface="Times New Roman" pitchFamily="18" charset="0"/>
                <a:cs typeface="Times New Roman" pitchFamily="18" charset="0"/>
              </a:rPr>
              <a:t>, </a:t>
            </a:r>
            <a:r>
              <a:rPr lang="en-IN" sz="2000" dirty="0" err="1" smtClean="0">
                <a:latin typeface="Times New Roman" pitchFamily="18" charset="0"/>
                <a:cs typeface="Times New Roman" pitchFamily="18" charset="0"/>
              </a:rPr>
              <a:t>Mireille</a:t>
            </a:r>
            <a:r>
              <a:rPr lang="en-IN" sz="2000" dirty="0" smtClean="0">
                <a:latin typeface="Times New Roman" pitchFamily="18" charset="0"/>
                <a:cs typeface="Times New Roman" pitchFamily="18" charset="0"/>
              </a:rPr>
              <a:t> </a:t>
            </a:r>
            <a:r>
              <a:rPr lang="en-IN" sz="2000" dirty="0" err="1" smtClean="0">
                <a:latin typeface="Times New Roman" pitchFamily="18" charset="0"/>
                <a:cs typeface="Times New Roman" pitchFamily="18" charset="0"/>
              </a:rPr>
              <a:t>Bastien-Toniazzo,Yokonagai</a:t>
            </a:r>
            <a:r>
              <a:rPr lang="en-IN" sz="2000" dirty="0" smtClean="0">
                <a:latin typeface="Times New Roman" pitchFamily="18" charset="0"/>
                <a:cs typeface="Times New Roman" pitchFamily="18" charset="0"/>
              </a:rPr>
              <a:t>, </a:t>
            </a:r>
            <a:r>
              <a:rPr lang="en-IN" sz="2000" dirty="0" err="1" smtClean="0">
                <a:latin typeface="Times New Roman" pitchFamily="18" charset="0"/>
                <a:cs typeface="Times New Roman" pitchFamily="18" charset="0"/>
              </a:rPr>
              <a:t>Fabrice</a:t>
            </a:r>
            <a:r>
              <a:rPr lang="en-IN" sz="2000" dirty="0" smtClean="0">
                <a:latin typeface="Times New Roman" pitchFamily="18" charset="0"/>
                <a:cs typeface="Times New Roman" pitchFamily="18" charset="0"/>
              </a:rPr>
              <a:t> </a:t>
            </a:r>
            <a:r>
              <a:rPr lang="en-IN" sz="2000" dirty="0" err="1" smtClean="0">
                <a:latin typeface="Times New Roman" pitchFamily="18" charset="0"/>
                <a:cs typeface="Times New Roman" pitchFamily="18" charset="0"/>
              </a:rPr>
              <a:t>Bartolomei</a:t>
            </a:r>
            <a:r>
              <a:rPr lang="en-IN" sz="2000" dirty="0" smtClean="0">
                <a:latin typeface="Times New Roman" pitchFamily="18" charset="0"/>
                <a:cs typeface="Times New Roman" pitchFamily="18" charset="0"/>
              </a:rPr>
              <a:t>, Jean-Arthur </a:t>
            </a:r>
            <a:r>
              <a:rPr lang="en-IN" sz="2000" dirty="0" err="1" smtClean="0">
                <a:latin typeface="Times New Roman" pitchFamily="18" charset="0"/>
                <a:cs typeface="Times New Roman" pitchFamily="18" charset="0"/>
              </a:rPr>
              <a:t>Micoulaud-Franchi</a:t>
            </a:r>
            <a:r>
              <a:rPr lang="en-IN" sz="2000" dirty="0" smtClean="0">
                <a:latin typeface="Times New Roman" pitchFamily="18" charset="0"/>
                <a:cs typeface="Times New Roman" pitchFamily="18" charset="0"/>
              </a:rPr>
              <a:t>, Self-control of epileptic seizures by </a:t>
            </a:r>
            <a:r>
              <a:rPr lang="en-IN" sz="2000" dirty="0" err="1" smtClean="0">
                <a:latin typeface="Times New Roman" pitchFamily="18" charset="0"/>
                <a:cs typeface="Times New Roman" pitchFamily="18" charset="0"/>
              </a:rPr>
              <a:t>nonpharmacological</a:t>
            </a:r>
            <a:r>
              <a:rPr lang="en-IN" sz="2000" dirty="0" smtClean="0">
                <a:latin typeface="Times New Roman" pitchFamily="18" charset="0"/>
                <a:cs typeface="Times New Roman" pitchFamily="18" charset="0"/>
              </a:rPr>
              <a:t> strategies, Epilepsy &amp; </a:t>
            </a:r>
            <a:r>
              <a:rPr lang="en-IN" sz="2000" dirty="0" err="1" smtClean="0">
                <a:latin typeface="Times New Roman" pitchFamily="18" charset="0"/>
                <a:cs typeface="Times New Roman" pitchFamily="18" charset="0"/>
              </a:rPr>
              <a:t>Behavior</a:t>
            </a:r>
            <a:r>
              <a:rPr lang="en-IN" sz="2000" dirty="0" smtClean="0">
                <a:latin typeface="Times New Roman" pitchFamily="18" charset="0"/>
                <a:cs typeface="Times New Roman" pitchFamily="18" charset="0"/>
              </a:rPr>
              <a:t> 55 (2016) 157-164. </a:t>
            </a:r>
          </a:p>
          <a:p>
            <a:pPr algn="just">
              <a:lnSpc>
                <a:spcPct val="160000"/>
              </a:lnSpc>
            </a:pPr>
            <a:r>
              <a:rPr lang="en-IN" sz="2000" dirty="0" smtClean="0">
                <a:latin typeface="Times New Roman" pitchFamily="18" charset="0"/>
                <a:cs typeface="Times New Roman" pitchFamily="18" charset="0"/>
              </a:rPr>
              <a:t>[3] Ali Hayek, </a:t>
            </a:r>
            <a:r>
              <a:rPr lang="en-IN" sz="2000" dirty="0" err="1" smtClean="0">
                <a:latin typeface="Times New Roman" pitchFamily="18" charset="0"/>
                <a:cs typeface="Times New Roman" pitchFamily="18" charset="0"/>
              </a:rPr>
              <a:t>Samer</a:t>
            </a:r>
            <a:r>
              <a:rPr lang="en-IN" sz="2000" dirty="0" smtClean="0">
                <a:latin typeface="Times New Roman" pitchFamily="18" charset="0"/>
                <a:cs typeface="Times New Roman" pitchFamily="18" charset="0"/>
              </a:rPr>
              <a:t> </a:t>
            </a:r>
            <a:r>
              <a:rPr lang="en-IN" sz="2000" dirty="0" err="1" smtClean="0">
                <a:latin typeface="Times New Roman" pitchFamily="18" charset="0"/>
                <a:cs typeface="Times New Roman" pitchFamily="18" charset="0"/>
              </a:rPr>
              <a:t>Telawi</a:t>
            </a:r>
            <a:r>
              <a:rPr lang="en-IN" sz="2000" dirty="0" smtClean="0">
                <a:latin typeface="Times New Roman" pitchFamily="18" charset="0"/>
                <a:cs typeface="Times New Roman" pitchFamily="18" charset="0"/>
              </a:rPr>
              <a:t>, Josef </a:t>
            </a:r>
            <a:r>
              <a:rPr lang="en-IN" sz="2000" dirty="0" err="1" smtClean="0">
                <a:latin typeface="Times New Roman" pitchFamily="18" charset="0"/>
                <a:cs typeface="Times New Roman" pitchFamily="18" charset="0"/>
              </a:rPr>
              <a:t>Borcsok</a:t>
            </a:r>
            <a:r>
              <a:rPr lang="en-IN" sz="2000" dirty="0" smtClean="0">
                <a:latin typeface="Times New Roman" pitchFamily="18" charset="0"/>
                <a:cs typeface="Times New Roman" pitchFamily="18" charset="0"/>
              </a:rPr>
              <a:t>, Roy </a:t>
            </a:r>
            <a:r>
              <a:rPr lang="en-IN" sz="2000" dirty="0" err="1" smtClean="0">
                <a:latin typeface="Times New Roman" pitchFamily="18" charset="0"/>
                <a:cs typeface="Times New Roman" pitchFamily="18" charset="0"/>
              </a:rPr>
              <a:t>Abi</a:t>
            </a:r>
            <a:r>
              <a:rPr lang="en-IN" sz="2000" dirty="0" smtClean="0">
                <a:latin typeface="Times New Roman" pitchFamily="18" charset="0"/>
                <a:cs typeface="Times New Roman" pitchFamily="18" charset="0"/>
              </a:rPr>
              <a:t> </a:t>
            </a:r>
            <a:r>
              <a:rPr lang="en-IN" sz="2000" dirty="0" err="1" smtClean="0">
                <a:latin typeface="Times New Roman" pitchFamily="18" charset="0"/>
                <a:cs typeface="Times New Roman" pitchFamily="18" charset="0"/>
              </a:rPr>
              <a:t>Zeid</a:t>
            </a:r>
            <a:r>
              <a:rPr lang="en-IN" sz="2000" dirty="0" smtClean="0">
                <a:latin typeface="Times New Roman" pitchFamily="18" charset="0"/>
                <a:cs typeface="Times New Roman" pitchFamily="18" charset="0"/>
              </a:rPr>
              <a:t> </a:t>
            </a:r>
            <a:r>
              <a:rPr lang="en-IN" sz="2000" dirty="0" err="1" smtClean="0">
                <a:latin typeface="Times New Roman" pitchFamily="18" charset="0"/>
                <a:cs typeface="Times New Roman" pitchFamily="18" charset="0"/>
              </a:rPr>
              <a:t>Daou</a:t>
            </a:r>
            <a:r>
              <a:rPr lang="en-IN" sz="2000" dirty="0" smtClean="0">
                <a:latin typeface="Times New Roman" pitchFamily="18" charset="0"/>
                <a:cs typeface="Times New Roman" pitchFamily="18" charset="0"/>
              </a:rPr>
              <a:t>, </a:t>
            </a:r>
            <a:r>
              <a:rPr lang="en-IN" sz="2000" dirty="0" err="1" smtClean="0">
                <a:latin typeface="Times New Roman" pitchFamily="18" charset="0"/>
                <a:cs typeface="Times New Roman" pitchFamily="18" charset="0"/>
              </a:rPr>
              <a:t>Nashaat</a:t>
            </a:r>
            <a:r>
              <a:rPr lang="en-IN" sz="2000" dirty="0" smtClean="0">
                <a:latin typeface="Times New Roman" pitchFamily="18" charset="0"/>
                <a:cs typeface="Times New Roman" pitchFamily="18" charset="0"/>
              </a:rPr>
              <a:t> </a:t>
            </a:r>
            <a:r>
              <a:rPr lang="en-IN" sz="2000" dirty="0" err="1" smtClean="0">
                <a:latin typeface="Times New Roman" pitchFamily="18" charset="0"/>
                <a:cs typeface="Times New Roman" pitchFamily="18" charset="0"/>
              </a:rPr>
              <a:t>Halabi</a:t>
            </a:r>
            <a:r>
              <a:rPr lang="en-IN" sz="2000" dirty="0" smtClean="0">
                <a:latin typeface="Times New Roman" pitchFamily="18" charset="0"/>
                <a:cs typeface="Times New Roman" pitchFamily="18" charset="0"/>
              </a:rPr>
              <a:t>, Smart wearable system for safety-related medical </a:t>
            </a:r>
            <a:r>
              <a:rPr lang="en-IN" sz="2000" dirty="0" err="1" smtClean="0">
                <a:latin typeface="Times New Roman" pitchFamily="18" charset="0"/>
                <a:cs typeface="Times New Roman" pitchFamily="18" charset="0"/>
              </a:rPr>
              <a:t>IoT</a:t>
            </a:r>
            <a:r>
              <a:rPr lang="en-IN" sz="2000" dirty="0" smtClean="0">
                <a:latin typeface="Times New Roman" pitchFamily="18" charset="0"/>
                <a:cs typeface="Times New Roman" pitchFamily="18" charset="0"/>
              </a:rPr>
              <a:t> </a:t>
            </a:r>
            <a:r>
              <a:rPr lang="en-IN" sz="2000" dirty="0" err="1" smtClean="0">
                <a:latin typeface="Times New Roman" pitchFamily="18" charset="0"/>
                <a:cs typeface="Times New Roman" pitchFamily="18" charset="0"/>
              </a:rPr>
              <a:t>application:case</a:t>
            </a:r>
            <a:r>
              <a:rPr lang="en-IN" sz="2000" dirty="0" smtClean="0">
                <a:latin typeface="Times New Roman" pitchFamily="18" charset="0"/>
                <a:cs typeface="Times New Roman" pitchFamily="18" charset="0"/>
              </a:rPr>
              <a:t> of epileptic patient working in industrial environment, Health and Technology (2019)., 2011. </a:t>
            </a:r>
            <a:endParaRPr lang="en-US" sz="2000" dirty="0" smtClean="0">
              <a:latin typeface="Times New Roman" pitchFamily="18" charset="0"/>
              <a:cs typeface="Times New Roman" pitchFamily="18" charset="0"/>
            </a:endParaRP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152400"/>
            <a:ext cx="7650480" cy="6553200"/>
          </a:xfrm>
        </p:spPr>
        <p:txBody>
          <a:bodyPr>
            <a:noAutofit/>
          </a:bodyPr>
          <a:lstStyle/>
          <a:p>
            <a:pPr algn="just">
              <a:lnSpc>
                <a:spcPct val="170000"/>
              </a:lnSpc>
            </a:pPr>
            <a:r>
              <a:rPr lang="en-US" sz="2000" dirty="0" smtClean="0">
                <a:latin typeface="Times New Roman" pitchFamily="18" charset="0"/>
                <a:cs typeface="Times New Roman" pitchFamily="18" charset="0"/>
              </a:rPr>
              <a:t>[4] Juliana </a:t>
            </a:r>
            <a:r>
              <a:rPr lang="en-US" sz="2000" dirty="0" err="1" smtClean="0">
                <a:latin typeface="Times New Roman" pitchFamily="18" charset="0"/>
                <a:cs typeface="Times New Roman" pitchFamily="18" charset="0"/>
              </a:rPr>
              <a:t>Lockman</a:t>
            </a:r>
            <a:r>
              <a:rPr lang="en-US" sz="2000" dirty="0" smtClean="0">
                <a:latin typeface="Times New Roman" pitchFamily="18" charset="0"/>
                <a:cs typeface="Times New Roman" pitchFamily="18" charset="0"/>
              </a:rPr>
              <a:t>, Robert S. Fisher, Donald M. Olson, Detection of seizure-like movements using a wrist accelerometer, Epilepsy &amp; Behavior 20 (2011) 638–641. </a:t>
            </a:r>
            <a:r>
              <a:rPr lang="en-IN" sz="2000" dirty="0" smtClean="0">
                <a:latin typeface="Times New Roman" pitchFamily="18" charset="0"/>
                <a:cs typeface="Times New Roman" pitchFamily="18" charset="0"/>
              </a:rPr>
              <a:t> </a:t>
            </a:r>
          </a:p>
          <a:p>
            <a:pPr algn="just">
              <a:lnSpc>
                <a:spcPct val="170000"/>
              </a:lnSpc>
              <a:buNone/>
            </a:pPr>
            <a:endParaRPr lang="en-IN" sz="2000" dirty="0" smtClean="0">
              <a:latin typeface="Times New Roman" pitchFamily="18" charset="0"/>
              <a:cs typeface="Times New Roman" pitchFamily="18" charset="0"/>
            </a:endParaRPr>
          </a:p>
          <a:p>
            <a:pPr algn="just">
              <a:lnSpc>
                <a:spcPct val="170000"/>
              </a:lnSpc>
            </a:pPr>
            <a:r>
              <a:rPr lang="en-IN" sz="2000" dirty="0" smtClean="0">
                <a:latin typeface="Times New Roman" pitchFamily="18" charset="0"/>
                <a:cs typeface="Times New Roman" pitchFamily="18" charset="0"/>
              </a:rPr>
              <a:t>[5] </a:t>
            </a:r>
            <a:r>
              <a:rPr lang="en-IN" sz="2000" dirty="0" err="1" smtClean="0">
                <a:latin typeface="Times New Roman" pitchFamily="18" charset="0"/>
                <a:cs typeface="Times New Roman" pitchFamily="18" charset="0"/>
              </a:rPr>
              <a:t>Anup</a:t>
            </a:r>
            <a:r>
              <a:rPr lang="en-IN" sz="2000" dirty="0" smtClean="0">
                <a:latin typeface="Times New Roman" pitchFamily="18" charset="0"/>
                <a:cs typeface="Times New Roman" pitchFamily="18" charset="0"/>
              </a:rPr>
              <a:t> D. Patel, </a:t>
            </a:r>
            <a:r>
              <a:rPr lang="en-IN" sz="2000" dirty="0" err="1" smtClean="0">
                <a:latin typeface="Times New Roman" pitchFamily="18" charset="0"/>
                <a:cs typeface="Times New Roman" pitchFamily="18" charset="0"/>
              </a:rPr>
              <a:t>RobertMoss</a:t>
            </a:r>
            <a:r>
              <a:rPr lang="en-IN" sz="2000" dirty="0" smtClean="0">
                <a:latin typeface="Times New Roman" pitchFamily="18" charset="0"/>
                <a:cs typeface="Times New Roman" pitchFamily="18" charset="0"/>
              </a:rPr>
              <a:t>, Steven W. Rust, Jeremy Patterson ,  Robert </a:t>
            </a:r>
            <a:r>
              <a:rPr lang="en-IN" sz="2000" dirty="0" err="1" smtClean="0">
                <a:latin typeface="Times New Roman" pitchFamily="18" charset="0"/>
                <a:cs typeface="Times New Roman" pitchFamily="18" charset="0"/>
              </a:rPr>
              <a:t>Strouse</a:t>
            </a:r>
            <a:r>
              <a:rPr lang="en-IN" sz="2000" dirty="0" smtClean="0">
                <a:latin typeface="Times New Roman" pitchFamily="18" charset="0"/>
                <a:cs typeface="Times New Roman" pitchFamily="18" charset="0"/>
              </a:rPr>
              <a:t> , </a:t>
            </a:r>
            <a:r>
              <a:rPr lang="en-IN" sz="2000" dirty="0" err="1" smtClean="0">
                <a:latin typeface="Times New Roman" pitchFamily="18" charset="0"/>
                <a:cs typeface="Times New Roman" pitchFamily="18" charset="0"/>
              </a:rPr>
              <a:t>Satyanarayana</a:t>
            </a:r>
            <a:r>
              <a:rPr lang="en-IN" sz="2000" dirty="0" smtClean="0">
                <a:latin typeface="Times New Roman" pitchFamily="18" charset="0"/>
                <a:cs typeface="Times New Roman" pitchFamily="18" charset="0"/>
              </a:rPr>
              <a:t> </a:t>
            </a:r>
            <a:r>
              <a:rPr lang="en-IN" sz="2000" dirty="0" err="1" smtClean="0">
                <a:latin typeface="Times New Roman" pitchFamily="18" charset="0"/>
                <a:cs typeface="Times New Roman" pitchFamily="18" charset="0"/>
              </a:rPr>
              <a:t>Gedela</a:t>
            </a:r>
            <a:r>
              <a:rPr lang="en-IN" sz="2000" dirty="0" smtClean="0">
                <a:latin typeface="Times New Roman" pitchFamily="18" charset="0"/>
                <a:cs typeface="Times New Roman" pitchFamily="18" charset="0"/>
              </a:rPr>
              <a:t>, Jesse Haines, Simon M. </a:t>
            </a:r>
            <a:r>
              <a:rPr lang="en-IN" sz="2000" dirty="0" err="1" smtClean="0">
                <a:latin typeface="Times New Roman" pitchFamily="18" charset="0"/>
                <a:cs typeface="Times New Roman" pitchFamily="18" charset="0"/>
              </a:rPr>
              <a:t>Lin,Patient-centered</a:t>
            </a:r>
            <a:r>
              <a:rPr lang="en-IN" sz="2000" dirty="0" smtClean="0">
                <a:latin typeface="Times New Roman" pitchFamily="18" charset="0"/>
                <a:cs typeface="Times New Roman" pitchFamily="18" charset="0"/>
              </a:rPr>
              <a:t> design criteria for wearable seizure detection </a:t>
            </a:r>
            <a:r>
              <a:rPr lang="en-IN" sz="2000" dirty="0" err="1" smtClean="0">
                <a:latin typeface="Times New Roman" pitchFamily="18" charset="0"/>
                <a:cs typeface="Times New Roman" pitchFamily="18" charset="0"/>
              </a:rPr>
              <a:t>devices,Epilepsy</a:t>
            </a:r>
            <a:r>
              <a:rPr lang="en-IN" sz="2000" dirty="0" smtClean="0">
                <a:latin typeface="Times New Roman" pitchFamily="18" charset="0"/>
                <a:cs typeface="Times New Roman" pitchFamily="18" charset="0"/>
              </a:rPr>
              <a:t> &amp; </a:t>
            </a:r>
            <a:r>
              <a:rPr lang="en-IN" sz="2000" dirty="0" err="1" smtClean="0">
                <a:latin typeface="Times New Roman" pitchFamily="18" charset="0"/>
                <a:cs typeface="Times New Roman" pitchFamily="18" charset="0"/>
              </a:rPr>
              <a:t>Behavior</a:t>
            </a:r>
            <a:r>
              <a:rPr lang="en-IN" sz="2000" dirty="0" smtClean="0">
                <a:latin typeface="Times New Roman" pitchFamily="18" charset="0"/>
                <a:cs typeface="Times New Roman" pitchFamily="18" charset="0"/>
              </a:rPr>
              <a:t> 64 (2016) 116–121. </a:t>
            </a:r>
          </a:p>
          <a:p>
            <a:pPr algn="just">
              <a:lnSpc>
                <a:spcPct val="170000"/>
              </a:lnSpc>
            </a:pPr>
            <a:endParaRPr lang="en-IN" sz="2000" dirty="0" smtClean="0">
              <a:latin typeface="Times New Roman" pitchFamily="18" charset="0"/>
              <a:cs typeface="Times New Roman" pitchFamily="18" charset="0"/>
            </a:endParaRPr>
          </a:p>
          <a:p>
            <a:pPr algn="just">
              <a:lnSpc>
                <a:spcPct val="170000"/>
              </a:lnSpc>
            </a:pPr>
            <a:r>
              <a:rPr lang="en-IN" sz="2000" dirty="0" smtClean="0">
                <a:latin typeface="Times New Roman" pitchFamily="18" charset="0"/>
                <a:cs typeface="Times New Roman" pitchFamily="18" charset="0"/>
              </a:rPr>
              <a:t>[6] 	Aaron Marquez, Michael Dunn, Jaime </a:t>
            </a:r>
            <a:r>
              <a:rPr lang="en-IN" sz="2000" dirty="0" err="1" smtClean="0">
                <a:latin typeface="Times New Roman" pitchFamily="18" charset="0"/>
                <a:cs typeface="Times New Roman" pitchFamily="18" charset="0"/>
              </a:rPr>
              <a:t>Ciriaco</a:t>
            </a:r>
            <a:r>
              <a:rPr lang="en-IN" sz="2000" dirty="0" smtClean="0">
                <a:latin typeface="Times New Roman" pitchFamily="18" charset="0"/>
                <a:cs typeface="Times New Roman" pitchFamily="18" charset="0"/>
              </a:rPr>
              <a:t>, and </a:t>
            </a:r>
            <a:r>
              <a:rPr lang="en-IN" sz="2000" dirty="0" err="1" smtClean="0">
                <a:latin typeface="Times New Roman" pitchFamily="18" charset="0"/>
                <a:cs typeface="Times New Roman" pitchFamily="18" charset="0"/>
              </a:rPr>
              <a:t>Farid</a:t>
            </a:r>
            <a:r>
              <a:rPr lang="en-IN" sz="2000" dirty="0" smtClean="0">
                <a:latin typeface="Times New Roman" pitchFamily="18" charset="0"/>
                <a:cs typeface="Times New Roman" pitchFamily="18" charset="0"/>
              </a:rPr>
              <a:t> </a:t>
            </a:r>
            <a:r>
              <a:rPr lang="en-IN" sz="2000" dirty="0" err="1" smtClean="0">
                <a:latin typeface="Times New Roman" pitchFamily="18" charset="0"/>
                <a:cs typeface="Times New Roman" pitchFamily="18" charset="0"/>
              </a:rPr>
              <a:t>Farahmand</a:t>
            </a:r>
            <a:r>
              <a:rPr lang="en-IN" sz="2000" dirty="0" smtClean="0">
                <a:latin typeface="Times New Roman" pitchFamily="18" charset="0"/>
                <a:cs typeface="Times New Roman" pitchFamily="18" charset="0"/>
              </a:rPr>
              <a:t>, </a:t>
            </a:r>
            <a:r>
              <a:rPr lang="en-IN" sz="2000" dirty="0" err="1" smtClean="0">
                <a:latin typeface="Times New Roman" pitchFamily="18" charset="0"/>
                <a:cs typeface="Times New Roman" pitchFamily="18" charset="0"/>
              </a:rPr>
              <a:t>iSeiz</a:t>
            </a:r>
            <a:r>
              <a:rPr lang="en-IN" sz="2000" dirty="0" smtClean="0">
                <a:latin typeface="Times New Roman" pitchFamily="18" charset="0"/>
                <a:cs typeface="Times New Roman" pitchFamily="18" charset="0"/>
              </a:rPr>
              <a:t>: A Low-Cost Real-Time Seizure Detection System Utilizing Cloud Computing, IEEE (2017).</a:t>
            </a: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1356</TotalTime>
  <Words>960</Words>
  <Application>Microsoft Office PowerPoint</Application>
  <PresentationFormat>On-screen Show (4:3)</PresentationFormat>
  <Paragraphs>79</Paragraphs>
  <Slides>16</Slides>
  <Notes>2</Notes>
  <HiddenSlides>0</HiddenSlides>
  <MMClips>0</MMClips>
  <ScaleCrop>false</ScaleCrop>
  <HeadingPairs>
    <vt:vector size="4" baseType="variant">
      <vt:variant>
        <vt:lpstr>Theme</vt:lpstr>
      </vt:variant>
      <vt:variant>
        <vt:i4>1</vt:i4>
      </vt:variant>
      <vt:variant>
        <vt:lpstr>Slide Titles</vt:lpstr>
      </vt:variant>
      <vt:variant>
        <vt:i4>16</vt:i4>
      </vt:variant>
    </vt:vector>
  </HeadingPairs>
  <TitlesOfParts>
    <vt:vector size="17" baseType="lpstr">
      <vt:lpstr>Solstice</vt:lpstr>
      <vt:lpstr>EEG Signal Based Seizures Detection using IOT </vt:lpstr>
      <vt:lpstr>Abstract</vt:lpstr>
      <vt:lpstr>Slide 3</vt:lpstr>
      <vt:lpstr>Existing System</vt:lpstr>
      <vt:lpstr>Disadvantage of Existing System</vt:lpstr>
      <vt:lpstr>PROPOSED SYSTEM :</vt:lpstr>
      <vt:lpstr>ADVANTAGE</vt:lpstr>
      <vt:lpstr>Slide 8</vt:lpstr>
      <vt:lpstr>Slide 9</vt:lpstr>
      <vt:lpstr>Block Diagram</vt:lpstr>
      <vt:lpstr>SOFTWARE REQUIREMENTS:</vt:lpstr>
      <vt:lpstr>HARDWARE REQUIREMENTS:</vt:lpstr>
      <vt:lpstr>CONCLUSION</vt:lpstr>
      <vt:lpstr>Slide 14</vt:lpstr>
      <vt:lpstr>REFERENCE</vt:lpstr>
      <vt:lpstr>Slide 16</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ELCOT</cp:lastModifiedBy>
  <cp:revision>627</cp:revision>
  <dcterms:created xsi:type="dcterms:W3CDTF">2006-08-16T00:00:00Z</dcterms:created>
  <dcterms:modified xsi:type="dcterms:W3CDTF">2021-12-10T12:00:17Z</dcterms:modified>
</cp:coreProperties>
</file>