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332" r:id="rId5"/>
    <p:sldId id="260" r:id="rId6"/>
    <p:sldId id="262" r:id="rId7"/>
    <p:sldId id="263" r:id="rId8"/>
    <p:sldId id="294" r:id="rId9"/>
    <p:sldId id="327" r:id="rId10"/>
    <p:sldId id="336" r:id="rId11"/>
    <p:sldId id="330" r:id="rId12"/>
    <p:sldId id="296" r:id="rId13"/>
    <p:sldId id="295" r:id="rId14"/>
    <p:sldId id="331" r:id="rId15"/>
    <p:sldId id="334" r:id="rId16"/>
    <p:sldId id="32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DEVELOPMENT OF IOT BASED SMART ENERGY METER READING AND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In the most of the developing countries, the effort of collecting electricity utility meter reading and detecting illegal usage of electricity is a very difficult and time consuming task which requires a lot of human resources.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Energy meter reading and monitoring system using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present an efficient and cost-effective way to transfer the information of energy consumed by the consumer wirelessly as well as it provides facilities to detect the illegal usage of the electricity.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Aim of this study is to measure electricity consumption in the household and generate its bill automatically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telemetric communication techniques.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this study aims to detect and control the energy theft.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microcontroller is employed to coordinate the activities with digital energy meter system and to connect the system to a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network and subsequently to the Internet and Server.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passive infrared sensor is engaged with the system to detect when any illegal alteration happen in the metering system.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IN" sz="2000" dirty="0" smtClean="0">
                <a:latin typeface="Times New Roman" pitchFamily="18" charset="0"/>
                <a:cs typeface="Times New Roman" pitchFamily="18" charset="0"/>
              </a:rPr>
              <a:t>In such case, system will send an alert to the server as well as it has the facility to disconnect and re-connect the electricity supply automatically.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capable of continuously monitor and being notified about the number of units consumed to the energy provider and consumer.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energy consumptions are calculated automatically and the bill is updated on the internet by using a network of Internet of Things. This automation can reduce the needs of the manual labours. </a:t>
            </a:r>
          </a:p>
          <a:p>
            <a:pPr>
              <a:buNone/>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Due to manual work, existing electricity billing system has major drawbacks. This system will give the information on meter reading, power cut when power consumption exceeds beyond the specified limit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some prospect, every new technology that are discovered can be used to replace any exist technology that are obsolete. It is proposed to overcome all the disadvantages in the already existing energy meter.</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consumer must be facilitated by giving them an ideal solution that is the concept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(Internet of Things) Based Energy Meter</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research, the proposed prepaid meter was a good solution for revenue collection from consumer, but it increases the effort of the billing process which is very problematic to consumers.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economic impacts of theft reduce the income from the sale of electricity and increase the necessity of overcharging to consumers.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wireless digital power meter would offer greater convenience to the meter reading task. Bluetooth technology is a possible wireless solution to this issue.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energy meter has many problems associated to it and one of the key problems is there is no full duplex communication to solve this problem, a smart energy meter is proposed based on Internet of Things.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consumes less energy and it will reduce manual work.</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the Smart Energy Metering(SEM) is explained as the main purpose of SEM is necessary for collecting information on energy consumption of household appliances and monitor the environmental parameters and provide the required services to home users.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Electricity consumption and losses have to be closely monitored and managed to efficiently utilize the generated power.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activities are resulting in improved efficiency, accuracy and economic benefit.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compare with the existing GSM based and other traditional energy metering and monitoring system, the propose system is more efficient and cost effective.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wireless networks are used, sensors can be even more flexibly placed throughout the shop floor. </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48600" cy="4211320"/>
        </p:xfrm>
        <a:graphic>
          <a:graphicData uri="http://schemas.openxmlformats.org/drawingml/2006/table">
            <a:tbl>
              <a:tblPr firstRow="1" bandRow="1">
                <a:tableStyleId>{5C22544A-7EE6-4342-B048-85BDC9FD1C3A}</a:tableStyleId>
              </a:tblPr>
              <a:tblGrid>
                <a:gridCol w="2511552"/>
                <a:gridCol w="2511552"/>
                <a:gridCol w="2825496"/>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A prepaid meter using mobile communication</a:t>
                      </a:r>
                    </a:p>
                  </a:txBody>
                  <a:tcPr/>
                </a:tc>
                <a:tc>
                  <a:txBody>
                    <a:bodyPr/>
                    <a:lstStyle/>
                    <a:p>
                      <a:pPr algn="just">
                        <a:lnSpc>
                          <a:spcPct val="150000"/>
                        </a:lnSpc>
                      </a:pPr>
                      <a:r>
                        <a:rPr lang="en-IN" sz="2000" dirty="0" smtClean="0">
                          <a:latin typeface="Times New Roman" pitchFamily="18" charset="0"/>
                          <a:cs typeface="Times New Roman" pitchFamily="18" charset="0"/>
                        </a:rPr>
                        <a:t>Jain, A., &amp; </a:t>
                      </a:r>
                      <a:r>
                        <a:rPr lang="en-IN" sz="2000" dirty="0" err="1" smtClean="0">
                          <a:latin typeface="Times New Roman" pitchFamily="18" charset="0"/>
                          <a:cs typeface="Times New Roman" pitchFamily="18" charset="0"/>
                        </a:rPr>
                        <a:t>Bagree</a:t>
                      </a:r>
                      <a:r>
                        <a:rPr lang="en-IN" sz="2000" dirty="0" smtClean="0">
                          <a:latin typeface="Times New Roman" pitchFamily="18" charset="0"/>
                          <a:cs typeface="Times New Roman" pitchFamily="18" charset="0"/>
                        </a:rPr>
                        <a:t>, M. (2011).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This paper suggests a prepaid energy meter behaving like a prepaid mobile phone.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Energy theft detection and controlling system model using wireless communication media</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Mohamed </a:t>
                      </a:r>
                      <a:r>
                        <a:rPr lang="en-IN" sz="2000" dirty="0" err="1" smtClean="0">
                          <a:latin typeface="Times New Roman" pitchFamily="18" charset="0"/>
                          <a:cs typeface="Times New Roman" pitchFamily="18" charset="0"/>
                        </a:rPr>
                        <a:t>Mufassirin</a:t>
                      </a:r>
                      <a:r>
                        <a:rPr lang="en-IN" sz="2000" dirty="0" smtClean="0">
                          <a:latin typeface="Times New Roman" pitchFamily="18" charset="0"/>
                          <a:cs typeface="Times New Roman" pitchFamily="18" charset="0"/>
                        </a:rPr>
                        <a:t>, M. M., </a:t>
                      </a:r>
                      <a:r>
                        <a:rPr lang="en-IN" sz="2000" dirty="0" err="1" smtClean="0">
                          <a:latin typeface="Times New Roman" pitchFamily="18" charset="0"/>
                          <a:cs typeface="Times New Roman" pitchFamily="18" charset="0"/>
                        </a:rPr>
                        <a:t>Hanees</a:t>
                      </a:r>
                      <a:r>
                        <a:rPr lang="en-IN" sz="2000" dirty="0" smtClean="0">
                          <a:latin typeface="Times New Roman" pitchFamily="18" charset="0"/>
                          <a:cs typeface="Times New Roman" pitchFamily="18" charset="0"/>
                        </a:rPr>
                        <a:t>, A. L., &amp; </a:t>
                      </a:r>
                      <a:r>
                        <a:rPr lang="en-IN" sz="2000" dirty="0" err="1" smtClean="0">
                          <a:latin typeface="Times New Roman" pitchFamily="18" charset="0"/>
                          <a:cs typeface="Times New Roman" pitchFamily="18" charset="0"/>
                        </a:rPr>
                        <a:t>Shafana</a:t>
                      </a:r>
                      <a:r>
                        <a:rPr lang="en-IN" sz="2000" dirty="0" smtClean="0">
                          <a:latin typeface="Times New Roman" pitchFamily="18" charset="0"/>
                          <a:cs typeface="Times New Roman" pitchFamily="18" charset="0"/>
                        </a:rPr>
                        <a:t>, M. S. (2016).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high percentage of electricity income is lost due to power theft and improper management.</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772400" cy="6040120"/>
        </p:xfrm>
        <a:graphic>
          <a:graphicData uri="http://schemas.openxmlformats.org/drawingml/2006/table">
            <a:tbl>
              <a:tblPr firstRow="1" bandRow="1">
                <a:tableStyleId>{5C22544A-7EE6-4342-B048-85BDC9FD1C3A}</a:tableStyleId>
              </a:tblPr>
              <a:tblGrid>
                <a:gridCol w="2590800"/>
                <a:gridCol w="1800386"/>
                <a:gridCol w="3381214"/>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GSM based Automated Energy Meter Reading for Electricity Bill Processing</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Mufassirin</a:t>
                      </a:r>
                      <a:r>
                        <a:rPr lang="en-IN" sz="2000" dirty="0" smtClean="0">
                          <a:latin typeface="Times New Roman" pitchFamily="18" charset="0"/>
                          <a:cs typeface="Times New Roman" pitchFamily="18" charset="0"/>
                        </a:rPr>
                        <a:t>, M., &amp; </a:t>
                      </a:r>
                      <a:r>
                        <a:rPr lang="en-IN" sz="2000" dirty="0" err="1" smtClean="0">
                          <a:latin typeface="Times New Roman" pitchFamily="18" charset="0"/>
                          <a:cs typeface="Times New Roman" pitchFamily="18" charset="0"/>
                        </a:rPr>
                        <a:t>Hanees</a:t>
                      </a:r>
                      <a:r>
                        <a:rPr lang="en-IN" sz="2000" dirty="0" smtClean="0">
                          <a:latin typeface="Times New Roman" pitchFamily="18" charset="0"/>
                          <a:cs typeface="Times New Roman" pitchFamily="18" charset="0"/>
                        </a:rPr>
                        <a:t>, A. L. (2014).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Designing and implementing commercial systems based on Wireless communication technology has been an enormous area of interest among many researchers and developers.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sv-SE" sz="2000" dirty="0" smtClean="0">
                          <a:latin typeface="Times New Roman" pitchFamily="18" charset="0"/>
                          <a:cs typeface="Times New Roman" pitchFamily="18" charset="0"/>
                        </a:rPr>
                        <a:t>IoT Based Energy Meter Reading</a:t>
                      </a:r>
                      <a:endParaRPr lang="en-IN" sz="2000" dirty="0">
                        <a:latin typeface="Times New Roman" pitchFamily="18" charset="0"/>
                        <a:cs typeface="Times New Roman" pitchFamily="18" charset="0"/>
                      </a:endParaRPr>
                    </a:p>
                  </a:txBody>
                  <a:tcPr/>
                </a:tc>
                <a:tc>
                  <a:txBody>
                    <a:bodyPr/>
                    <a:lstStyle/>
                    <a:p>
                      <a:pPr algn="just">
                        <a:lnSpc>
                          <a:spcPct val="150000"/>
                        </a:lnSpc>
                      </a:pPr>
                      <a:r>
                        <a:rPr lang="sv-SE" sz="2000" dirty="0" smtClean="0">
                          <a:latin typeface="Times New Roman" pitchFamily="18" charset="0"/>
                          <a:cs typeface="Times New Roman" pitchFamily="18" charset="0"/>
                        </a:rPr>
                        <a:t>Pooja, D. T., &amp; Kulkarni, S. B. (2016).</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It objective is to generate bill automatically by checking the electricity unit’s consumption in a house and in a way to reduce the manual </a:t>
                      </a:r>
                      <a:r>
                        <a:rPr kumimoji="0" lang="en-IN" sz="2000" b="0" i="0" kern="1200" dirty="0" err="1" smtClean="0">
                          <a:solidFill>
                            <a:schemeClr val="dk1"/>
                          </a:solidFill>
                          <a:latin typeface="Times New Roman" pitchFamily="18" charset="0"/>
                          <a:ea typeface="+mn-ea"/>
                          <a:cs typeface="Times New Roman" pitchFamily="18" charset="0"/>
                        </a:rPr>
                        <a:t>labor</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524000"/>
            <a:ext cx="6477000" cy="4571999"/>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638800"/>
          </a:xfrm>
        </p:spPr>
        <p:txBody>
          <a:bodyPr>
            <a:noAutofit/>
          </a:bodyPr>
          <a:lstStyle/>
          <a:p>
            <a:pPr algn="just">
              <a:lnSpc>
                <a:spcPct val="17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smart energy meter reading and monitoring system was proposed in this paper.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system provides many significant advantages, such as wireless data transmission, low-workload, remote monitoring and controlling, anti-theft mechanism and less-expenses.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system would provide a simple way to collect the meter reading and detect an electrical power theft without any human involvement.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5486400"/>
          </a:xfrm>
        </p:spPr>
        <p:txBody>
          <a:bodyPr>
            <a:normAutofit fontScale="70000" lnSpcReduction="20000"/>
          </a:bodyPr>
          <a:lstStyle/>
          <a:p>
            <a:pPr algn="just">
              <a:lnSpc>
                <a:spcPct val="170000"/>
              </a:lnSpc>
            </a:pPr>
            <a:r>
              <a:rPr lang="en-IN" dirty="0" smtClean="0">
                <a:latin typeface="Times New Roman" pitchFamily="18" charset="0"/>
                <a:cs typeface="Times New Roman" pitchFamily="18" charset="0"/>
              </a:rPr>
              <a:t>The use of embedded microcontroller and Wi-Fi module increases the stability of wireless data transmission.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By using this system the customer can anytime check their consumed unit and bill in the Internet in which paper is not required for billing which saves paper and printing cost.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The bill can be paid using online customer support system.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943600"/>
          </a:xfrm>
        </p:spPr>
        <p:txBody>
          <a:bodyPr>
            <a:noAutofit/>
          </a:bodyPr>
          <a:lstStyle/>
          <a:p>
            <a:pPr algn="just">
              <a:lnSpc>
                <a:spcPct val="150000"/>
              </a:lnSpc>
            </a:pPr>
            <a:r>
              <a:rPr lang="en-IN" sz="2000" dirty="0" smtClean="0">
                <a:latin typeface="Times New Roman" pitchFamily="18" charset="0"/>
                <a:cs typeface="Times New Roman" pitchFamily="18" charset="0"/>
              </a:rPr>
              <a:t>Gartner. (2013, 04 28). Information Technology Research and Advisory </a:t>
            </a:r>
            <a:r>
              <a:rPr lang="en-IN" sz="2000" dirty="0" err="1" smtClean="0">
                <a:latin typeface="Times New Roman" pitchFamily="18" charset="0"/>
                <a:cs typeface="Times New Roman" pitchFamily="18" charset="0"/>
              </a:rPr>
              <a:t>Ccompany</a:t>
            </a:r>
            <a:r>
              <a:rPr lang="en-IN" sz="2000" dirty="0" smtClean="0">
                <a:latin typeface="Times New Roman" pitchFamily="18" charset="0"/>
                <a:cs typeface="Times New Roman" pitchFamily="18" charset="0"/>
              </a:rPr>
              <a:t>. Retrieved from Gartner: www.gartner.com/technology/research/hype-cycles/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Jain, A., &amp; </a:t>
            </a:r>
            <a:r>
              <a:rPr lang="en-IN" sz="2000" dirty="0" err="1" smtClean="0">
                <a:latin typeface="Times New Roman" pitchFamily="18" charset="0"/>
                <a:cs typeface="Times New Roman" pitchFamily="18" charset="0"/>
              </a:rPr>
              <a:t>Bagree</a:t>
            </a:r>
            <a:r>
              <a:rPr lang="en-IN" sz="2000" dirty="0" smtClean="0">
                <a:latin typeface="Times New Roman" pitchFamily="18" charset="0"/>
                <a:cs typeface="Times New Roman" pitchFamily="18" charset="0"/>
              </a:rPr>
              <a:t>, M. (2011). A prepaid meter using mobile communication. International Journal of Engineering Research &amp; Technology (IJERT), 160-166.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Mohamed </a:t>
            </a:r>
            <a:r>
              <a:rPr lang="en-IN" sz="2000" dirty="0" err="1" smtClean="0">
                <a:latin typeface="Times New Roman" pitchFamily="18" charset="0"/>
                <a:cs typeface="Times New Roman" pitchFamily="18" charset="0"/>
              </a:rPr>
              <a:t>Mufassirin</a:t>
            </a:r>
            <a:r>
              <a:rPr lang="en-IN" sz="2000" dirty="0" smtClean="0">
                <a:latin typeface="Times New Roman" pitchFamily="18" charset="0"/>
                <a:cs typeface="Times New Roman" pitchFamily="18" charset="0"/>
              </a:rPr>
              <a:t>, M. M., &amp; </a:t>
            </a:r>
            <a:r>
              <a:rPr lang="en-IN" sz="2000" dirty="0" err="1" smtClean="0">
                <a:latin typeface="Times New Roman" pitchFamily="18" charset="0"/>
                <a:cs typeface="Times New Roman" pitchFamily="18" charset="0"/>
              </a:rPr>
              <a:t>Hanees</a:t>
            </a:r>
            <a:r>
              <a:rPr lang="en-IN" sz="2000" dirty="0" smtClean="0">
                <a:latin typeface="Times New Roman" pitchFamily="18" charset="0"/>
                <a:cs typeface="Times New Roman" pitchFamily="18" charset="0"/>
              </a:rPr>
              <a:t>, A. L. (2018). Cost Effective Wireless Network Based Automated Energy Meter Monitoring System for Sri Lanka Perspective. International Journal of Information Technology and Computer Science(IJITCS), 68- 75.</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650480" cy="6172200"/>
          </a:xfrm>
        </p:spPr>
        <p:txBody>
          <a:bodyPr>
            <a:noAutofit/>
          </a:bodyPr>
          <a:lstStyle/>
          <a:p>
            <a:pPr algn="just">
              <a:lnSpc>
                <a:spcPct val="150000"/>
              </a:lnSpc>
            </a:pPr>
            <a:r>
              <a:rPr lang="en-IN" sz="2000" dirty="0" err="1" smtClean="0">
                <a:latin typeface="Times New Roman" pitchFamily="18" charset="0"/>
                <a:cs typeface="Times New Roman" pitchFamily="18" charset="0"/>
              </a:rPr>
              <a:t>Muhammed</a:t>
            </a:r>
            <a:r>
              <a:rPr lang="en-IN" sz="2000" dirty="0" smtClean="0">
                <a:latin typeface="Times New Roman" pitchFamily="18" charset="0"/>
                <a:cs typeface="Times New Roman" pitchFamily="18" charset="0"/>
              </a:rPr>
              <a:t>, A. A., &amp; </a:t>
            </a:r>
            <a:r>
              <a:rPr lang="en-IN" sz="2000" dirty="0" err="1" smtClean="0">
                <a:latin typeface="Times New Roman" pitchFamily="18" charset="0"/>
                <a:cs typeface="Times New Roman" pitchFamily="18" charset="0"/>
              </a:rPr>
              <a:t>Hanees</a:t>
            </a:r>
            <a:r>
              <a:rPr lang="en-IN" sz="2000" dirty="0" smtClean="0">
                <a:latin typeface="Times New Roman" pitchFamily="18" charset="0"/>
                <a:cs typeface="Times New Roman" pitchFamily="18" charset="0"/>
              </a:rPr>
              <a:t>, A. L. (2018). IOT Based Waste Collection Monitoring System Using Smart Phones. 8th International Symposium - 2018. South Eastern University of Sri Lanka. "In Press"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Pooja</a:t>
            </a:r>
            <a:r>
              <a:rPr lang="en-IN" sz="2000" dirty="0" smtClean="0">
                <a:latin typeface="Times New Roman" pitchFamily="18" charset="0"/>
                <a:cs typeface="Times New Roman" pitchFamily="18" charset="0"/>
              </a:rPr>
              <a:t>, D. T., &amp; </a:t>
            </a:r>
            <a:r>
              <a:rPr lang="en-IN" sz="2000" dirty="0" err="1" smtClean="0">
                <a:latin typeface="Times New Roman" pitchFamily="18" charset="0"/>
                <a:cs typeface="Times New Roman" pitchFamily="18" charset="0"/>
              </a:rPr>
              <a:t>Kulkarni</a:t>
            </a:r>
            <a:r>
              <a:rPr lang="en-IN" sz="2000" dirty="0" smtClean="0">
                <a:latin typeface="Times New Roman" pitchFamily="18" charset="0"/>
                <a:cs typeface="Times New Roman" pitchFamily="18" charset="0"/>
              </a:rPr>
              <a:t>, S. B. (2016).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Energy Meter Reading. International Journal of Recent Trends in Engineering &amp; Research (IJRTER), 586-591.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Tan, H. G., Lee, C. H., &amp; </a:t>
            </a:r>
            <a:r>
              <a:rPr lang="en-IN" sz="2000" dirty="0" err="1" smtClean="0">
                <a:latin typeface="Times New Roman" pitchFamily="18" charset="0"/>
                <a:cs typeface="Times New Roman" pitchFamily="18" charset="0"/>
              </a:rPr>
              <a:t>Mok</a:t>
            </a:r>
            <a:r>
              <a:rPr lang="en-IN" sz="2000" dirty="0" smtClean="0">
                <a:latin typeface="Times New Roman" pitchFamily="18" charset="0"/>
                <a:cs typeface="Times New Roman" pitchFamily="18" charset="0"/>
              </a:rPr>
              <a:t>, V. H. (2007). Automatic power meter reading system using GSM network. 8th International Power Engineering Conference (pp. 465-469). IEEE.</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1313</TotalTime>
  <Words>1173</Words>
  <Application>Microsoft Office PowerPoint</Application>
  <PresentationFormat>On-screen Show (4:3)</PresentationFormat>
  <Paragraphs>95</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DEVELOPMENT OF IOT BASED SMART ENERGY METER READING AND MONITORING SYSTEM</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585</cp:revision>
  <dcterms:created xsi:type="dcterms:W3CDTF">2006-08-16T00:00:00Z</dcterms:created>
  <dcterms:modified xsi:type="dcterms:W3CDTF">2021-12-11T08:29:10Z</dcterms:modified>
</cp:coreProperties>
</file>