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effectLst>
                  <a:outerShdw blurRad="38100" dist="38100" dir="2700000" algn="tl">
                    <a:srgbClr val="000000">
                      <a:alpha val="43137"/>
                    </a:srgbClr>
                  </a:outerShdw>
                </a:effectLst>
                <a:latin typeface="Times New Roman" pitchFamily="18" charset="0"/>
                <a:cs typeface="Times New Roman" pitchFamily="18" charset="0"/>
              </a:rPr>
              <a:t>Detecting Phishing Scams on </a:t>
            </a:r>
            <a:r>
              <a:rPr lang="en-IN" b="1" dirty="0" err="1" smtClean="0">
                <a:effectLst>
                  <a:outerShdw blurRad="38100" dist="38100" dir="2700000" algn="tl">
                    <a:srgbClr val="000000">
                      <a:alpha val="43137"/>
                    </a:srgbClr>
                  </a:outerShdw>
                </a:effectLst>
                <a:latin typeface="Times New Roman" pitchFamily="18" charset="0"/>
                <a:cs typeface="Times New Roman" pitchFamily="18" charset="0"/>
              </a:rPr>
              <a:t>Ethereum</a:t>
            </a:r>
            <a:r>
              <a:rPr lang="en-IN" b="1" dirty="0" smtClean="0">
                <a:effectLst>
                  <a:outerShdw blurRad="38100" dist="38100" dir="2700000" algn="tl">
                    <a:srgbClr val="000000">
                      <a:alpha val="43137"/>
                    </a:srgbClr>
                  </a:outerShdw>
                </a:effectLst>
                <a:latin typeface="Times New Roman" pitchFamily="18" charset="0"/>
                <a:cs typeface="Times New Roman" pitchFamily="18" charset="0"/>
              </a:rPr>
              <a:t> based on Transaction Records</a:t>
            </a:r>
            <a:endParaRPr lang="en-US" b="1"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2000" dirty="0" smtClean="0">
                <a:latin typeface="Times New Roman" pitchFamily="18" charset="0"/>
                <a:cs typeface="Times New Roman" pitchFamily="18" charset="0"/>
              </a:rPr>
              <a:t>    With the increasing popularity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it has also become a hotbed of various cybercrimes. As a traditional way of scam, the phishing scam has new means of scam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scenario and swindles a lot of money from users. In order to create a safe environment for investors, an </a:t>
            </a:r>
            <a:r>
              <a:rPr lang="en-IN" sz="2000" dirty="0" err="1" smtClean="0">
                <a:latin typeface="Times New Roman" pitchFamily="18" charset="0"/>
                <a:cs typeface="Times New Roman" pitchFamily="18" charset="0"/>
              </a:rPr>
              <a:t>ecient</a:t>
            </a:r>
            <a:r>
              <a:rPr lang="en-IN" sz="2000" dirty="0" smtClean="0">
                <a:latin typeface="Times New Roman" pitchFamily="18" charset="0"/>
                <a:cs typeface="Times New Roman" pitchFamily="18" charset="0"/>
              </a:rPr>
              <a:t> method for phishing detection is urgently needed. In this paper, we propose a three steps framework to detect phishing scams on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by mining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transaction records . First, we obtain the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phishing accounts and corresponding transaction records from two authorized websites. According to the collected transaction records we build an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transaction network. Then, a network embedding method node2vec which can extract the latent features of accounts is used for subsequent phishing classification. Finally, to distinguish whether the account is a phishing account, we adopt the one–class support vector machine (SVM) to classify. The experimental result demonstrates that F-score of our phishing detection method can achieve 0.846, which verifies the validity of our model. To the best of our knowledge, this is the first work that investigates the phishing scams on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based on transaction records.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existing data set was used that contained car trajectories and vehicle telemetry (such as speed, acceleration, heading,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with the phishing scam revealed, in-transactions become rare, or even nonexistent.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leads to in-transactions are concentrated in a small period for a phishing address, and the feature can grasp this characteristic very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systematic survey of the existing Distributed Denial of Service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detection and mitigation strategies in Software-Defined Networking (SDN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Detecting phishing scams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ecosystem </a:t>
            </a:r>
            <a:r>
              <a:rPr lang="en-IN" sz="2000" dirty="0" smtClean="0">
                <a:latin typeface="Times New Roman" pitchFamily="18" charset="0"/>
                <a:cs typeface="Times New Roman" pitchFamily="18" charset="0"/>
              </a:rPr>
              <a:t>is a </a:t>
            </a:r>
            <a:r>
              <a:rPr lang="en-IN" sz="2000" dirty="0" smtClean="0">
                <a:latin typeface="Times New Roman" pitchFamily="18" charset="0"/>
                <a:cs typeface="Times New Roman" pitchFamily="18" charset="0"/>
              </a:rPr>
              <a:t>real and critical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from traditional </a:t>
            </a:r>
            <a:r>
              <a:rPr lang="en-IN" sz="2000" dirty="0" smtClean="0">
                <a:latin typeface="Times New Roman" pitchFamily="18" charset="0"/>
                <a:cs typeface="Times New Roman" pitchFamily="18" charset="0"/>
              </a:rPr>
              <a:t>currencies which </a:t>
            </a:r>
            <a:r>
              <a:rPr lang="en-IN" sz="2000" dirty="0" smtClean="0">
                <a:latin typeface="Times New Roman" pitchFamily="18" charset="0"/>
                <a:cs typeface="Times New Roman" pitchFamily="18" charset="0"/>
              </a:rPr>
              <a:t>are usually issued by authorized financial </a:t>
            </a:r>
            <a:r>
              <a:rPr lang="en-IN" sz="2000" dirty="0" smtClean="0">
                <a:latin typeface="Times New Roman" pitchFamily="18" charset="0"/>
                <a:cs typeface="Times New Roman" pitchFamily="18" charset="0"/>
              </a:rPr>
              <a:t>institutions, the </a:t>
            </a:r>
            <a:r>
              <a:rPr lang="en-IN" sz="2000" dirty="0" smtClean="0">
                <a:latin typeface="Times New Roman" pitchFamily="18" charset="0"/>
                <a:cs typeface="Times New Roman" pitchFamily="18" charset="0"/>
              </a:rPr>
              <a:t>issue and operation of </a:t>
            </a:r>
            <a:r>
              <a:rPr lang="en-IN" sz="2000" dirty="0" err="1" smtClean="0">
                <a:latin typeface="Times New Roman" pitchFamily="18" charset="0"/>
                <a:cs typeface="Times New Roman" pitchFamily="18" charset="0"/>
              </a:rPr>
              <a:t>cryptocurrencies</a:t>
            </a:r>
            <a:r>
              <a:rPr lang="en-IN" sz="2000" dirty="0" smtClean="0">
                <a:latin typeface="Times New Roman" pitchFamily="18" charset="0"/>
                <a:cs typeface="Times New Roman" pitchFamily="18" charset="0"/>
              </a:rPr>
              <a:t> are not under </a:t>
            </a:r>
            <a:r>
              <a:rPr lang="en-IN" sz="2000" dirty="0" smtClean="0">
                <a:latin typeface="Times New Roman" pitchFamily="18" charset="0"/>
                <a:cs typeface="Times New Roman" pitchFamily="18" charset="0"/>
              </a:rPr>
              <a:t>the regulation </a:t>
            </a:r>
            <a:r>
              <a:rPr lang="en-IN" sz="2000" dirty="0" smtClean="0">
                <a:latin typeface="Times New Roman" pitchFamily="18" charset="0"/>
                <a:cs typeface="Times New Roman" pitchFamily="18" charset="0"/>
              </a:rPr>
              <a:t>of any authorized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SVM and DT are considered efficient in many classification problems of class </a:t>
            </a:r>
            <a:r>
              <a:rPr lang="en-IN" sz="2000" dirty="0" smtClean="0">
                <a:latin typeface="Times New Roman" pitchFamily="18" charset="0"/>
                <a:cs typeface="Times New Roman" pitchFamily="18" charset="0"/>
              </a:rPr>
              <a:t>imbalance.</a:t>
            </a:r>
          </a:p>
          <a:p>
            <a:pPr algn="just">
              <a:lnSpc>
                <a:spcPct val="150000"/>
              </a:lnSpc>
            </a:pPr>
            <a:r>
              <a:rPr lang="en-IN" sz="2000" dirty="0" smtClean="0">
                <a:latin typeface="Times New Roman" pitchFamily="18" charset="0"/>
                <a:cs typeface="Times New Roman" pitchFamily="18" charset="0"/>
              </a:rPr>
              <a:t>To help dealing with this issue, in this study, we propose a systematic approach to detect phishing scams in the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ecosystem.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graph-based cascade feature extraction method, which can conveniently extract rich transaction structure information and form a feature set with a good classification effect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systematic approach to detect phishing scams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ecosystem, and take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as an example to verify the effectiveness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model integration algorithm, namely the Dual-sampling Ensemble algorithm, which can be used for classification problems with a high level of class </a:t>
            </a:r>
            <a:r>
              <a:rPr lang="en-IN" sz="2000" dirty="0" smtClean="0">
                <a:latin typeface="Times New Roman" pitchFamily="18" charset="0"/>
                <a:cs typeface="Times New Roman" pitchFamily="18" charset="0"/>
              </a:rPr>
              <a:t>imbalance.</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TG-based cascade feature extraction method for phishing account identification.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Time plus amount features achieve better performance </a:t>
            </a:r>
            <a:r>
              <a:rPr lang="en-IN" sz="2000" dirty="0" smtClean="0">
                <a:latin typeface="Times New Roman" pitchFamily="18" charset="0"/>
                <a:cs typeface="Times New Roman" pitchFamily="18" charset="0"/>
              </a:rPr>
              <a:t>than only </a:t>
            </a:r>
            <a:r>
              <a:rPr lang="en-IN" sz="2000" dirty="0" smtClean="0">
                <a:latin typeface="Times New Roman" pitchFamily="18" charset="0"/>
                <a:cs typeface="Times New Roman" pitchFamily="18" charset="0"/>
              </a:rPr>
              <a:t>used time or amount features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t>
            </a:r>
            <a:r>
              <a:rPr lang="en-IN" sz="2000" dirty="0" smtClean="0">
                <a:latin typeface="Times New Roman" pitchFamily="18" charset="0"/>
                <a:cs typeface="Times New Roman" pitchFamily="18" charset="0"/>
              </a:rPr>
              <a:t>time features </a:t>
            </a:r>
            <a:r>
              <a:rPr lang="en-IN" sz="2000" dirty="0" smtClean="0">
                <a:latin typeface="Times New Roman" pitchFamily="18" charset="0"/>
                <a:cs typeface="Times New Roman" pitchFamily="18" charset="0"/>
              </a:rPr>
              <a:t>only method presents better performance than </a:t>
            </a:r>
            <a:r>
              <a:rPr lang="en-IN" sz="2000" dirty="0" smtClean="0">
                <a:latin typeface="Times New Roman" pitchFamily="18" charset="0"/>
                <a:cs typeface="Times New Roman" pitchFamily="18" charset="0"/>
              </a:rPr>
              <a:t>amount features </a:t>
            </a:r>
            <a:r>
              <a:rPr lang="en-IN" sz="2000" dirty="0" smtClean="0">
                <a:latin typeface="Times New Roman" pitchFamily="18" charset="0"/>
                <a:cs typeface="Times New Roman" pitchFamily="18" charset="0"/>
              </a:rPr>
              <a:t>only method, which indicates that the importance </a:t>
            </a:r>
            <a:r>
              <a:rPr lang="en-IN" sz="2000" dirty="0" smtClean="0">
                <a:latin typeface="Times New Roman" pitchFamily="18" charset="0"/>
                <a:cs typeface="Times New Roman" pitchFamily="18" charset="0"/>
              </a:rPr>
              <a:t>of time </a:t>
            </a:r>
            <a:r>
              <a:rPr lang="en-IN" sz="2000" dirty="0" smtClean="0">
                <a:latin typeface="Times New Roman" pitchFamily="18" charset="0"/>
                <a:cs typeface="Times New Roman" pitchFamily="18" charset="0"/>
              </a:rPr>
              <a:t>features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their model was evaluated presenting the accuracy, precision, recall and F1-score for each data set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their model was presented by calculating accuracy for different numbers of participants, and the percentage of modified labels that indicate the strength of the poisoning attack.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9"/>
          <p:cNvPicPr>
            <a:picLocks noGrp="1" noChangeAspect="1" noChangeArrowheads="1"/>
          </p:cNvPicPr>
          <p:nvPr>
            <p:ph idx="1"/>
          </p:nvPr>
        </p:nvPicPr>
        <p:blipFill>
          <a:blip r:embed="rId2"/>
          <a:srcRect/>
          <a:stretch>
            <a:fillRect/>
          </a:stretch>
        </p:blipFill>
        <p:spPr bwMode="auto">
          <a:xfrm>
            <a:off x="1600200" y="1524000"/>
            <a:ext cx="7086600" cy="449579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6324600"/>
          </a:xfrm>
        </p:spPr>
        <p:txBody>
          <a:bodyPr>
            <a:noAutofit/>
          </a:bodyPr>
          <a:lstStyle/>
          <a:p>
            <a:pPr algn="just">
              <a:buNone/>
            </a:pPr>
            <a:r>
              <a:rPr lang="en-IN" sz="1800" dirty="0" smtClean="0">
                <a:latin typeface="Times New Roman" pitchFamily="18" charset="0"/>
                <a:cs typeface="Times New Roman" pitchFamily="18" charset="0"/>
              </a:rPr>
              <a:t>     With the development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technology, </a:t>
            </a:r>
            <a:r>
              <a:rPr lang="en-IN" sz="1800" dirty="0" err="1" smtClean="0">
                <a:latin typeface="Times New Roman" pitchFamily="18" charset="0"/>
                <a:cs typeface="Times New Roman" pitchFamily="18" charset="0"/>
              </a:rPr>
              <a:t>cryptocurrencies</a:t>
            </a:r>
            <a:r>
              <a:rPr lang="en-IN" sz="1800" dirty="0" smtClean="0">
                <a:latin typeface="Times New Roman" pitchFamily="18" charset="0"/>
                <a:cs typeface="Times New Roman" pitchFamily="18" charset="0"/>
              </a:rPr>
              <a:t> have become a new target for many financial scams. The detection of scams in the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ecosystem has become an urgent and critical research issue. In this paper, we investigated an emerging new type of scam on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phishing scam. We conducted the first systematic study of phishing scams detection on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based on transaction records. A three steps framework to detect phishing scams is proposed on the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scene by mining its transaction records. In addition, we innovatively use a network embedding method to extract features. Experimental results on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data showed the </a:t>
            </a:r>
            <a:r>
              <a:rPr lang="en-IN" sz="1800" dirty="0" err="1" smtClean="0">
                <a:latin typeface="Times New Roman" pitchFamily="18" charset="0"/>
                <a:cs typeface="Times New Roman" pitchFamily="18" charset="0"/>
              </a:rPr>
              <a:t>eectiveness</a:t>
            </a:r>
            <a:r>
              <a:rPr lang="en-IN" sz="1800" dirty="0" smtClean="0">
                <a:latin typeface="Times New Roman" pitchFamily="18" charset="0"/>
                <a:cs typeface="Times New Roman" pitchFamily="18" charset="0"/>
              </a:rPr>
              <a:t> of our proposed framework. Our framework innovatively detects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accounts rather than websites or emails. It provides a new insight into our future detection work on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There are still some ways to improve our approach. For example, we can propose a more targeted network embedding method. Detecting phishing scams in the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ecosystem is a real and critical problem. As a preliminary work in this area, we hope this work might serve as a modest spur to induce extensive </a:t>
            </a:r>
            <a:r>
              <a:rPr lang="en-IN" sz="1800" dirty="0" err="1" smtClean="0">
                <a:latin typeface="Times New Roman" pitchFamily="18" charset="0"/>
                <a:cs typeface="Times New Roman" pitchFamily="18" charset="0"/>
              </a:rPr>
              <a:t>eorts</a:t>
            </a:r>
            <a:r>
              <a:rPr lang="en-IN" sz="1800" dirty="0" smtClean="0">
                <a:latin typeface="Times New Roman" pitchFamily="18" charset="0"/>
                <a:cs typeface="Times New Roman" pitchFamily="18" charset="0"/>
              </a:rPr>
              <a:t> in this field. In the future, many issues need further research. First, there is a lot of extra information on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such as transaction information, accounts’ attributes. These features can be incorporated into the network embedding method to achieve better results. Second, by considering the characteristics of a large scale transaction network, we can design a more suitable network embedding method to extract features.</a:t>
            </a:r>
            <a:endParaRPr lang="en-US"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M. Crosby, P. </a:t>
            </a:r>
            <a:r>
              <a:rPr lang="en-IN" sz="1600" dirty="0" err="1" smtClean="0">
                <a:latin typeface="Times New Roman" pitchFamily="18" charset="0"/>
                <a:cs typeface="Times New Roman" pitchFamily="18" charset="0"/>
              </a:rPr>
              <a:t>Pattanayak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Kalyanaraman</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Beyond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Applied Innovation, vol. 2, no. 6-10, p. 71, 2016.</a:t>
            </a:r>
          </a:p>
          <a:p>
            <a:pPr algn="just">
              <a:lnSpc>
                <a:spcPct val="150000"/>
              </a:lnSpc>
            </a:pPr>
            <a:r>
              <a:rPr lang="en-IN" sz="1600" dirty="0" smtClean="0">
                <a:latin typeface="Times New Roman" pitchFamily="18" charset="0"/>
                <a:cs typeface="Times New Roman" pitchFamily="18" charset="0"/>
              </a:rPr>
              <a:t>[2] Z. Yang, K. Yang, L. Lei, K.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V. C. Leung,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decentralized trust management in vehicular networks,” IEEE Internet Things, vol. 6, no. 2, pp. 1495 – 1505, 2018.</a:t>
            </a:r>
          </a:p>
          <a:p>
            <a:pPr algn="just">
              <a:lnSpc>
                <a:spcPct val="150000"/>
              </a:lnSpc>
            </a:pPr>
            <a:r>
              <a:rPr lang="en-IN" sz="1600" dirty="0" smtClean="0">
                <a:latin typeface="Times New Roman" pitchFamily="18" charset="0"/>
                <a:cs typeface="Times New Roman" pitchFamily="18" charset="0"/>
              </a:rPr>
              <a:t>[3] G. Wood,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A secure decentralised generalised transaction ledger,”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Project Yellow Paper, vol. 151, pp. 1–32, 2014.</a:t>
            </a:r>
          </a:p>
          <a:p>
            <a:pPr algn="just">
              <a:lnSpc>
                <a:spcPct val="150000"/>
              </a:lnSpc>
            </a:pPr>
            <a:r>
              <a:rPr lang="en-IN" sz="1600" dirty="0" smtClean="0">
                <a:latin typeface="Times New Roman" pitchFamily="18" charset="0"/>
                <a:cs typeface="Times New Roman" pitchFamily="18" charset="0"/>
              </a:rPr>
              <a:t>[4] M.-A. </a:t>
            </a:r>
            <a:r>
              <a:rPr lang="en-IN" sz="1600" dirty="0" err="1" smtClean="0">
                <a:latin typeface="Times New Roman" pitchFamily="18" charset="0"/>
                <a:cs typeface="Times New Roman" pitchFamily="18" charset="0"/>
              </a:rPr>
              <a:t>Russon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under siege: Scammers make $700,000 in 6 days from slack and </a:t>
            </a:r>
            <a:r>
              <a:rPr lang="en-IN" sz="1600" dirty="0" err="1" smtClean="0">
                <a:latin typeface="Times New Roman" pitchFamily="18" charset="0"/>
                <a:cs typeface="Times New Roman" pitchFamily="18" charset="0"/>
              </a:rPr>
              <a:t>reddit</a:t>
            </a:r>
            <a:r>
              <a:rPr lang="en-IN" sz="1600" dirty="0" smtClean="0">
                <a:latin typeface="Times New Roman" pitchFamily="18" charset="0"/>
                <a:cs typeface="Times New Roman" pitchFamily="18" charset="0"/>
              </a:rPr>
              <a:t> phishing attacks.” [Online]. Available: https://www.ibtimes.co.uk/ethereum-under-siege-scammersmake- 700000-6-days-slack-reddit-phishing-attacks-1629866</a:t>
            </a:r>
          </a:p>
          <a:p>
            <a:pPr algn="just">
              <a:lnSpc>
                <a:spcPct val="150000"/>
              </a:lnSpc>
            </a:pP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Vasek</a:t>
            </a:r>
            <a:r>
              <a:rPr lang="en-IN" sz="1600" dirty="0" smtClean="0">
                <a:latin typeface="Times New Roman" pitchFamily="18" charset="0"/>
                <a:cs typeface="Times New Roman" pitchFamily="18" charset="0"/>
              </a:rPr>
              <a:t> and T. Moore, “There’s no free lunch, even using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Tracking the popularity and profits of virtual currency scams,” in International conference on financial cryptography and data security. Springer, 2015, pp. 44–61.</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EtherScamDB</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Etherscamdb</a:t>
            </a:r>
            <a:r>
              <a:rPr lang="en-IN" sz="1900" dirty="0" smtClean="0">
                <a:latin typeface="Times New Roman" pitchFamily="18" charset="0"/>
                <a:cs typeface="Times New Roman" pitchFamily="18" charset="0"/>
              </a:rPr>
              <a:t>.” [Online]. Available: https://blog.chainalysis.com/reports/the-rise-of-cybercrime-on-ethereum</a:t>
            </a:r>
          </a:p>
          <a:p>
            <a:pPr algn="just">
              <a:lnSpc>
                <a:spcPct val="150000"/>
              </a:lnSpc>
            </a:pPr>
            <a:r>
              <a:rPr lang="en-IN" sz="1900" dirty="0" smtClean="0">
                <a:latin typeface="Times New Roman" pitchFamily="18" charset="0"/>
                <a:cs typeface="Times New Roman" pitchFamily="18" charset="0"/>
              </a:rPr>
              <a:t>[7] N. De, “Bee token </a:t>
            </a:r>
            <a:r>
              <a:rPr lang="en-IN" sz="1900" dirty="0" err="1" smtClean="0">
                <a:latin typeface="Times New Roman" pitchFamily="18" charset="0"/>
                <a:cs typeface="Times New Roman" pitchFamily="18" charset="0"/>
              </a:rPr>
              <a:t>ico</a:t>
            </a:r>
            <a:r>
              <a:rPr lang="en-IN" sz="1900" dirty="0" smtClean="0">
                <a:latin typeface="Times New Roman" pitchFamily="18" charset="0"/>
                <a:cs typeface="Times New Roman" pitchFamily="18" charset="0"/>
              </a:rPr>
              <a:t> stung by $1 million phishing scam.” [Online]. Available: https://www.coindesk.com/bee-token-phishing-scam</a:t>
            </a:r>
          </a:p>
          <a:p>
            <a:pPr algn="just">
              <a:lnSpc>
                <a:spcPct val="150000"/>
              </a:lnSpc>
            </a:pPr>
            <a:r>
              <a:rPr lang="en-IN" sz="1900" dirty="0" smtClean="0">
                <a:latin typeface="Times New Roman" pitchFamily="18" charset="0"/>
                <a:cs typeface="Times New Roman" pitchFamily="18" charset="0"/>
              </a:rPr>
              <a:t>[8] M. </a:t>
            </a:r>
            <a:r>
              <a:rPr lang="en-IN" sz="1900" dirty="0" err="1" smtClean="0">
                <a:latin typeface="Times New Roman" pitchFamily="18" charset="0"/>
                <a:cs typeface="Times New Roman" pitchFamily="18" charset="0"/>
              </a:rPr>
              <a:t>Zouina</a:t>
            </a:r>
            <a:r>
              <a:rPr lang="en-IN" sz="1900" dirty="0" smtClean="0">
                <a:latin typeface="Times New Roman" pitchFamily="18" charset="0"/>
                <a:cs typeface="Times New Roman" pitchFamily="18" charset="0"/>
              </a:rPr>
              <a:t> and B. </a:t>
            </a:r>
            <a:r>
              <a:rPr lang="en-IN" sz="1900" dirty="0" err="1" smtClean="0">
                <a:latin typeface="Times New Roman" pitchFamily="18" charset="0"/>
                <a:cs typeface="Times New Roman" pitchFamily="18" charset="0"/>
              </a:rPr>
              <a:t>Outtaj</a:t>
            </a:r>
            <a:r>
              <a:rPr lang="en-IN" sz="1900" dirty="0" smtClean="0">
                <a:latin typeface="Times New Roman" pitchFamily="18" charset="0"/>
                <a:cs typeface="Times New Roman" pitchFamily="18" charset="0"/>
              </a:rPr>
              <a:t>, “A novel lightweight </a:t>
            </a:r>
            <a:r>
              <a:rPr lang="en-IN" sz="1900" dirty="0" err="1" smtClean="0">
                <a:latin typeface="Times New Roman" pitchFamily="18" charset="0"/>
                <a:cs typeface="Times New Roman" pitchFamily="18" charset="0"/>
              </a:rPr>
              <a:t>url</a:t>
            </a:r>
            <a:r>
              <a:rPr lang="en-IN" sz="1900" dirty="0" smtClean="0">
                <a:latin typeface="Times New Roman" pitchFamily="18" charset="0"/>
                <a:cs typeface="Times New Roman" pitchFamily="18" charset="0"/>
              </a:rPr>
              <a:t> phishing detection system using </a:t>
            </a:r>
            <a:r>
              <a:rPr lang="en-IN" sz="1900" dirty="0" err="1" smtClean="0">
                <a:latin typeface="Times New Roman" pitchFamily="18" charset="0"/>
                <a:cs typeface="Times New Roman" pitchFamily="18" charset="0"/>
              </a:rPr>
              <a:t>svm</a:t>
            </a:r>
            <a:r>
              <a:rPr lang="en-IN" sz="1900" dirty="0" smtClean="0">
                <a:latin typeface="Times New Roman" pitchFamily="18" charset="0"/>
                <a:cs typeface="Times New Roman" pitchFamily="18" charset="0"/>
              </a:rPr>
              <a:t> and similarity index,” Human-centric Computing and </a:t>
            </a:r>
            <a:r>
              <a:rPr lang="fr-FR" sz="1900" dirty="0" smtClean="0">
                <a:latin typeface="Times New Roman" pitchFamily="18" charset="0"/>
                <a:cs typeface="Times New Roman" pitchFamily="18" charset="0"/>
              </a:rPr>
              <a:t>Information Sciences, vol. 7, no. 1, p. 17, 2017.</a:t>
            </a:r>
          </a:p>
          <a:p>
            <a:pPr algn="just">
              <a:lnSpc>
                <a:spcPct val="150000"/>
              </a:lnSpc>
            </a:pPr>
            <a:r>
              <a:rPr lang="en-IN" sz="1900" dirty="0" smtClean="0">
                <a:latin typeface="Times New Roman" pitchFamily="18" charset="0"/>
                <a:cs typeface="Times New Roman" pitchFamily="18" charset="0"/>
              </a:rPr>
              <a:t>[9] N. </a:t>
            </a:r>
            <a:r>
              <a:rPr lang="en-IN" sz="1900" dirty="0" err="1" smtClean="0">
                <a:latin typeface="Times New Roman" pitchFamily="18" charset="0"/>
                <a:cs typeface="Times New Roman" pitchFamily="18" charset="0"/>
              </a:rPr>
              <a:t>Abdelhamid</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Ayesh</a:t>
            </a:r>
            <a:r>
              <a:rPr lang="en-IN" sz="1900" dirty="0" smtClean="0">
                <a:latin typeface="Times New Roman" pitchFamily="18" charset="0"/>
                <a:cs typeface="Times New Roman" pitchFamily="18" charset="0"/>
              </a:rPr>
              <a:t>, and F. </a:t>
            </a:r>
            <a:r>
              <a:rPr lang="en-IN" sz="1900" dirty="0" err="1" smtClean="0">
                <a:latin typeface="Times New Roman" pitchFamily="18" charset="0"/>
                <a:cs typeface="Times New Roman" pitchFamily="18" charset="0"/>
              </a:rPr>
              <a:t>Thabtah</a:t>
            </a:r>
            <a:r>
              <a:rPr lang="en-IN" sz="1900" dirty="0" smtClean="0">
                <a:latin typeface="Times New Roman" pitchFamily="18" charset="0"/>
                <a:cs typeface="Times New Roman" pitchFamily="18" charset="0"/>
              </a:rPr>
              <a:t>, “Phishing detection based associative classification data mining,” Expert Systems with Applications, vol. 41, no. 13, pp. 5948–5959, 2014.</a:t>
            </a:r>
          </a:p>
          <a:p>
            <a:pPr algn="just">
              <a:lnSpc>
                <a:spcPct val="150000"/>
              </a:lnSpc>
            </a:pPr>
            <a:r>
              <a:rPr lang="en-IN" sz="1900" dirty="0" smtClean="0">
                <a:latin typeface="Times New Roman" pitchFamily="18" charset="0"/>
                <a:cs typeface="Times New Roman" pitchFamily="18" charset="0"/>
              </a:rPr>
              <a:t>[10] Guardian, “Lost ethers in </a:t>
            </a:r>
            <a:r>
              <a:rPr lang="en-IN" sz="1900" dirty="0" err="1" smtClean="0">
                <a:latin typeface="Times New Roman" pitchFamily="18" charset="0"/>
                <a:cs typeface="Times New Roman" pitchFamily="18" charset="0"/>
              </a:rPr>
              <a:t>google</a:t>
            </a:r>
            <a:r>
              <a:rPr lang="en-IN" sz="1900" dirty="0" smtClean="0">
                <a:latin typeface="Times New Roman" pitchFamily="18" charset="0"/>
                <a:cs typeface="Times New Roman" pitchFamily="18" charset="0"/>
              </a:rPr>
              <a:t> ad phishing scam.” [Online]. Available: https://ethereum.stackexchange.com/questions/8565%20lostethers-in-google-ad-phishing-scam</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1262</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Detecting Phishing Scams on Ethereum based on Transaction Records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2021-12-08T07:17:11Z</dcterms:modified>
</cp:coreProperties>
</file>