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26" r:id="rId10"/>
    <p:sldId id="330"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lnSpc>
                <a:spcPct val="150000"/>
              </a:lnSpc>
            </a:pPr>
            <a:r>
              <a:rPr lang="en-IN" sz="3200" b="1" dirty="0" smtClean="0">
                <a:latin typeface="Times New Roman" pitchFamily="18" charset="0"/>
                <a:cs typeface="Times New Roman" pitchFamily="18" charset="0"/>
              </a:rPr>
              <a:t>DESIGN OF HYBRID FORWARD BOOST CONVERTER FOR RENEWABLE ENERGY POWERED ELECTRIC VEHICLE CHARGING APPLICATIONS</a:t>
            </a:r>
            <a:endParaRPr lang="en-US" sz="32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grid-connected electric vehicle charging stations are being integrated into renewable energy for preserving the conventional energy resources as well as to ensure sustainable development of the society. In addition to the effortless charging, the sudden demand variations in the grid can be met by the renewable energy storage system in the charging stations. The main challenge in this concept is the unstable nature of renewable energy. As the energy storage system of charging station is directly connected to the renewable energy source like a solar panel, according to the variable and deficient input power condition, the converter should supply a regulated output at the required magnitude.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If a conventional converter is used for this purpose, the charging efficiency will be poor for higher gain conditions. This article presents a hybrid forward-boost converter to overcome this challenge. By maintaining the power transfer efficiency higher, the gain can be varied to supply a regulated voltage, even for very low input conditions in this proposed topology. The maximum overall efficiency of 95% is achieved for a variable input condition of 30–50 V to provide an output voltage of 170 V. The concept is validated by implementing a 150 W hybrid converter.</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E-Vehicles are mainly used the DC-DC converter. The existing system, </a:t>
            </a:r>
            <a:r>
              <a:rPr lang="en-IN" sz="2000" dirty="0" err="1" smtClean="0">
                <a:latin typeface="Times New Roman" pitchFamily="18" charset="0"/>
                <a:cs typeface="Times New Roman" pitchFamily="18" charset="0"/>
              </a:rPr>
              <a:t>Evehicles</a:t>
            </a:r>
            <a:r>
              <a:rPr lang="en-IN" sz="2000" dirty="0" smtClean="0">
                <a:latin typeface="Times New Roman" pitchFamily="18" charset="0"/>
                <a:cs typeface="Times New Roman" pitchFamily="18" charset="0"/>
              </a:rPr>
              <a:t> are charging by using the renewable energy and 12V input to give the electric vehicles. </a:t>
            </a:r>
          </a:p>
          <a:p>
            <a:pPr algn="just">
              <a:lnSpc>
                <a:spcPct val="150000"/>
              </a:lnSpc>
            </a:pPr>
            <a:r>
              <a:rPr lang="en-IN" sz="2000" dirty="0" smtClean="0">
                <a:latin typeface="Times New Roman" pitchFamily="18" charset="0"/>
                <a:cs typeface="Times New Roman" pitchFamily="18" charset="0"/>
              </a:rPr>
              <a:t>Solar energy obtained from the sunlight and wind energy is generating from the speed of wind. DC-DC converter (Boost converter) is mainly uses in the electric vehicles which is used to improve the voltage level. </a:t>
            </a:r>
          </a:p>
          <a:p>
            <a:pPr algn="just">
              <a:lnSpc>
                <a:spcPct val="150000"/>
              </a:lnSpc>
            </a:pPr>
            <a:r>
              <a:rPr lang="en-IN" sz="2000" dirty="0" smtClean="0">
                <a:latin typeface="Times New Roman" pitchFamily="18" charset="0"/>
                <a:cs typeface="Times New Roman" pitchFamily="18" charset="0"/>
              </a:rPr>
              <a:t>Battery is used to store the energy from the converter. Li-ion battery is used these vehicles which is one of the rechargeable battery and efficiently. </a:t>
            </a:r>
          </a:p>
          <a:p>
            <a:pPr algn="just">
              <a:lnSpc>
                <a:spcPct val="150000"/>
              </a:lnSpc>
            </a:pPr>
            <a:r>
              <a:rPr lang="en-IN" sz="2000" dirty="0" smtClean="0">
                <a:latin typeface="Times New Roman" pitchFamily="18" charset="0"/>
                <a:cs typeface="Times New Roman" pitchFamily="18" charset="0"/>
              </a:rPr>
              <a:t>This paper overcome these problems and improved the efficiency of the E-vehicles.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disadvantage of the boost converter is the possibility of a short circuit at a higher duty cycle. </a:t>
            </a:r>
          </a:p>
          <a:p>
            <a:pPr algn="just">
              <a:lnSpc>
                <a:spcPct val="150000"/>
              </a:lnSpc>
            </a:pPr>
            <a:r>
              <a:rPr lang="en-IN" sz="2000" dirty="0" smtClean="0">
                <a:latin typeface="Times New Roman" pitchFamily="18" charset="0"/>
                <a:cs typeface="Times New Roman" pitchFamily="18" charset="0"/>
              </a:rPr>
              <a:t>Both of the mentioned converter techniques having the desired advantages and considerable disadvantages as per their operating mode, a combination of both may result in an optimised topology.</a:t>
            </a:r>
          </a:p>
          <a:p>
            <a:pPr algn="just">
              <a:lnSpc>
                <a:spcPct val="150000"/>
              </a:lnSpc>
            </a:pPr>
            <a:r>
              <a:rPr lang="en-IN" sz="2000" dirty="0" smtClean="0">
                <a:latin typeface="Times New Roman" pitchFamily="18" charset="0"/>
                <a:cs typeface="Times New Roman" pitchFamily="18" charset="0"/>
              </a:rPr>
              <a:t>Using the forward converter principle in low input values and boost converter principle in higher input values, the input variation range problem is tackled. </a:t>
            </a:r>
          </a:p>
          <a:p>
            <a:pPr algn="just">
              <a:lnSpc>
                <a:spcPct val="150000"/>
              </a:lnSpc>
            </a:pPr>
            <a:r>
              <a:rPr lang="en-IN" sz="2000" dirty="0" smtClean="0">
                <a:latin typeface="Times New Roman" pitchFamily="18" charset="0"/>
                <a:cs typeface="Times New Roman" pitchFamily="18" charset="0"/>
              </a:rPr>
              <a:t>Few disadvantages are also associated with the proposed converter. </a:t>
            </a:r>
          </a:p>
          <a:p>
            <a:pPr algn="just">
              <a:lnSpc>
                <a:spcPct val="150000"/>
              </a:lnSpc>
            </a:pPr>
            <a:r>
              <a:rPr lang="en-IN" sz="2000" dirty="0" smtClean="0">
                <a:latin typeface="Times New Roman" pitchFamily="18" charset="0"/>
                <a:cs typeface="Times New Roman" pitchFamily="18" charset="0"/>
              </a:rPr>
              <a:t>To get the required output voltage, conventional converters are having limitation due to voltage stress over switches for a higher duty. The issue is solved up to an extent in this topology.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to design a portable device based on the Buck- Boost converter are used. As a main source is received from the renewable energy. </a:t>
            </a:r>
          </a:p>
          <a:p>
            <a:pPr algn="just">
              <a:lnSpc>
                <a:spcPct val="150000"/>
              </a:lnSpc>
            </a:pPr>
            <a:r>
              <a:rPr lang="en-IN" sz="2000" dirty="0" smtClean="0">
                <a:latin typeface="Times New Roman" pitchFamily="18" charset="0"/>
                <a:cs typeface="Times New Roman" pitchFamily="18" charset="0"/>
              </a:rPr>
              <a:t>This system is especially for free from pollution and over comes the disadvantages of existing system. </a:t>
            </a:r>
          </a:p>
          <a:p>
            <a:pPr algn="just">
              <a:lnSpc>
                <a:spcPct val="150000"/>
              </a:lnSpc>
            </a:pPr>
            <a:r>
              <a:rPr lang="en-IN" sz="2000" dirty="0" smtClean="0">
                <a:latin typeface="Times New Roman" pitchFamily="18" charset="0"/>
                <a:cs typeface="Times New Roman" pitchFamily="18" charset="0"/>
              </a:rPr>
              <a:t>The renewable energy supply is always flexible due to its weather dependency. For solar-based energy generation, according to the solar irradiation, the output voltage varies. </a:t>
            </a:r>
          </a:p>
          <a:p>
            <a:pPr algn="just">
              <a:lnSpc>
                <a:spcPct val="150000"/>
              </a:lnSpc>
            </a:pPr>
            <a:r>
              <a:rPr lang="en-IN" sz="2000" dirty="0" smtClean="0">
                <a:latin typeface="Times New Roman" pitchFamily="18" charset="0"/>
                <a:cs typeface="Times New Roman" pitchFamily="18" charset="0"/>
              </a:rPr>
              <a:t>As the converter is taking input from the renewable energy source directly, the voltage level are improved converter by itself. </a:t>
            </a:r>
          </a:p>
          <a:p>
            <a:pPr algn="just">
              <a:lnSpc>
                <a:spcPct val="150000"/>
              </a:lnSpc>
            </a:pPr>
            <a:r>
              <a:rPr lang="en-IN" sz="2000" dirty="0" smtClean="0">
                <a:latin typeface="Times New Roman" pitchFamily="18" charset="0"/>
                <a:cs typeface="Times New Roman" pitchFamily="18" charset="0"/>
              </a:rPr>
              <a:t>For medium power EV charging applications, the DC–DC converter circuit should amplify the input voltage to a higher value.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14400"/>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advantages of the boost converter are the simplicity of the circuit, high efficiency with low or medium duty cycle etc.</a:t>
            </a:r>
          </a:p>
          <a:p>
            <a:pPr algn="just">
              <a:lnSpc>
                <a:spcPct val="150000"/>
              </a:lnSpc>
            </a:pPr>
            <a:r>
              <a:rPr lang="en-IN" sz="2000" dirty="0" smtClean="0">
                <a:latin typeface="Times New Roman" pitchFamily="18" charset="0"/>
                <a:cs typeface="Times New Roman" pitchFamily="18" charset="0"/>
              </a:rPr>
              <a:t>The main advantage of the forward converter is that the gains above and below unity can be achieved by just varying duty and turns ratio. </a:t>
            </a:r>
          </a:p>
          <a:p>
            <a:pPr algn="just">
              <a:lnSpc>
                <a:spcPct val="150000"/>
              </a:lnSpc>
            </a:pPr>
            <a:r>
              <a:rPr lang="en-IN" sz="2000" dirty="0" smtClean="0">
                <a:latin typeface="Times New Roman" pitchFamily="18" charset="0"/>
                <a:cs typeface="Times New Roman" pitchFamily="18" charset="0"/>
              </a:rPr>
              <a:t>The advantages of both converters brought together to obtain a precise and accurate output.</a:t>
            </a:r>
          </a:p>
          <a:p>
            <a:pPr algn="just">
              <a:lnSpc>
                <a:spcPct val="150000"/>
              </a:lnSpc>
            </a:pPr>
            <a:r>
              <a:rPr lang="en-IN" sz="2000" dirty="0" smtClean="0">
                <a:latin typeface="Times New Roman" pitchFamily="18" charset="0"/>
                <a:cs typeface="Times New Roman" pitchFamily="18" charset="0"/>
              </a:rPr>
              <a:t>After the testing of the proposed converter, various advantages can be formulated over conventional converters.</a:t>
            </a:r>
          </a:p>
          <a:p>
            <a:pPr algn="just">
              <a:lnSpc>
                <a:spcPct val="150000"/>
              </a:lnSpc>
            </a:pPr>
            <a:r>
              <a:rPr lang="en-IN" sz="2000" dirty="0" smtClean="0">
                <a:latin typeface="Times New Roman" pitchFamily="18" charset="0"/>
                <a:cs typeface="Times New Roman" pitchFamily="18" charset="0"/>
              </a:rPr>
              <a:t>While integrating one converter with another, there should not be a performance conflict between the converters.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58292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i="0" dirty="0" smtClean="0">
                          <a:latin typeface="Times New Roman" pitchFamily="18" charset="0"/>
                          <a:cs typeface="Times New Roman" pitchFamily="18" charset="0"/>
                        </a:rPr>
                        <a:t>Cost-aware renewable energy management with application in cellular networks</a:t>
                      </a:r>
                      <a:endParaRPr lang="en-IN" sz="2000" i="0" dirty="0">
                        <a:latin typeface="Times New Roman" pitchFamily="18" charset="0"/>
                        <a:cs typeface="Times New Roman" pitchFamily="18" charset="0"/>
                      </a:endParaRPr>
                    </a:p>
                  </a:txBody>
                  <a:tcPr/>
                </a:tc>
                <a:tc>
                  <a:txBody>
                    <a:bodyPr/>
                    <a:lstStyle/>
                    <a:p>
                      <a:pPr algn="just">
                        <a:lnSpc>
                          <a:spcPct val="150000"/>
                        </a:lnSpc>
                      </a:pPr>
                      <a:r>
                        <a:rPr lang="en-IN" sz="2000" i="0" dirty="0" err="1" smtClean="0">
                          <a:latin typeface="Times New Roman" pitchFamily="18" charset="0"/>
                          <a:cs typeface="Times New Roman" pitchFamily="18" charset="0"/>
                        </a:rPr>
                        <a:t>Leithon</a:t>
                      </a:r>
                      <a:r>
                        <a:rPr lang="en-IN" sz="2000" i="0" dirty="0" smtClean="0">
                          <a:latin typeface="Times New Roman" pitchFamily="18" charset="0"/>
                          <a:cs typeface="Times New Roman" pitchFamily="18" charset="0"/>
                        </a:rPr>
                        <a:t> J., Lim T.J., and Sun S.</a:t>
                      </a:r>
                      <a:endParaRPr lang="en-IN" sz="2000" i="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paper, we propose a cost minimization strategy for facilities with shared access to a renewable energy farm.</a:t>
                      </a:r>
                      <a:endParaRPr lang="en-IN" sz="2000" i="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i="0" dirty="0" smtClean="0">
                          <a:latin typeface="Times New Roman" pitchFamily="18" charset="0"/>
                          <a:cs typeface="Times New Roman" pitchFamily="18" charset="0"/>
                        </a:rPr>
                        <a:t>Renewable energy transmission by HVDC across the continent: system challenges and opportunities</a:t>
                      </a:r>
                    </a:p>
                    <a:p>
                      <a:pPr algn="just">
                        <a:lnSpc>
                          <a:spcPct val="150000"/>
                        </a:lnSpc>
                      </a:pPr>
                      <a:endParaRPr lang="en-IN" sz="2000" i="0" dirty="0">
                        <a:latin typeface="Times New Roman" pitchFamily="18" charset="0"/>
                        <a:cs typeface="Times New Roman" pitchFamily="18" charset="0"/>
                      </a:endParaRPr>
                    </a:p>
                  </a:txBody>
                  <a:tcPr/>
                </a:tc>
                <a:tc>
                  <a:txBody>
                    <a:bodyPr/>
                    <a:lstStyle/>
                    <a:p>
                      <a:pPr algn="just">
                        <a:lnSpc>
                          <a:spcPct val="150000"/>
                        </a:lnSpc>
                      </a:pPr>
                      <a:r>
                        <a:rPr lang="en-IN" sz="2000" i="0" dirty="0" smtClean="0">
                          <a:latin typeface="Times New Roman" pitchFamily="18" charset="0"/>
                          <a:cs typeface="Times New Roman" pitchFamily="18" charset="0"/>
                        </a:rPr>
                        <a:t>Sun J., Li M., and Zhang Z. et al.</a:t>
                      </a:r>
                      <a:endParaRPr lang="en-IN" sz="2000" i="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New system theories and technologies are required to support the development and operation of a future grid that relies more and more on power electronics. </a:t>
                      </a:r>
                      <a:endParaRPr lang="en-IN" sz="2000" i="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b="0" i="0" dirty="0" smtClean="0">
                          <a:latin typeface="Times New Roman" pitchFamily="18" charset="0"/>
                          <a:cs typeface="Times New Roman" pitchFamily="18" charset="0"/>
                        </a:rPr>
                        <a:t>Stochastic dynamic pricing for EV charging stations with renewable integration and energy storage</a:t>
                      </a:r>
                      <a:endParaRPr lang="en-IN" sz="2000" b="0" i="0" dirty="0">
                        <a:latin typeface="Times New Roman" pitchFamily="18" charset="0"/>
                        <a:cs typeface="Times New Roman" pitchFamily="18" charset="0"/>
                      </a:endParaRPr>
                    </a:p>
                  </a:txBody>
                  <a:tcPr/>
                </a:tc>
                <a:tc>
                  <a:txBody>
                    <a:bodyPr/>
                    <a:lstStyle/>
                    <a:p>
                      <a:pPr algn="just">
                        <a:lnSpc>
                          <a:spcPct val="150000"/>
                        </a:lnSpc>
                      </a:pPr>
                      <a:r>
                        <a:rPr lang="en-IN" sz="2000" b="0" i="0" dirty="0" err="1" smtClean="0">
                          <a:latin typeface="Times New Roman" pitchFamily="18" charset="0"/>
                          <a:cs typeface="Times New Roman" pitchFamily="18" charset="0"/>
                        </a:rPr>
                        <a:t>Luo</a:t>
                      </a:r>
                      <a:r>
                        <a:rPr lang="en-IN" sz="2000" b="0" i="0" dirty="0" smtClean="0">
                          <a:latin typeface="Times New Roman" pitchFamily="18" charset="0"/>
                          <a:cs typeface="Times New Roman" pitchFamily="18" charset="0"/>
                        </a:rPr>
                        <a:t> C., Huang Y.F., and Gupta V.</a:t>
                      </a:r>
                      <a:endParaRPr lang="en-IN" sz="2000" b="0" i="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This paper studies the problem of stochastic dynamic pricing and energy management policy for electric vehicle (EV) charging service providers.</a:t>
                      </a:r>
                      <a:endParaRPr lang="en-IN" sz="2000" b="0" i="0" dirty="0">
                        <a:latin typeface="Times New Roman" pitchFamily="18" charset="0"/>
                        <a:cs typeface="Times New Roman" pitchFamily="18" charset="0"/>
                      </a:endParaRPr>
                    </a:p>
                  </a:txBody>
                  <a:tcPr/>
                </a:tc>
              </a:tr>
              <a:tr h="370840">
                <a:tc>
                  <a:txBody>
                    <a:bodyPr/>
                    <a:lstStyle/>
                    <a:p>
                      <a:pPr algn="just">
                        <a:lnSpc>
                          <a:spcPct val="150000"/>
                        </a:lnSpc>
                      </a:pPr>
                      <a:r>
                        <a:rPr lang="en-IN" sz="2000" b="0" i="0" dirty="0" err="1" smtClean="0">
                          <a:latin typeface="Times New Roman" pitchFamily="18" charset="0"/>
                          <a:cs typeface="Times New Roman" pitchFamily="18" charset="0"/>
                        </a:rPr>
                        <a:t>Sortino</a:t>
                      </a:r>
                      <a:r>
                        <a:rPr lang="en-IN" sz="2000" b="0" i="0" dirty="0" smtClean="0">
                          <a:latin typeface="Times New Roman" pitchFamily="18" charset="0"/>
                          <a:cs typeface="Times New Roman" pitchFamily="18" charset="0"/>
                        </a:rPr>
                        <a:t> ratio based portfolio optimization considering EVs and renewable energy in </a:t>
                      </a:r>
                      <a:r>
                        <a:rPr lang="en-IN" sz="2000" b="0" i="0" dirty="0" err="1" smtClean="0">
                          <a:latin typeface="Times New Roman" pitchFamily="18" charset="0"/>
                          <a:cs typeface="Times New Roman" pitchFamily="18" charset="0"/>
                        </a:rPr>
                        <a:t>microgrid</a:t>
                      </a:r>
                      <a:r>
                        <a:rPr lang="en-IN" sz="2000" b="0" i="0" dirty="0" smtClean="0">
                          <a:latin typeface="Times New Roman" pitchFamily="18" charset="0"/>
                          <a:cs typeface="Times New Roman" pitchFamily="18" charset="0"/>
                        </a:rPr>
                        <a:t> power market</a:t>
                      </a:r>
                      <a:endParaRPr lang="en-IN" sz="2000" b="0" i="0" dirty="0">
                        <a:latin typeface="Times New Roman" pitchFamily="18" charset="0"/>
                        <a:cs typeface="Times New Roman" pitchFamily="18" charset="0"/>
                      </a:endParaRPr>
                    </a:p>
                  </a:txBody>
                  <a:tcPr/>
                </a:tc>
                <a:tc>
                  <a:txBody>
                    <a:bodyPr/>
                    <a:lstStyle/>
                    <a:p>
                      <a:pPr algn="just">
                        <a:lnSpc>
                          <a:spcPct val="150000"/>
                        </a:lnSpc>
                      </a:pPr>
                      <a:r>
                        <a:rPr lang="en-IN" sz="2000" b="0" i="0" dirty="0" smtClean="0">
                          <a:latin typeface="Times New Roman" pitchFamily="18" charset="0"/>
                          <a:cs typeface="Times New Roman" pitchFamily="18" charset="0"/>
                        </a:rPr>
                        <a:t>Mohan V., Singh J.G., and </a:t>
                      </a:r>
                      <a:r>
                        <a:rPr lang="en-IN" sz="2000" b="0" i="0" dirty="0" err="1" smtClean="0">
                          <a:latin typeface="Times New Roman" pitchFamily="18" charset="0"/>
                          <a:cs typeface="Times New Roman" pitchFamily="18" charset="0"/>
                        </a:rPr>
                        <a:t>Ongsakul</a:t>
                      </a:r>
                      <a:r>
                        <a:rPr lang="en-IN" sz="2000" b="0" i="0" dirty="0" smtClean="0">
                          <a:latin typeface="Times New Roman" pitchFamily="18" charset="0"/>
                          <a:cs typeface="Times New Roman" pitchFamily="18" charset="0"/>
                        </a:rPr>
                        <a:t> W.</a:t>
                      </a:r>
                      <a:endParaRPr lang="en-IN" sz="2000" b="0" i="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profit relating to deterministic forecasted data of renewable energy and pre-dispatch information from the EV parking lots is considered as the risk free target profit. </a:t>
                      </a:r>
                      <a:endParaRPr lang="en-IN" sz="2000" b="0" i="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524000"/>
            <a:ext cx="6705599"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IN" b="1" dirty="0" smtClean="0"/>
              <a:t>Conclusion</a:t>
            </a:r>
            <a:endParaRPr lang="en-IN" b="1" dirty="0"/>
          </a:p>
        </p:txBody>
      </p:sp>
      <p:sp>
        <p:nvSpPr>
          <p:cNvPr id="3" name="Content Placeholder 2"/>
          <p:cNvSpPr>
            <a:spLocks noGrp="1"/>
          </p:cNvSpPr>
          <p:nvPr>
            <p:ph idx="1"/>
          </p:nvPr>
        </p:nvSpPr>
        <p:spPr>
          <a:xfrm>
            <a:off x="1447800" y="228600"/>
            <a:ext cx="7498080" cy="6629400"/>
          </a:xfrm>
        </p:spPr>
        <p:txBody>
          <a:bodyPr>
            <a:noAutofit/>
          </a:bodyPr>
          <a:lstStyle/>
          <a:p>
            <a:pPr algn="just">
              <a:lnSpc>
                <a:spcPct val="120000"/>
              </a:lnSpc>
              <a:buNone/>
            </a:pPr>
            <a:r>
              <a:rPr lang="en-IN" sz="2000" dirty="0" smtClean="0">
                <a:latin typeface="Times New Roman" pitchFamily="18" charset="0"/>
                <a:cs typeface="Times New Roman" pitchFamily="18" charset="0"/>
              </a:rPr>
              <a:t>    Grid-connected </a:t>
            </a:r>
            <a:r>
              <a:rPr lang="en-IN" sz="2000" dirty="0" smtClean="0">
                <a:latin typeface="Times New Roman" pitchFamily="18" charset="0"/>
                <a:cs typeface="Times New Roman" pitchFamily="18" charset="0"/>
              </a:rPr>
              <a:t>charging stations for electric vehicles are being replaced by stand-alone renewable energy powered charging stations due to grid power quality effects and the abundant supply of renewable energy. In stand-alone charging stations, the surplus energy needs to be stored into a battery for renewable source deficient conditions. Since renewable sources are highly dynamic due to nature dependency, the design of the battery charging circuit is a riddle for researchers. As the input voltage is varying for a wide range, the use of conventional converters will result in higher voltage stress over switches and reduced transfer efficiency. To mitigate the dispute, a plethora of converter designs were evolved, yet the conversion range – converter gain dilemma sustained well. As a key to the quest, this paper presents a simple boost-forward hybrid converter for an input voltage range of 30–50 V. Using the forward converter principle in low input values and boost converter principle in higher input values, the input variation range problem is tackled. The maximum overall efficiency of 95.4% is achieved in this range for a 148 W hybrid converter model.</a:t>
            </a:r>
            <a:endParaRPr lang="en-IN"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228600"/>
            <a:ext cx="7790688" cy="5715000"/>
          </a:xfrm>
        </p:spPr>
        <p:txBody>
          <a:bodyPr>
            <a:noAutofit/>
          </a:bodyPr>
          <a:lstStyle/>
          <a:p>
            <a:pPr algn="just">
              <a:lnSpc>
                <a:spcPct val="150000"/>
              </a:lnSpc>
            </a:pPr>
            <a:r>
              <a:rPr lang="en-IN" sz="1800" dirty="0" smtClean="0">
                <a:latin typeface="Times New Roman" pitchFamily="18" charset="0"/>
                <a:cs typeface="Times New Roman" pitchFamily="18" charset="0"/>
              </a:rPr>
              <a:t>1.Leithon J., Lim T.J., and Sun S.: ‘ Cost-aware renewable energy management with application in cellular networks’, </a:t>
            </a:r>
            <a:r>
              <a:rPr lang="en-IN" sz="1800" i="1" dirty="0" smtClean="0">
                <a:latin typeface="Times New Roman" pitchFamily="18" charset="0"/>
                <a:cs typeface="Times New Roman" pitchFamily="18" charset="0"/>
              </a:rPr>
              <a:t>IEEE Trans. Green </a:t>
            </a:r>
            <a:r>
              <a:rPr lang="en-IN" sz="1800" i="1" dirty="0" err="1" smtClean="0">
                <a:latin typeface="Times New Roman" pitchFamily="18" charset="0"/>
                <a:cs typeface="Times New Roman" pitchFamily="18" charset="0"/>
              </a:rPr>
              <a:t>Commun</a:t>
            </a:r>
            <a:r>
              <a:rPr lang="en-IN" sz="1800" i="1" dirty="0" smtClean="0">
                <a:latin typeface="Times New Roman" pitchFamily="18" charset="0"/>
                <a:cs typeface="Times New Roman" pitchFamily="18" charset="0"/>
              </a:rPr>
              <a:t>. </a:t>
            </a:r>
            <a:r>
              <a:rPr lang="en-IN" sz="1800" i="1" dirty="0" err="1" smtClean="0">
                <a:latin typeface="Times New Roman" pitchFamily="18" charset="0"/>
                <a:cs typeface="Times New Roman" pitchFamily="18" charset="0"/>
              </a:rPr>
              <a:t>Netw</a:t>
            </a:r>
            <a:r>
              <a:rPr lang="en-IN" sz="1800" i="1"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 2018, 2, (1), pp. 316– 326.</a:t>
            </a:r>
          </a:p>
          <a:p>
            <a:pPr algn="just">
              <a:lnSpc>
                <a:spcPct val="150000"/>
              </a:lnSpc>
            </a:pPr>
            <a:r>
              <a:rPr lang="en-IN" sz="1800" dirty="0" smtClean="0">
                <a:latin typeface="Times New Roman" pitchFamily="18" charset="0"/>
                <a:cs typeface="Times New Roman" pitchFamily="18" charset="0"/>
              </a:rPr>
              <a:t>2.Sun J., Li M., and Zhang Z. </a:t>
            </a:r>
            <a:r>
              <a:rPr lang="en-IN" sz="1800" i="1" dirty="0" smtClean="0">
                <a:latin typeface="Times New Roman" pitchFamily="18" charset="0"/>
                <a:cs typeface="Times New Roman" pitchFamily="18" charset="0"/>
              </a:rPr>
              <a:t>et al.</a:t>
            </a:r>
            <a:r>
              <a:rPr lang="en-IN" sz="1800" dirty="0" smtClean="0">
                <a:latin typeface="Times New Roman" pitchFamily="18" charset="0"/>
                <a:cs typeface="Times New Roman" pitchFamily="18" charset="0"/>
              </a:rPr>
              <a:t>: ‘ Renewable energy transmission by HVDC across the continent: system challenges and opportunities’, </a:t>
            </a:r>
            <a:r>
              <a:rPr lang="en-IN" sz="1800" i="1" dirty="0" smtClean="0">
                <a:latin typeface="Times New Roman" pitchFamily="18" charset="0"/>
                <a:cs typeface="Times New Roman" pitchFamily="18" charset="0"/>
              </a:rPr>
              <a:t>CSEE J. Power Energy Syst.</a:t>
            </a:r>
            <a:r>
              <a:rPr lang="en-IN" sz="1800" dirty="0" smtClean="0">
                <a:latin typeface="Times New Roman" pitchFamily="18" charset="0"/>
                <a:cs typeface="Times New Roman" pitchFamily="18" charset="0"/>
              </a:rPr>
              <a:t>, 2017, 3, (4), pp. 353– 364.</a:t>
            </a:r>
          </a:p>
          <a:p>
            <a:pPr algn="just">
              <a:lnSpc>
                <a:spcPct val="150000"/>
              </a:lnSpc>
            </a:pPr>
            <a:r>
              <a:rPr lang="en-IN" sz="1800" dirty="0" smtClean="0">
                <a:latin typeface="Times New Roman" pitchFamily="18" charset="0"/>
                <a:cs typeface="Times New Roman" pitchFamily="18" charset="0"/>
              </a:rPr>
              <a:t>3.Luo C., Huang Y.F., and Gupta V.: ‘ Stochastic dynamic pricing for EV charging stations with renewable integration and energy storage’, </a:t>
            </a:r>
            <a:r>
              <a:rPr lang="en-IN" sz="1800" i="1" dirty="0" smtClean="0">
                <a:latin typeface="Times New Roman" pitchFamily="18" charset="0"/>
                <a:cs typeface="Times New Roman" pitchFamily="18" charset="0"/>
              </a:rPr>
              <a:t>IEEE Trans. Smart Grid</a:t>
            </a:r>
            <a:r>
              <a:rPr lang="en-IN" sz="1800" dirty="0" smtClean="0">
                <a:latin typeface="Times New Roman" pitchFamily="18" charset="0"/>
                <a:cs typeface="Times New Roman" pitchFamily="18" charset="0"/>
              </a:rPr>
              <a:t>, 2018, 9, (2), pp. 1494– 1505.</a:t>
            </a:r>
          </a:p>
          <a:p>
            <a:pPr algn="just">
              <a:lnSpc>
                <a:spcPct val="150000"/>
              </a:lnSpc>
            </a:pPr>
            <a:r>
              <a:rPr lang="en-IN" sz="1800" dirty="0" smtClean="0">
                <a:latin typeface="Times New Roman" pitchFamily="18" charset="0"/>
                <a:cs typeface="Times New Roman" pitchFamily="18" charset="0"/>
              </a:rPr>
              <a:t>4.Mohan V., Singh J.G., and </a:t>
            </a:r>
            <a:r>
              <a:rPr lang="en-IN" sz="1800" dirty="0" err="1" smtClean="0">
                <a:latin typeface="Times New Roman" pitchFamily="18" charset="0"/>
                <a:cs typeface="Times New Roman" pitchFamily="18" charset="0"/>
              </a:rPr>
              <a:t>Ongsakul</a:t>
            </a:r>
            <a:r>
              <a:rPr lang="en-IN" sz="1800" dirty="0" smtClean="0">
                <a:latin typeface="Times New Roman" pitchFamily="18" charset="0"/>
                <a:cs typeface="Times New Roman" pitchFamily="18" charset="0"/>
              </a:rPr>
              <a:t> W.: ‘ </a:t>
            </a:r>
            <a:r>
              <a:rPr lang="en-IN" sz="1800" dirty="0" err="1" smtClean="0">
                <a:latin typeface="Times New Roman" pitchFamily="18" charset="0"/>
                <a:cs typeface="Times New Roman" pitchFamily="18" charset="0"/>
              </a:rPr>
              <a:t>Sortino</a:t>
            </a:r>
            <a:r>
              <a:rPr lang="en-IN" sz="1800" dirty="0" smtClean="0">
                <a:latin typeface="Times New Roman" pitchFamily="18" charset="0"/>
                <a:cs typeface="Times New Roman" pitchFamily="18" charset="0"/>
              </a:rPr>
              <a:t> ratio based portfolio optimization considering EVs and renewable energy in </a:t>
            </a:r>
            <a:r>
              <a:rPr lang="en-IN" sz="1800" dirty="0" err="1" smtClean="0">
                <a:latin typeface="Times New Roman" pitchFamily="18" charset="0"/>
                <a:cs typeface="Times New Roman" pitchFamily="18" charset="0"/>
              </a:rPr>
              <a:t>microgrid</a:t>
            </a:r>
            <a:r>
              <a:rPr lang="en-IN" sz="1800" dirty="0" smtClean="0">
                <a:latin typeface="Times New Roman" pitchFamily="18" charset="0"/>
                <a:cs typeface="Times New Roman" pitchFamily="18" charset="0"/>
              </a:rPr>
              <a:t> power market’, </a:t>
            </a:r>
            <a:r>
              <a:rPr lang="en-IN" sz="1800" i="1" dirty="0" smtClean="0">
                <a:latin typeface="Times New Roman" pitchFamily="18" charset="0"/>
                <a:cs typeface="Times New Roman" pitchFamily="18" charset="0"/>
              </a:rPr>
              <a:t>IEEE Trans. Sustain. Energy</a:t>
            </a:r>
            <a:r>
              <a:rPr lang="en-IN" sz="1800" dirty="0" smtClean="0">
                <a:latin typeface="Times New Roman" pitchFamily="18" charset="0"/>
                <a:cs typeface="Times New Roman" pitchFamily="18" charset="0"/>
              </a:rPr>
              <a:t>, 2017, 8, (1), pp. 219– 229.</a:t>
            </a:r>
          </a:p>
          <a:p>
            <a:pPr algn="just">
              <a:lnSpc>
                <a:spcPct val="150000"/>
              </a:lnSpc>
            </a:pPr>
            <a:r>
              <a:rPr lang="en-IN" sz="1800" dirty="0" smtClean="0">
                <a:latin typeface="Times New Roman" pitchFamily="18" charset="0"/>
                <a:cs typeface="Times New Roman" pitchFamily="18" charset="0"/>
              </a:rPr>
              <a:t>5.Chen Q., Wang F., and Hodge B.M. </a:t>
            </a:r>
            <a:r>
              <a:rPr lang="en-IN" sz="1800" i="1" dirty="0" smtClean="0">
                <a:latin typeface="Times New Roman" pitchFamily="18" charset="0"/>
                <a:cs typeface="Times New Roman" pitchFamily="18" charset="0"/>
              </a:rPr>
              <a:t>et al.</a:t>
            </a:r>
            <a:r>
              <a:rPr lang="en-IN" sz="1800" dirty="0" smtClean="0">
                <a:latin typeface="Times New Roman" pitchFamily="18" charset="0"/>
                <a:cs typeface="Times New Roman" pitchFamily="18" charset="0"/>
              </a:rPr>
              <a:t>: ‘ Dynamic price vector formation model-based automatic demand response strategy for PV-assisted EV charging stations’, </a:t>
            </a:r>
            <a:r>
              <a:rPr lang="en-IN" sz="1800" i="1" dirty="0" smtClean="0">
                <a:latin typeface="Times New Roman" pitchFamily="18" charset="0"/>
                <a:cs typeface="Times New Roman" pitchFamily="18" charset="0"/>
              </a:rPr>
              <a:t>IEEE Trans. Smart Grid</a:t>
            </a:r>
            <a:r>
              <a:rPr lang="en-IN" sz="1800" dirty="0" smtClean="0">
                <a:latin typeface="Times New Roman" pitchFamily="18" charset="0"/>
                <a:cs typeface="Times New Roman" pitchFamily="18" charset="0"/>
              </a:rPr>
              <a:t>, 2017, 8, (6), pp. 2903– 2915.</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6.Chaudhari K., </a:t>
            </a:r>
            <a:r>
              <a:rPr lang="en-IN" sz="1600" dirty="0" err="1" smtClean="0">
                <a:latin typeface="Times New Roman" pitchFamily="18" charset="0"/>
                <a:cs typeface="Times New Roman" pitchFamily="18" charset="0"/>
              </a:rPr>
              <a:t>Ukil</a:t>
            </a:r>
            <a:r>
              <a:rPr lang="en-IN" sz="1600" dirty="0" smtClean="0">
                <a:latin typeface="Times New Roman" pitchFamily="18" charset="0"/>
                <a:cs typeface="Times New Roman" pitchFamily="18" charset="0"/>
              </a:rPr>
              <a:t> A., and Kumar K.N. et al.: ‘ Hybrid optimization for economic deployment of ESS in PV-integrated EV charging stations’, IEEE Trans. Ind. Inf., 2018, 14, (1), pp. 106– 116.</a:t>
            </a:r>
          </a:p>
          <a:p>
            <a:pPr algn="just">
              <a:lnSpc>
                <a:spcPct val="150000"/>
              </a:lnSpc>
            </a:pPr>
            <a:r>
              <a:rPr lang="en-IN" sz="1600" dirty="0" smtClean="0">
                <a:latin typeface="Times New Roman" pitchFamily="18" charset="0"/>
                <a:cs typeface="Times New Roman" pitchFamily="18" charset="0"/>
              </a:rPr>
              <a:t>7.Pareek A., Singh P., and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P.N.: ‘ Analysis and comparison of charging time between battery and </a:t>
            </a:r>
            <a:r>
              <a:rPr lang="en-IN" sz="1600" dirty="0" err="1" smtClean="0">
                <a:latin typeface="Times New Roman" pitchFamily="18" charset="0"/>
                <a:cs typeface="Times New Roman" pitchFamily="18" charset="0"/>
              </a:rPr>
              <a:t>supercapacitor</a:t>
            </a:r>
            <a:r>
              <a:rPr lang="en-IN" sz="1600" dirty="0" smtClean="0">
                <a:latin typeface="Times New Roman" pitchFamily="18" charset="0"/>
                <a:cs typeface="Times New Roman" pitchFamily="18" charset="0"/>
              </a:rPr>
              <a:t> for 300 W stand-alone PV system’. Int. Conf. on Current Trends Towards Converging Technologies (ICCTCT), </a:t>
            </a:r>
            <a:r>
              <a:rPr lang="en-IN" sz="1600" dirty="0" err="1" smtClean="0">
                <a:latin typeface="Times New Roman" pitchFamily="18" charset="0"/>
                <a:cs typeface="Times New Roman" pitchFamily="18" charset="0"/>
              </a:rPr>
              <a:t>Tamilnadu</a:t>
            </a:r>
            <a:r>
              <a:rPr lang="en-IN" sz="1600" dirty="0" smtClean="0">
                <a:latin typeface="Times New Roman" pitchFamily="18" charset="0"/>
                <a:cs typeface="Times New Roman" pitchFamily="18" charset="0"/>
              </a:rPr>
              <a:t>, India, 2018, pp. 1– 6.</a:t>
            </a:r>
          </a:p>
          <a:p>
            <a:pPr algn="just">
              <a:lnSpc>
                <a:spcPct val="150000"/>
              </a:lnSpc>
            </a:pPr>
            <a:r>
              <a:rPr lang="en-IN" sz="1600" dirty="0" smtClean="0">
                <a:latin typeface="Times New Roman" pitchFamily="18" charset="0"/>
                <a:cs typeface="Times New Roman" pitchFamily="18" charset="0"/>
              </a:rPr>
              <a:t>8.Feng R.,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J., and Wu G.: ‘ Research on joint coordination control of stand-alone wind-solar systems with battery storage’. China Int. Conf. on Electricity Distribution (CICED), Tianjin, People's Republic of China, 2016, pp. 1– 6.</a:t>
            </a:r>
          </a:p>
          <a:p>
            <a:pPr algn="just">
              <a:lnSpc>
                <a:spcPct val="150000"/>
              </a:lnSpc>
            </a:pPr>
            <a:r>
              <a:rPr lang="en-IN" sz="1600" dirty="0" smtClean="0">
                <a:latin typeface="Times New Roman" pitchFamily="18" charset="0"/>
                <a:cs typeface="Times New Roman" pitchFamily="18" charset="0"/>
              </a:rPr>
              <a:t>9.Amanor-Boadu J., Sanchez-</a:t>
            </a:r>
            <a:r>
              <a:rPr lang="en-IN" sz="1600" dirty="0" err="1" smtClean="0">
                <a:latin typeface="Times New Roman" pitchFamily="18" charset="0"/>
                <a:cs typeface="Times New Roman" pitchFamily="18" charset="0"/>
              </a:rPr>
              <a:t>Sinencio</a:t>
            </a:r>
            <a:r>
              <a:rPr lang="en-IN" sz="1600" dirty="0" smtClean="0">
                <a:latin typeface="Times New Roman" pitchFamily="18" charset="0"/>
                <a:cs typeface="Times New Roman" pitchFamily="18" charset="0"/>
              </a:rPr>
              <a:t> E., and </a:t>
            </a:r>
            <a:r>
              <a:rPr lang="en-IN" sz="1600" dirty="0" err="1" smtClean="0">
                <a:latin typeface="Times New Roman" pitchFamily="18" charset="0"/>
                <a:cs typeface="Times New Roman" pitchFamily="18" charset="0"/>
              </a:rPr>
              <a:t>Asmah</a:t>
            </a:r>
            <a:r>
              <a:rPr lang="en-IN" sz="1600" dirty="0" smtClean="0">
                <a:latin typeface="Times New Roman" pitchFamily="18" charset="0"/>
                <a:cs typeface="Times New Roman" pitchFamily="18" charset="0"/>
              </a:rPr>
              <a:t> M.W.: ‘ A universal fast battery charging and management solution for stand-alone solar photovoltaic home systems in sub-</a:t>
            </a:r>
            <a:r>
              <a:rPr lang="en-IN" sz="1600" dirty="0" err="1" smtClean="0">
                <a:latin typeface="Times New Roman" pitchFamily="18" charset="0"/>
                <a:cs typeface="Times New Roman" pitchFamily="18" charset="0"/>
              </a:rPr>
              <a:t>saharan</a:t>
            </a:r>
            <a:r>
              <a:rPr lang="en-IN" sz="1600" dirty="0" smtClean="0">
                <a:latin typeface="Times New Roman" pitchFamily="18" charset="0"/>
                <a:cs typeface="Times New Roman" pitchFamily="18" charset="0"/>
              </a:rPr>
              <a:t> Africa’. IEEE PES </a:t>
            </a:r>
            <a:r>
              <a:rPr lang="en-IN" sz="1600" dirty="0" err="1" smtClean="0">
                <a:latin typeface="Times New Roman" pitchFamily="18" charset="0"/>
                <a:cs typeface="Times New Roman" pitchFamily="18" charset="0"/>
              </a:rPr>
              <a:t>PowerAfrica</a:t>
            </a:r>
            <a:r>
              <a:rPr lang="en-IN" sz="1600" dirty="0" smtClean="0">
                <a:latin typeface="Times New Roman" pitchFamily="18" charset="0"/>
                <a:cs typeface="Times New Roman" pitchFamily="18" charset="0"/>
              </a:rPr>
              <a:t>, Accra, Ghana, 2017, pp. 174– 179.</a:t>
            </a:r>
          </a:p>
          <a:p>
            <a:pPr algn="just">
              <a:lnSpc>
                <a:spcPct val="150000"/>
              </a:lnSpc>
            </a:pPr>
            <a:r>
              <a:rPr lang="en-IN" sz="1600" dirty="0" smtClean="0">
                <a:latin typeface="Times New Roman" pitchFamily="18" charset="0"/>
                <a:cs typeface="Times New Roman" pitchFamily="18" charset="0"/>
              </a:rPr>
              <a:t>10.Zhou B.,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D., and Li C. et al.: ‘ Optimal scheduling of biogas-solar-wind renewable portfolio for multicarrier energy supplies’, IEEE Trans. Power Syst., 2018, 33, (6), pp. 6229– 6239.</a:t>
            </a: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1312</TotalTime>
  <Words>842</Words>
  <Application>Microsoft Office PowerPoint</Application>
  <PresentationFormat>On-screen Show (4:3)</PresentationFormat>
  <Paragraphs>61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DESIGN OF HYBRID FORWARD BOOST CONVERTER FOR RENEWABLE ENERGY POWERED ELECTRIC VEHICLE CHARGING APPLICATIONS</vt:lpstr>
      <vt:lpstr>Abstract</vt:lpstr>
      <vt:lpstr>Slide 3</vt:lpstr>
      <vt:lpstr>Existing System</vt:lpstr>
      <vt:lpstr>Disadvantage of Existing System</vt:lpstr>
      <vt:lpstr>PROPOSED SYSTEM :</vt:lpstr>
      <vt:lpstr>ADVANTAGE</vt:lpstr>
      <vt:lpstr>Slide 8</vt:lpstr>
      <vt:lpstr>Slide 9</vt:lpstr>
      <vt:lpstr>Block Diagram</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573</cp:revision>
  <dcterms:created xsi:type="dcterms:W3CDTF">2006-08-16T00:00:00Z</dcterms:created>
  <dcterms:modified xsi:type="dcterms:W3CDTF">2021-12-09T14:14:55Z</dcterms:modified>
</cp:coreProperties>
</file>