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298" r:id="rId9"/>
    <p:sldId id="296" r:id="rId10"/>
    <p:sldId id="295"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07-Apr-21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07-Apr-21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Water Irrigation system using </a:t>
            </a:r>
            <a:r>
              <a:rPr lang="en-US" b="1" dirty="0" err="1" smtClean="0"/>
              <a:t>pic</a:t>
            </a:r>
            <a:r>
              <a:rPr lang="en-US" b="1" dirty="0" smtClean="0"/>
              <a:t> and IOT</a:t>
            </a:r>
            <a:r>
              <a:rPr lang="en-US" dirty="0" smtClean="0"/>
              <a:t/>
            </a:r>
            <a:br>
              <a:rPr lang="en-US"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838200"/>
            <a:ext cx="7498080" cy="6629400"/>
          </a:xfrm>
        </p:spPr>
        <p:txBody>
          <a:bodyPr>
            <a:noAutofit/>
          </a:bodyPr>
          <a:lstStyle/>
          <a:p>
            <a:pPr algn="just">
              <a:lnSpc>
                <a:spcPct val="170000"/>
              </a:lnSpc>
            </a:pPr>
            <a:r>
              <a:rPr lang="en-US" sz="2000" dirty="0" smtClean="0">
                <a:latin typeface="Times New Roman" pitchFamily="18" charset="0"/>
                <a:cs typeface="Times New Roman" pitchFamily="18" charset="0"/>
              </a:rPr>
              <a:t>As  water  supply  is  becoming  scarce  in  today’s  world  there  is  an  urgency  of  adopting  smart  ways  of irrigation. </a:t>
            </a:r>
            <a:endParaRPr lang="en-US" sz="2000" dirty="0" smtClean="0">
              <a:latin typeface="Times New Roman" pitchFamily="18" charset="0"/>
              <a:cs typeface="Times New Roman" pitchFamily="18" charset="0"/>
            </a:endParaRPr>
          </a:p>
          <a:p>
            <a:pPr algn="just">
              <a:lnSpc>
                <a:spcPct val="17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project describes how irrigation can be handled smartly using IOT. This project aims at saving time and avoiding problems like constant vigilance.  </a:t>
            </a:r>
            <a:endParaRPr lang="en-US" sz="2000" dirty="0" smtClean="0">
              <a:latin typeface="Times New Roman" pitchFamily="18" charset="0"/>
              <a:cs typeface="Times New Roman" pitchFamily="18" charset="0"/>
            </a:endParaRPr>
          </a:p>
          <a:p>
            <a:pPr algn="just">
              <a:lnSpc>
                <a:spcPct val="170000"/>
              </a:lnSpc>
            </a:pPr>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also  helps  in  conserving  water  by  automatically  providing  water  to  the plants/field  depending  on  the  water  requirements.  This  system  can  also  prove  to  be  helpful  in  agriculture,  parks  and lawns. </a:t>
            </a: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objective of this system is to detect the moisture content of the soil and depending on it sprinkle water .This entire information will be sent to the user’s mobile phone.</a:t>
            </a:r>
          </a:p>
          <a:p>
            <a:pPr algn="just">
              <a:lnSpc>
                <a:spcPct val="170000"/>
              </a:lnSpc>
            </a:pPr>
            <a:endParaRPr lang="en-IN"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85800"/>
            <a:ext cx="7498080" cy="6172200"/>
          </a:xfrm>
        </p:spPr>
        <p:txBody>
          <a:bodyPr>
            <a:noAutofit/>
          </a:bodyPr>
          <a:lstStyle/>
          <a:p>
            <a:pPr algn="just">
              <a:lnSpc>
                <a:spcPct val="150000"/>
              </a:lnSpc>
            </a:pPr>
            <a:r>
              <a:rPr lang="en-US" sz="1800" dirty="0" smtClean="0">
                <a:latin typeface="Times New Roman" pitchFamily="18" charset="0"/>
                <a:cs typeface="Times New Roman" pitchFamily="18" charset="0"/>
              </a:rPr>
              <a:t>An      automated      irrigation      sensor was designed and implemented to  use in agricultural crops. The sensor uses a Smartphone  to  capture  and  process  digital  images  of  the  soil  nearby  the  root  zone  of  the  crop,  and  estimates  optically  the  water  contents.   </a:t>
            </a:r>
            <a:endParaRPr lang="en-US"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The   </a:t>
            </a:r>
            <a:r>
              <a:rPr lang="en-US" sz="1800" dirty="0" smtClean="0">
                <a:latin typeface="Times New Roman" pitchFamily="18" charset="0"/>
                <a:cs typeface="Times New Roman" pitchFamily="18" charset="0"/>
              </a:rPr>
              <a:t>sensor   is   confined   in   a   chamber under controlled illumination and buried at  the  root  level  of  the  plants.  An  Android    App    was    developed    in    the    Smartphone     to     operate     directly     the     computing  and  connectivity  components,  such  as  the  digital  camera  and  the  Wi-Fi network.  The mobile App wakes  up  the  Smartphone,   activating   the   device   with   user-defined parameters</a:t>
            </a:r>
            <a:r>
              <a:rPr lang="en-US" sz="1800" dirty="0" smtClean="0">
                <a:latin typeface="Times New Roman" pitchFamily="18" charset="0"/>
                <a:cs typeface="Times New Roman" pitchFamily="18" charset="0"/>
              </a:rPr>
              <a:t>.</a:t>
            </a:r>
          </a:p>
          <a:p>
            <a:pPr algn="just">
              <a:lnSpc>
                <a:spcPct val="150000"/>
              </a:lnSpc>
            </a:pP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Then, the built-in camera  takes  a  picture  of  the  soil  through  an   antireflective   glass   window   and   an   RGB   to   gray   process   is   achieved   to   estimate  the  ratio  between  wet  and  dry  area   of   the   image.   </a:t>
            </a:r>
            <a:endParaRPr lang="en-US" sz="2000" dirty="0" smtClean="0"/>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905000"/>
            <a:ext cx="7498080" cy="4953000"/>
          </a:xfrm>
        </p:spPr>
        <p:txBody>
          <a:bodyPr>
            <a:noAutofit/>
          </a:bodyPr>
          <a:lstStyle/>
          <a:p>
            <a:pPr lvl="0"/>
            <a:r>
              <a:rPr lang="en-US" sz="2000" dirty="0" smtClean="0">
                <a:latin typeface="Times New Roman" pitchFamily="18" charset="0"/>
                <a:cs typeface="Times New Roman" pitchFamily="18" charset="0"/>
              </a:rPr>
              <a:t>Physical work of farmer to control drip irrigation</a:t>
            </a:r>
          </a:p>
          <a:p>
            <a:pPr lvl="0"/>
            <a:r>
              <a:rPr lang="en-US" sz="2000" dirty="0" smtClean="0">
                <a:latin typeface="Times New Roman" pitchFamily="18" charset="0"/>
                <a:cs typeface="Times New Roman" pitchFamily="18" charset="0"/>
              </a:rPr>
              <a:t>Wastage of water</a:t>
            </a:r>
          </a:p>
          <a:p>
            <a:pPr lvl="0"/>
            <a:r>
              <a:rPr lang="en-US" sz="2000" dirty="0" smtClean="0">
                <a:latin typeface="Times New Roman" pitchFamily="18" charset="0"/>
                <a:cs typeface="Times New Roman" pitchFamily="18" charset="0"/>
              </a:rPr>
              <a:t>Wastage of </a:t>
            </a:r>
            <a:r>
              <a:rPr lang="en-US" sz="2000" dirty="0" smtClean="0">
                <a:latin typeface="Times New Roman" pitchFamily="18" charset="0"/>
                <a:cs typeface="Times New Roman" pitchFamily="18" charset="0"/>
              </a:rPr>
              <a:t>time.</a:t>
            </a:r>
          </a:p>
          <a:p>
            <a:pPr>
              <a:buNone/>
            </a:pPr>
            <a:endParaRPr lang="en-US" sz="2000"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1800" dirty="0" smtClean="0">
                <a:latin typeface="Times New Roman" pitchFamily="18" charset="0"/>
                <a:cs typeface="Times New Roman" pitchFamily="18" charset="0"/>
              </a:rPr>
              <a:t>An </a:t>
            </a:r>
            <a:r>
              <a:rPr lang="en-US" sz="1800" dirty="0" err="1" smtClean="0">
                <a:latin typeface="Times New Roman" pitchFamily="18" charset="0"/>
                <a:cs typeface="Times New Roman" pitchFamily="18" charset="0"/>
              </a:rPr>
              <a:t>IoT</a:t>
            </a:r>
            <a:r>
              <a:rPr lang="en-US" sz="1800" dirty="0" smtClean="0">
                <a:latin typeface="Times New Roman" pitchFamily="18" charset="0"/>
                <a:cs typeface="Times New Roman" pitchFamily="18" charset="0"/>
              </a:rPr>
              <a:t> based irrigation system is for efficient agricultural management system which enables farmers to contend with challenges they face</a:t>
            </a:r>
            <a:r>
              <a:rPr lang="en-US" sz="1800" dirty="0" smtClean="0">
                <a:latin typeface="Times New Roman" pitchFamily="18" charset="0"/>
                <a:cs typeface="Times New Roman" pitchFamily="18" charset="0"/>
              </a:rPr>
              <a:t>.</a:t>
            </a:r>
          </a:p>
          <a:p>
            <a:pPr algn="just">
              <a:lnSpc>
                <a:spcPct val="150000"/>
              </a:lnSpc>
            </a:pP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There are many applications  in  </a:t>
            </a:r>
            <a:r>
              <a:rPr lang="en-US" sz="1800" dirty="0" err="1" smtClean="0">
                <a:latin typeface="Times New Roman" pitchFamily="18" charset="0"/>
                <a:cs typeface="Times New Roman" pitchFamily="18" charset="0"/>
              </a:rPr>
              <a:t>IoT</a:t>
            </a:r>
            <a:r>
              <a:rPr lang="en-US" sz="1800" dirty="0" smtClean="0">
                <a:latin typeface="Times New Roman" pitchFamily="18" charset="0"/>
                <a:cs typeface="Times New Roman" pitchFamily="18" charset="0"/>
              </a:rPr>
              <a:t>,  which  addresses  the  major     problems     like     soil     moisture     detection,          water            conservation            management, crop growth monitoring, etc., </a:t>
            </a:r>
            <a:endParaRPr lang="en-US"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This  </a:t>
            </a:r>
            <a:r>
              <a:rPr lang="en-US" sz="1800" dirty="0" smtClean="0">
                <a:latin typeface="Times New Roman" pitchFamily="18" charset="0"/>
                <a:cs typeface="Times New Roman" pitchFamily="18" charset="0"/>
              </a:rPr>
              <a:t>project  enables  better  and  smarter  irrigation  through  temperature,  humidity  and      other      sensors      networked      to      communicate  with  the  user.  </a:t>
            </a:r>
            <a:endParaRPr lang="en-US"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For </a:t>
            </a:r>
            <a:r>
              <a:rPr lang="en-US" sz="1800" dirty="0" smtClean="0">
                <a:latin typeface="Times New Roman" pitchFamily="18" charset="0"/>
                <a:cs typeface="Times New Roman" pitchFamily="18" charset="0"/>
              </a:rPr>
              <a:t>farmers and   growers,   Internet   of   Things   has   provided   extremely   productive   ways   to   cultivate soil with the use of cheap, easy-to-install   sensors   and   an   abundance   of   insightful data they offer.   </a:t>
            </a: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524000" y="2057400"/>
            <a:ext cx="5486400" cy="3505200"/>
          </a:xfrm>
        </p:spPr>
        <p:txBody>
          <a:bodyPr>
            <a:normAutofit/>
          </a:bodyPr>
          <a:lstStyle/>
          <a:p>
            <a:pPr lvl="0" algn="just"/>
            <a:r>
              <a:rPr lang="en-US" sz="2000" dirty="0" smtClean="0">
                <a:latin typeface="Times New Roman" pitchFamily="18" charset="0"/>
                <a:cs typeface="Times New Roman" pitchFamily="18" charset="0"/>
              </a:rPr>
              <a:t>Simple and efficient</a:t>
            </a:r>
          </a:p>
          <a:p>
            <a:pPr lvl="0" algn="just"/>
            <a:r>
              <a:rPr lang="en-US" sz="2000" dirty="0" smtClean="0">
                <a:latin typeface="Times New Roman" pitchFamily="18" charset="0"/>
                <a:cs typeface="Times New Roman" pitchFamily="18" charset="0"/>
              </a:rPr>
              <a:t>Conserves </a:t>
            </a:r>
            <a:r>
              <a:rPr lang="en-US" sz="2000" dirty="0" smtClean="0">
                <a:latin typeface="Times New Roman" pitchFamily="18" charset="0"/>
                <a:cs typeface="Times New Roman" pitchFamily="18" charset="0"/>
              </a:rPr>
              <a:t>water used for irrigation</a:t>
            </a:r>
          </a:p>
          <a:p>
            <a:pPr lvl="0" algn="just"/>
            <a:r>
              <a:rPr lang="en-US" sz="2000" dirty="0" smtClean="0">
                <a:latin typeface="Times New Roman" pitchFamily="18" charset="0"/>
                <a:cs typeface="Times New Roman" pitchFamily="18" charset="0"/>
              </a:rPr>
              <a:t>Accurate sensing</a:t>
            </a:r>
          </a:p>
          <a:p>
            <a:pPr lvl="0" algn="just"/>
            <a:r>
              <a:rPr lang="en-US" sz="2000" dirty="0" smtClean="0">
                <a:latin typeface="Times New Roman" pitchFamily="18" charset="0"/>
                <a:cs typeface="Times New Roman" pitchFamily="18" charset="0"/>
              </a:rPr>
              <a:t>Low maintenance cost</a:t>
            </a:r>
          </a:p>
          <a:p>
            <a:pPr lvl="0" algn="just"/>
            <a:r>
              <a:rPr lang="en-US" sz="2000" dirty="0" smtClean="0">
                <a:latin typeface="Times New Roman" pitchFamily="18" charset="0"/>
                <a:cs typeface="Times New Roman" pitchFamily="18" charset="0"/>
              </a:rPr>
              <a:t>Acknowledging user about the field</a:t>
            </a:r>
          </a:p>
          <a:p>
            <a:pPr>
              <a:buNone/>
            </a:pPr>
            <a:endParaRPr lang="en-US" sz="2000" dirty="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dirty="0" smtClean="0"/>
                        <a:t>DESCRIPTION</a:t>
                      </a:r>
                      <a:endParaRPr lang="en-IN" dirty="0"/>
                    </a:p>
                  </a:txBody>
                  <a:tcPr/>
                </a:tc>
              </a:tr>
              <a:tr h="370840">
                <a:tc>
                  <a:txBody>
                    <a:bodyPr/>
                    <a:lstStyle/>
                    <a:p>
                      <a:pPr algn="ctr"/>
                      <a:r>
                        <a:rPr kumimoji="0" lang="en-US" sz="1800" kern="1200" dirty="0" smtClean="0">
                          <a:solidFill>
                            <a:schemeClr val="dk1"/>
                          </a:solidFill>
                          <a:latin typeface="Times New Roman" pitchFamily="18" charset="0"/>
                          <a:ea typeface="+mn-ea"/>
                          <a:cs typeface="Times New Roman" pitchFamily="18" charset="0"/>
                        </a:rPr>
                        <a:t>Sensor  based  Automated  Irrigation  System  with  IOT: </a:t>
                      </a:r>
                      <a:endParaRPr lang="en-IN" dirty="0">
                        <a:latin typeface="Times New Roman" pitchFamily="18" charset="0"/>
                        <a:cs typeface="Times New Roman" pitchFamily="18" charset="0"/>
                      </a:endParaRPr>
                    </a:p>
                  </a:txBody>
                  <a:tcPr/>
                </a:tc>
                <a:tc>
                  <a:txBody>
                    <a:bodyPr/>
                    <a:lstStyle/>
                    <a:p>
                      <a:pPr algn="ctr"/>
                      <a:r>
                        <a:rPr kumimoji="0" lang="en-US" sz="1800" kern="1200" dirty="0" smtClean="0">
                          <a:solidFill>
                            <a:schemeClr val="dk1"/>
                          </a:solidFill>
                          <a:latin typeface="Times New Roman" pitchFamily="18" charset="0"/>
                          <a:ea typeface="+mn-ea"/>
                          <a:cs typeface="Times New Roman" pitchFamily="18" charset="0"/>
                        </a:rPr>
                        <a:t>Karan  </a:t>
                      </a:r>
                      <a:r>
                        <a:rPr kumimoji="0" lang="en-US" sz="1800" kern="1200" dirty="0" err="1" smtClean="0">
                          <a:solidFill>
                            <a:schemeClr val="dk1"/>
                          </a:solidFill>
                          <a:latin typeface="Times New Roman" pitchFamily="18" charset="0"/>
                          <a:ea typeface="+mn-ea"/>
                          <a:cs typeface="Times New Roman" pitchFamily="18" charset="0"/>
                        </a:rPr>
                        <a:t>Kansara</a:t>
                      </a:r>
                      <a:r>
                        <a:rPr kumimoji="0" lang="en-US" sz="1800" kern="1200" dirty="0" smtClean="0">
                          <a:solidFill>
                            <a:schemeClr val="dk1"/>
                          </a:solidFill>
                          <a:latin typeface="Times New Roman" pitchFamily="18" charset="0"/>
                          <a:ea typeface="+mn-ea"/>
                          <a:cs typeface="Times New Roman" pitchFamily="18" charset="0"/>
                        </a:rPr>
                        <a:t>  ,  </a:t>
                      </a:r>
                      <a:r>
                        <a:rPr kumimoji="0" lang="en-US" sz="1800" kern="1200" dirty="0" err="1" smtClean="0">
                          <a:solidFill>
                            <a:schemeClr val="dk1"/>
                          </a:solidFill>
                          <a:latin typeface="Times New Roman" pitchFamily="18" charset="0"/>
                          <a:ea typeface="+mn-ea"/>
                          <a:cs typeface="Times New Roman" pitchFamily="18" charset="0"/>
                        </a:rPr>
                        <a:t>Vishal</a:t>
                      </a:r>
                      <a:r>
                        <a:rPr kumimoji="0" lang="en-US" sz="1800" kern="1200" dirty="0" smtClean="0">
                          <a:solidFill>
                            <a:schemeClr val="dk1"/>
                          </a:solidFill>
                          <a:latin typeface="Times New Roman" pitchFamily="18" charset="0"/>
                          <a:ea typeface="+mn-ea"/>
                          <a:cs typeface="Times New Roman" pitchFamily="18" charset="0"/>
                        </a:rPr>
                        <a:t>  </a:t>
                      </a:r>
                      <a:r>
                        <a:rPr kumimoji="0" lang="en-US" sz="1800" kern="1200" dirty="0" err="1" smtClean="0">
                          <a:solidFill>
                            <a:schemeClr val="dk1"/>
                          </a:solidFill>
                          <a:latin typeface="Times New Roman" pitchFamily="18" charset="0"/>
                          <a:ea typeface="+mn-ea"/>
                          <a:cs typeface="Times New Roman" pitchFamily="18" charset="0"/>
                        </a:rPr>
                        <a:t>Zaveri</a:t>
                      </a:r>
                      <a:r>
                        <a:rPr kumimoji="0" lang="en-US" sz="1800" kern="1200" dirty="0" smtClean="0">
                          <a:solidFill>
                            <a:schemeClr val="dk1"/>
                          </a:solidFill>
                          <a:latin typeface="Times New Roman" pitchFamily="18" charset="0"/>
                          <a:ea typeface="+mn-ea"/>
                          <a:cs typeface="Times New Roman" pitchFamily="18" charset="0"/>
                        </a:rPr>
                        <a:t>  , </a:t>
                      </a:r>
                      <a:r>
                        <a:rPr kumimoji="0" lang="en-US" sz="1800" kern="1200" dirty="0" err="1" smtClean="0">
                          <a:solidFill>
                            <a:schemeClr val="dk1"/>
                          </a:solidFill>
                          <a:latin typeface="Times New Roman" pitchFamily="18" charset="0"/>
                          <a:ea typeface="+mn-ea"/>
                          <a:cs typeface="Times New Roman" pitchFamily="18" charset="0"/>
                        </a:rPr>
                        <a:t>Shreyans</a:t>
                      </a:r>
                      <a:r>
                        <a:rPr kumimoji="0" lang="en-US" sz="1800" kern="1200" dirty="0" smtClean="0">
                          <a:solidFill>
                            <a:schemeClr val="dk1"/>
                          </a:solidFill>
                          <a:latin typeface="Times New Roman" pitchFamily="18" charset="0"/>
                          <a:ea typeface="+mn-ea"/>
                          <a:cs typeface="Times New Roman" pitchFamily="18" charset="0"/>
                        </a:rPr>
                        <a:t>  Shah  ,  </a:t>
                      </a:r>
                      <a:r>
                        <a:rPr kumimoji="0" lang="en-US" sz="1800" kern="1200" dirty="0" err="1" smtClean="0">
                          <a:solidFill>
                            <a:schemeClr val="dk1"/>
                          </a:solidFill>
                          <a:latin typeface="Times New Roman" pitchFamily="18" charset="0"/>
                          <a:ea typeface="+mn-ea"/>
                          <a:cs typeface="Times New Roman" pitchFamily="18" charset="0"/>
                        </a:rPr>
                        <a:t>Sandip</a:t>
                      </a:r>
                      <a:r>
                        <a:rPr kumimoji="0" lang="en-US" sz="1800" kern="1200" dirty="0" smtClean="0">
                          <a:solidFill>
                            <a:schemeClr val="dk1"/>
                          </a:solidFill>
                          <a:latin typeface="Times New Roman" pitchFamily="18" charset="0"/>
                          <a:ea typeface="+mn-ea"/>
                          <a:cs typeface="Times New Roman" pitchFamily="18" charset="0"/>
                        </a:rPr>
                        <a:t>  </a:t>
                      </a:r>
                      <a:r>
                        <a:rPr kumimoji="0" lang="en-US" sz="1800" kern="1200" dirty="0" err="1" smtClean="0">
                          <a:solidFill>
                            <a:schemeClr val="dk1"/>
                          </a:solidFill>
                          <a:latin typeface="Times New Roman" pitchFamily="18" charset="0"/>
                          <a:ea typeface="+mn-ea"/>
                          <a:cs typeface="Times New Roman" pitchFamily="18" charset="0"/>
                        </a:rPr>
                        <a:t>Delwadkar</a:t>
                      </a:r>
                      <a:r>
                        <a:rPr kumimoji="0" lang="en-US" sz="1800" kern="1200" dirty="0" smtClean="0">
                          <a:solidFill>
                            <a:schemeClr val="dk1"/>
                          </a:solidFill>
                          <a:latin typeface="Times New Roman" pitchFamily="18" charset="0"/>
                          <a:ea typeface="+mn-ea"/>
                          <a:cs typeface="Times New Roman" pitchFamily="18" charset="0"/>
                        </a:rPr>
                        <a:t>  ,  </a:t>
                      </a:r>
                      <a:r>
                        <a:rPr kumimoji="0" lang="en-US" sz="1800" kern="1200" dirty="0" err="1" smtClean="0">
                          <a:solidFill>
                            <a:schemeClr val="dk1"/>
                          </a:solidFill>
                          <a:latin typeface="Times New Roman" pitchFamily="18" charset="0"/>
                          <a:ea typeface="+mn-ea"/>
                          <a:cs typeface="Times New Roman" pitchFamily="18" charset="0"/>
                        </a:rPr>
                        <a:t>Kaushal</a:t>
                      </a:r>
                      <a:r>
                        <a:rPr kumimoji="0" lang="en-US" sz="1800" kern="1200" dirty="0" smtClean="0">
                          <a:solidFill>
                            <a:schemeClr val="dk1"/>
                          </a:solidFill>
                          <a:latin typeface="Times New Roman" pitchFamily="18" charset="0"/>
                          <a:ea typeface="+mn-ea"/>
                          <a:cs typeface="Times New Roman" pitchFamily="18" charset="0"/>
                        </a:rPr>
                        <a:t>  </a:t>
                      </a:r>
                      <a:r>
                        <a:rPr kumimoji="0" lang="en-US" sz="1800" kern="1200" dirty="0" err="1" smtClean="0">
                          <a:solidFill>
                            <a:schemeClr val="dk1"/>
                          </a:solidFill>
                          <a:latin typeface="Times New Roman" pitchFamily="18" charset="0"/>
                          <a:ea typeface="+mn-ea"/>
                          <a:cs typeface="Times New Roman" pitchFamily="18" charset="0"/>
                        </a:rPr>
                        <a:t>Jani</a:t>
                      </a:r>
                      <a:endParaRPr lang="en-IN" dirty="0">
                        <a:latin typeface="Times New Roman" pitchFamily="18" charset="0"/>
                        <a:cs typeface="Times New Roman" pitchFamily="18" charset="0"/>
                      </a:endParaRPr>
                    </a:p>
                  </a:txBody>
                  <a:tcPr/>
                </a:tc>
                <a:tc>
                  <a:txBody>
                    <a:bodyPr/>
                    <a:lstStyle/>
                    <a:p>
                      <a:pPr algn="just"/>
                      <a:r>
                        <a:rPr lang="en-US" dirty="0" smtClean="0">
                          <a:latin typeface="Times New Roman" pitchFamily="18" charset="0"/>
                          <a:cs typeface="Times New Roman" pitchFamily="18" charset="0"/>
                        </a:rPr>
                        <a:t>These outmoded techniques are replaced with semi-automated and automated techniques. The available traditional techniques are like ditch irrigation, terraced irrigation, drip irrigation, sprinkler system.</a:t>
                      </a:r>
                      <a:endParaRPr lang="en-IN" dirty="0">
                        <a:latin typeface="Times New Roman" pitchFamily="18" charset="0"/>
                        <a:cs typeface="Times New Roman" pitchFamily="18" charset="0"/>
                      </a:endParaRPr>
                    </a:p>
                  </a:txBody>
                  <a:tcPr/>
                </a:tc>
              </a:tr>
              <a:tr h="370840">
                <a:tc>
                  <a:txBody>
                    <a:bodyPr/>
                    <a:lstStyle/>
                    <a:p>
                      <a:pPr algn="ctr"/>
                      <a:r>
                        <a:rPr kumimoji="0" lang="en-US" sz="1800" kern="1200" dirty="0" smtClean="0">
                          <a:solidFill>
                            <a:schemeClr val="dk1"/>
                          </a:solidFill>
                          <a:latin typeface="Times New Roman" pitchFamily="18" charset="0"/>
                          <a:ea typeface="+mn-ea"/>
                          <a:cs typeface="Times New Roman" pitchFamily="18" charset="0"/>
                        </a:rPr>
                        <a:t>Advance   Technique   for   Soil   Moisture Content  Based  Automatic  Motor  Pumping  for  Agriculture Land Purpose</a:t>
                      </a:r>
                      <a:endParaRPr lang="en-IN" dirty="0">
                        <a:latin typeface="Times New Roman" pitchFamily="18" charset="0"/>
                        <a:cs typeface="Times New Roman" pitchFamily="18" charset="0"/>
                      </a:endParaRPr>
                    </a:p>
                  </a:txBody>
                  <a:tcPr/>
                </a:tc>
                <a:tc>
                  <a:txBody>
                    <a:bodyPr/>
                    <a:lstStyle/>
                    <a:p>
                      <a:pPr algn="ctr"/>
                      <a:r>
                        <a:rPr kumimoji="0" lang="en-US" sz="1800" kern="1200" dirty="0" smtClean="0">
                          <a:solidFill>
                            <a:schemeClr val="dk1"/>
                          </a:solidFill>
                          <a:latin typeface="Times New Roman" pitchFamily="18" charset="0"/>
                          <a:ea typeface="+mn-ea"/>
                          <a:cs typeface="Times New Roman" pitchFamily="18" charset="0"/>
                        </a:rPr>
                        <a:t>SANJUKUMAR,  </a:t>
                      </a:r>
                      <a:endParaRPr lang="en-IN" dirty="0">
                        <a:latin typeface="Times New Roman" pitchFamily="18" charset="0"/>
                        <a:cs typeface="Times New Roman" pitchFamily="18" charset="0"/>
                      </a:endParaRPr>
                    </a:p>
                  </a:txBody>
                  <a:tcPr/>
                </a:tc>
                <a:tc>
                  <a:txBody>
                    <a:bodyPr/>
                    <a:lstStyle/>
                    <a:p>
                      <a:pPr algn="just"/>
                      <a:r>
                        <a:rPr kumimoji="0" lang="en-US" b="0" i="0" kern="1200" dirty="0" smtClean="0">
                          <a:solidFill>
                            <a:schemeClr val="dk1"/>
                          </a:solidFill>
                          <a:latin typeface="Times New Roman" pitchFamily="18" charset="0"/>
                          <a:ea typeface="+mn-ea"/>
                          <a:cs typeface="Times New Roman" pitchFamily="18" charset="0"/>
                        </a:rPr>
                        <a:t>In this system, the main controlling device is microcontroller. Here soil sensor will give the status of the soil to </a:t>
                      </a:r>
                      <a:r>
                        <a:rPr kumimoji="0" lang="en-US" b="0" i="0" kern="1200" dirty="0" err="1" smtClean="0">
                          <a:solidFill>
                            <a:schemeClr val="dk1"/>
                          </a:solidFill>
                          <a:latin typeface="Times New Roman" pitchFamily="18" charset="0"/>
                          <a:ea typeface="+mn-ea"/>
                          <a:cs typeface="Times New Roman" pitchFamily="18" charset="0"/>
                        </a:rPr>
                        <a:t>thesensor</a:t>
                      </a:r>
                      <a:r>
                        <a:rPr kumimoji="0" lang="en-US" b="0" i="0" kern="1200" dirty="0" smtClean="0">
                          <a:solidFill>
                            <a:schemeClr val="dk1"/>
                          </a:solidFill>
                          <a:latin typeface="Times New Roman" pitchFamily="18" charset="0"/>
                          <a:ea typeface="+mn-ea"/>
                          <a:cs typeface="Times New Roman" pitchFamily="18" charset="0"/>
                        </a:rPr>
                        <a:t> Amplifier, based on that microcontroller will display the status of the soil on the LCD and switch on </a:t>
                      </a:r>
                      <a:r>
                        <a:rPr kumimoji="0" lang="en-US" b="0" i="0" kern="1200" dirty="0" err="1" smtClean="0">
                          <a:solidFill>
                            <a:schemeClr val="dk1"/>
                          </a:solidFill>
                          <a:latin typeface="Times New Roman" pitchFamily="18" charset="0"/>
                          <a:ea typeface="+mn-ea"/>
                          <a:cs typeface="Times New Roman" pitchFamily="18" charset="0"/>
                        </a:rPr>
                        <a:t>oroff</a:t>
                      </a:r>
                      <a:r>
                        <a:rPr kumimoji="0" lang="en-US" b="0" i="0" kern="1200" dirty="0" smtClean="0">
                          <a:solidFill>
                            <a:schemeClr val="dk1"/>
                          </a:solidFill>
                          <a:latin typeface="Times New Roman" pitchFamily="18" charset="0"/>
                          <a:ea typeface="+mn-ea"/>
                          <a:cs typeface="Times New Roman" pitchFamily="18" charset="0"/>
                        </a:rPr>
                        <a:t> the pumping motor through relay.</a:t>
                      </a:r>
                      <a:endParaRPr lang="en-IN" dirty="0">
                        <a:latin typeface="Times New Roman" pitchFamily="18" charset="0"/>
                        <a:cs typeface="Times New Roman" pitchFamily="18" charset="0"/>
                      </a:endParaRPr>
                    </a:p>
                  </a:txBody>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6145" name="Picture 1" descr="C:\Users\TTS\Desktop\pic 1.jpg"/>
          <p:cNvPicPr>
            <a:picLocks noGrp="1" noChangeAspect="1" noChangeArrowheads="1"/>
          </p:cNvPicPr>
          <p:nvPr>
            <p:ph idx="1"/>
          </p:nvPr>
        </p:nvPicPr>
        <p:blipFill>
          <a:blip r:embed="rId2"/>
          <a:srcRect/>
          <a:stretch>
            <a:fillRect/>
          </a:stretch>
        </p:blipFill>
        <p:spPr bwMode="auto">
          <a:xfrm>
            <a:off x="1752600" y="1371600"/>
            <a:ext cx="6781800" cy="51054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1524000"/>
            <a:ext cx="7790688" cy="5105400"/>
          </a:xfrm>
        </p:spPr>
        <p:txBody>
          <a:bodyPr>
            <a:noAutofit/>
          </a:bodyPr>
          <a:lstStyle/>
          <a:p>
            <a:r>
              <a:rPr lang="en-US" sz="2000" dirty="0" smtClean="0">
                <a:latin typeface="Times New Roman" pitchFamily="18" charset="0"/>
                <a:cs typeface="Times New Roman" pitchFamily="18" charset="0"/>
              </a:rPr>
              <a:t>1.Sukriti1  </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Sanyam</a:t>
            </a:r>
            <a:r>
              <a:rPr lang="en-US" sz="2000" dirty="0" smtClean="0">
                <a:latin typeface="Times New Roman" pitchFamily="18" charset="0"/>
                <a:cs typeface="Times New Roman" pitchFamily="18" charset="0"/>
              </a:rPr>
              <a:t>  Gupta2  ,  </a:t>
            </a:r>
            <a:r>
              <a:rPr lang="en-US" sz="2000" dirty="0" err="1" smtClean="0">
                <a:latin typeface="Times New Roman" pitchFamily="18" charset="0"/>
                <a:cs typeface="Times New Roman" pitchFamily="18" charset="0"/>
              </a:rPr>
              <a:t>Indumathy</a:t>
            </a:r>
            <a:r>
              <a:rPr lang="en-US" sz="2000" dirty="0" smtClean="0">
                <a:latin typeface="Times New Roman" pitchFamily="18" charset="0"/>
                <a:cs typeface="Times New Roman" pitchFamily="18" charset="0"/>
              </a:rPr>
              <a:t>  K3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based  Smart  Irrigation  and  Tank  Monitoring  System.</a:t>
            </a:r>
          </a:p>
          <a:p>
            <a:r>
              <a:rPr lang="en-US" sz="2000" dirty="0" smtClean="0">
                <a:latin typeface="Times New Roman" pitchFamily="18" charset="0"/>
                <a:cs typeface="Times New Roman" pitchFamily="18" charset="0"/>
              </a:rPr>
              <a:t>2.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based  Smart  Irrigation  </a:t>
            </a:r>
            <a:r>
              <a:rPr lang="en-US" sz="2000" dirty="0" err="1" smtClean="0">
                <a:latin typeface="Times New Roman" pitchFamily="18" charset="0"/>
                <a:cs typeface="Times New Roman" pitchFamily="18" charset="0"/>
              </a:rPr>
              <a:t>TankMonitoringSystem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Sukriti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Sanyam</a:t>
            </a:r>
            <a:r>
              <a:rPr lang="en-US" sz="2000" dirty="0" smtClean="0">
                <a:latin typeface="Times New Roman" pitchFamily="18" charset="0"/>
                <a:cs typeface="Times New Roman" pitchFamily="18" charset="0"/>
              </a:rPr>
              <a:t>  Gupta,  </a:t>
            </a:r>
            <a:r>
              <a:rPr lang="en-US" sz="2000" dirty="0" err="1" smtClean="0">
                <a:latin typeface="Times New Roman" pitchFamily="18" charset="0"/>
                <a:cs typeface="Times New Roman" pitchFamily="18" charset="0"/>
              </a:rPr>
              <a:t>Indumathy</a:t>
            </a:r>
            <a:r>
              <a:rPr lang="en-US" sz="2000" dirty="0" smtClean="0">
                <a:latin typeface="Times New Roman" pitchFamily="18" charset="0"/>
                <a:cs typeface="Times New Roman" pitchFamily="18" charset="0"/>
              </a:rPr>
              <a:t>  KB.  </a:t>
            </a:r>
          </a:p>
          <a:p>
            <a:r>
              <a:rPr lang="en-US" sz="2000" dirty="0" smtClean="0">
                <a:latin typeface="Times New Roman" pitchFamily="18" charset="0"/>
                <a:cs typeface="Times New Roman" pitchFamily="18" charset="0"/>
              </a:rPr>
              <a:t>3.Karan  </a:t>
            </a:r>
            <a:r>
              <a:rPr lang="en-US" sz="2000" dirty="0" err="1" smtClean="0">
                <a:latin typeface="Times New Roman" pitchFamily="18" charset="0"/>
                <a:cs typeface="Times New Roman" pitchFamily="18" charset="0"/>
              </a:rPr>
              <a:t>Kansara</a:t>
            </a:r>
            <a:r>
              <a:rPr lang="en-US" sz="2000" dirty="0" smtClean="0">
                <a:latin typeface="Times New Roman" pitchFamily="18" charset="0"/>
                <a:cs typeface="Times New Roman" pitchFamily="18" charset="0"/>
              </a:rPr>
              <a:t>  ,  </a:t>
            </a:r>
            <a:r>
              <a:rPr lang="en-US" sz="2000" dirty="0" err="1" smtClean="0">
                <a:latin typeface="Times New Roman" pitchFamily="18" charset="0"/>
                <a:cs typeface="Times New Roman" pitchFamily="18" charset="0"/>
              </a:rPr>
              <a:t>Vishal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Zaveri</a:t>
            </a:r>
            <a:r>
              <a:rPr lang="en-US" sz="2000" dirty="0" smtClean="0">
                <a:latin typeface="Times New Roman" pitchFamily="18" charset="0"/>
                <a:cs typeface="Times New Roman" pitchFamily="18" charset="0"/>
              </a:rPr>
              <a:t>  , </a:t>
            </a:r>
            <a:r>
              <a:rPr lang="en-US" sz="2000" dirty="0" err="1" smtClean="0">
                <a:latin typeface="Times New Roman" pitchFamily="18" charset="0"/>
                <a:cs typeface="Times New Roman" pitchFamily="18" charset="0"/>
              </a:rPr>
              <a:t>Shreyans</a:t>
            </a:r>
            <a:r>
              <a:rPr lang="en-US" sz="2000" dirty="0" smtClean="0">
                <a:latin typeface="Times New Roman" pitchFamily="18" charset="0"/>
                <a:cs typeface="Times New Roman" pitchFamily="18" charset="0"/>
              </a:rPr>
              <a:t>  Shah  ,  </a:t>
            </a:r>
            <a:r>
              <a:rPr lang="en-US" sz="2000" dirty="0" err="1" smtClean="0">
                <a:latin typeface="Times New Roman" pitchFamily="18" charset="0"/>
                <a:cs typeface="Times New Roman" pitchFamily="18" charset="0"/>
              </a:rPr>
              <a:t>Sandip</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Delwadkar</a:t>
            </a:r>
            <a:r>
              <a:rPr lang="en-US" sz="2000" dirty="0" smtClean="0">
                <a:latin typeface="Times New Roman" pitchFamily="18" charset="0"/>
                <a:cs typeface="Times New Roman" pitchFamily="18" charset="0"/>
              </a:rPr>
              <a:t>  ,  </a:t>
            </a:r>
            <a:r>
              <a:rPr lang="en-US" sz="2000" dirty="0" err="1" smtClean="0">
                <a:latin typeface="Times New Roman" pitchFamily="18" charset="0"/>
                <a:cs typeface="Times New Roman" pitchFamily="18" charset="0"/>
              </a:rPr>
              <a:t>Kaushal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Jani</a:t>
            </a:r>
            <a:r>
              <a:rPr lang="en-US" sz="2000" dirty="0" smtClean="0">
                <a:latin typeface="Times New Roman" pitchFamily="18" charset="0"/>
                <a:cs typeface="Times New Roman" pitchFamily="18" charset="0"/>
              </a:rPr>
              <a:t>  Sensor  based  Automated  Irrigation  System  with  IOT:  </a:t>
            </a:r>
          </a:p>
          <a:p>
            <a:r>
              <a:rPr lang="en-US" sz="2000" dirty="0" smtClean="0">
                <a:latin typeface="Times New Roman" pitchFamily="18" charset="0"/>
                <a:cs typeface="Times New Roman" pitchFamily="18" charset="0"/>
              </a:rPr>
              <a:t>5. </a:t>
            </a:r>
            <a:r>
              <a:rPr lang="en-US" sz="2000" dirty="0" err="1" smtClean="0">
                <a:latin typeface="Times New Roman" pitchFamily="18" charset="0"/>
                <a:cs typeface="Times New Roman" pitchFamily="18" charset="0"/>
              </a:rPr>
              <a:t>Er.Sukhjit</a:t>
            </a:r>
            <a:r>
              <a:rPr lang="en-US" sz="2000" dirty="0" smtClean="0">
                <a:latin typeface="Times New Roman" pitchFamily="18" charset="0"/>
                <a:cs typeface="Times New Roman" pitchFamily="18" charset="0"/>
              </a:rPr>
              <a:t>  Singh1,  </a:t>
            </a:r>
            <a:r>
              <a:rPr lang="en-US" sz="2000" dirty="0" err="1" smtClean="0">
                <a:latin typeface="Times New Roman" pitchFamily="18" charset="0"/>
                <a:cs typeface="Times New Roman" pitchFamily="18" charset="0"/>
              </a:rPr>
              <a:t>Er.Neha</a:t>
            </a:r>
            <a:r>
              <a:rPr lang="en-US" sz="2000" dirty="0" smtClean="0">
                <a:latin typeface="Times New Roman" pitchFamily="18" charset="0"/>
                <a:cs typeface="Times New Roman" pitchFamily="18" charset="0"/>
              </a:rPr>
              <a:t>  Sharma2 Research  Paper  on Drip  </a:t>
            </a:r>
            <a:r>
              <a:rPr lang="en-US" sz="2000" dirty="0" err="1" smtClean="0">
                <a:latin typeface="Times New Roman" pitchFamily="18" charset="0"/>
                <a:cs typeface="Times New Roman" pitchFamily="18" charset="0"/>
              </a:rPr>
              <a:t>IrrigationManagement</a:t>
            </a:r>
            <a:r>
              <a:rPr lang="en-US" sz="2000" dirty="0" smtClean="0">
                <a:latin typeface="Times New Roman" pitchFamily="18" charset="0"/>
                <a:cs typeface="Times New Roman" pitchFamily="18" charset="0"/>
              </a:rPr>
              <a:t>  using  wireless  sensors  .</a:t>
            </a:r>
          </a:p>
          <a:p>
            <a:r>
              <a:rPr lang="en-US" sz="2000" dirty="0" smtClean="0">
                <a:latin typeface="Times New Roman" pitchFamily="18" charset="0"/>
                <a:cs typeface="Times New Roman" pitchFamily="18" charset="0"/>
              </a:rPr>
              <a:t>A. Abdullah, S. A. </a:t>
            </a:r>
            <a:r>
              <a:rPr lang="en-US" sz="2000" dirty="0" err="1" smtClean="0">
                <a:latin typeface="Times New Roman" pitchFamily="18" charset="0"/>
                <a:cs typeface="Times New Roman" pitchFamily="18" charset="0"/>
              </a:rPr>
              <a:t>Enazi</a:t>
            </a:r>
            <a:r>
              <a:rPr lang="en-US" sz="2000" dirty="0" smtClean="0">
                <a:latin typeface="Times New Roman" pitchFamily="18" charset="0"/>
                <a:cs typeface="Times New Roman" pitchFamily="18" charset="0"/>
              </a:rPr>
              <a:t> and I. </a:t>
            </a:r>
            <a:r>
              <a:rPr lang="en-US" sz="2000" dirty="0" err="1" smtClean="0">
                <a:latin typeface="Times New Roman" pitchFamily="18" charset="0"/>
                <a:cs typeface="Times New Roman" pitchFamily="18" charset="0"/>
              </a:rPr>
              <a:t>Damaj</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AgriSys</a:t>
            </a:r>
            <a:r>
              <a:rPr lang="en-US" sz="2000" dirty="0" smtClean="0">
                <a:latin typeface="Times New Roman" pitchFamily="18" charset="0"/>
                <a:cs typeface="Times New Roman" pitchFamily="18" charset="0"/>
              </a:rPr>
              <a:t>: A smart and ubiquitous   controlled-environment   agriculture   system," </a:t>
            </a:r>
          </a:p>
          <a:p>
            <a:pPr algn="just">
              <a:lnSpc>
                <a:spcPct val="16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990600"/>
            <a:ext cx="7650480" cy="5715000"/>
          </a:xfrm>
        </p:spPr>
        <p:txBody>
          <a:bodyPr>
            <a:normAutofit/>
          </a:bodyPr>
          <a:lstStyle/>
          <a:p>
            <a:pPr algn="just"/>
            <a:r>
              <a:rPr lang="en-US" sz="2000" dirty="0" smtClean="0">
                <a:latin typeface="Times New Roman" pitchFamily="18" charset="0"/>
                <a:cs typeface="Times New Roman" pitchFamily="18" charset="0"/>
              </a:rPr>
              <a:t>6. </a:t>
            </a:r>
            <a:r>
              <a:rPr lang="en-US" sz="2000" dirty="0" err="1" smtClean="0">
                <a:latin typeface="Times New Roman" pitchFamily="18" charset="0"/>
                <a:cs typeface="Times New Roman" pitchFamily="18" charset="0"/>
              </a:rPr>
              <a:t>S.Muhammad</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Umair</a:t>
            </a:r>
            <a:r>
              <a:rPr lang="en-US" sz="2000" dirty="0" smtClean="0">
                <a:latin typeface="Times New Roman" pitchFamily="18" charset="0"/>
                <a:cs typeface="Times New Roman" pitchFamily="18" charset="0"/>
              </a:rPr>
              <a:t>, Automation of Irrigation System Using ANN based Controller, </a:t>
            </a:r>
          </a:p>
          <a:p>
            <a:pPr algn="just"/>
            <a:r>
              <a:rPr lang="en-US" sz="2000" dirty="0" smtClean="0">
                <a:latin typeface="Times New Roman" pitchFamily="18" charset="0"/>
                <a:cs typeface="Times New Roman" pitchFamily="18" charset="0"/>
              </a:rPr>
              <a:t>7. SANJUKUMAR,  “Advance   Technique   for   Soil   Moisture Content  Based  Automatic  Motor  Pumping  for  Agriculture Land Purpose”, </a:t>
            </a:r>
          </a:p>
          <a:p>
            <a:pPr algn="just"/>
            <a:r>
              <a:rPr lang="en-US" sz="2000" dirty="0" smtClean="0">
                <a:latin typeface="Times New Roman" pitchFamily="18" charset="0"/>
                <a:cs typeface="Times New Roman" pitchFamily="18" charset="0"/>
              </a:rPr>
              <a:t>8. P.  B.  </a:t>
            </a:r>
            <a:r>
              <a:rPr lang="en-US" sz="2000" dirty="0" err="1" smtClean="0">
                <a:latin typeface="Times New Roman" pitchFamily="18" charset="0"/>
                <a:cs typeface="Times New Roman" pitchFamily="18" charset="0"/>
              </a:rPr>
              <a:t>Chikankar</a:t>
            </a:r>
            <a:r>
              <a:rPr lang="en-US" sz="2000" dirty="0" smtClean="0">
                <a:latin typeface="Times New Roman" pitchFamily="18" charset="0"/>
                <a:cs typeface="Times New Roman" pitchFamily="18" charset="0"/>
              </a:rPr>
              <a:t>,  D.  </a:t>
            </a:r>
            <a:r>
              <a:rPr lang="en-US" sz="2000" dirty="0" err="1" smtClean="0">
                <a:latin typeface="Times New Roman" pitchFamily="18" charset="0"/>
                <a:cs typeface="Times New Roman" pitchFamily="18" charset="0"/>
              </a:rPr>
              <a:t>Mehetre</a:t>
            </a:r>
            <a:r>
              <a:rPr lang="en-US" sz="2000" dirty="0" smtClean="0">
                <a:latin typeface="Times New Roman" pitchFamily="18" charset="0"/>
                <a:cs typeface="Times New Roman" pitchFamily="18" charset="0"/>
              </a:rPr>
              <a:t>  and  S.  Das,  "An  automatic irrigation system using </a:t>
            </a:r>
            <a:r>
              <a:rPr lang="en-US" sz="2000" dirty="0" err="1" smtClean="0">
                <a:latin typeface="Times New Roman" pitchFamily="18" charset="0"/>
                <a:cs typeface="Times New Roman" pitchFamily="18" charset="0"/>
              </a:rPr>
              <a:t>ZigBee</a:t>
            </a:r>
            <a:r>
              <a:rPr lang="en-US" sz="2000" dirty="0" smtClean="0">
                <a:latin typeface="Times New Roman" pitchFamily="18" charset="0"/>
                <a:cs typeface="Times New Roman" pitchFamily="18" charset="0"/>
              </a:rPr>
              <a:t> in wireless sensor network," </a:t>
            </a:r>
          </a:p>
          <a:p>
            <a:pPr algn="just"/>
            <a:r>
              <a:rPr lang="en-US" sz="2000" dirty="0" smtClean="0">
                <a:latin typeface="Times New Roman" pitchFamily="18" charset="0"/>
                <a:cs typeface="Times New Roman" pitchFamily="18" charset="0"/>
              </a:rPr>
              <a:t>9. J.  </a:t>
            </a:r>
            <a:r>
              <a:rPr lang="en-US" sz="2000" dirty="0" err="1" smtClean="0">
                <a:latin typeface="Times New Roman" pitchFamily="18" charset="0"/>
                <a:cs typeface="Times New Roman" pitchFamily="18" charset="0"/>
              </a:rPr>
              <a:t>Gutiérrez</a:t>
            </a:r>
            <a:r>
              <a:rPr lang="en-US" sz="2000" dirty="0" smtClean="0">
                <a:latin typeface="Times New Roman" pitchFamily="18" charset="0"/>
                <a:cs typeface="Times New Roman" pitchFamily="18" charset="0"/>
              </a:rPr>
              <a:t>,  J.  F.  Villa-Medina,  A.  Nieto-</a:t>
            </a:r>
            <a:r>
              <a:rPr lang="en-US" sz="2000" dirty="0" err="1" smtClean="0">
                <a:latin typeface="Times New Roman" pitchFamily="18" charset="0"/>
                <a:cs typeface="Times New Roman" pitchFamily="18" charset="0"/>
              </a:rPr>
              <a:t>Garibay</a:t>
            </a:r>
            <a:r>
              <a:rPr lang="en-US" sz="2000" dirty="0" smtClean="0">
                <a:latin typeface="Times New Roman" pitchFamily="18" charset="0"/>
                <a:cs typeface="Times New Roman" pitchFamily="18" charset="0"/>
              </a:rPr>
              <a:t>  and  M.  Á. </a:t>
            </a:r>
            <a:r>
              <a:rPr lang="en-US" sz="2000" dirty="0" err="1" smtClean="0">
                <a:latin typeface="Times New Roman" pitchFamily="18" charset="0"/>
                <a:cs typeface="Times New Roman" pitchFamily="18" charset="0"/>
              </a:rPr>
              <a:t>Porta-Gándara</a:t>
            </a:r>
            <a:r>
              <a:rPr lang="en-US" sz="2000" dirty="0" smtClean="0">
                <a:latin typeface="Times New Roman" pitchFamily="18" charset="0"/>
                <a:cs typeface="Times New Roman" pitchFamily="18" charset="0"/>
              </a:rPr>
              <a:t>,   "Automated   Irrigation   System   Using   a Wireless   Sensor   Network   and   GPRS   Module,"   </a:t>
            </a:r>
          </a:p>
          <a:p>
            <a:pPr algn="just"/>
            <a:r>
              <a:rPr lang="en-US" sz="2000" dirty="0" smtClean="0">
                <a:latin typeface="Times New Roman" pitchFamily="18" charset="0"/>
                <a:cs typeface="Times New Roman" pitchFamily="18" charset="0"/>
              </a:rPr>
              <a:t>10. </a:t>
            </a:r>
            <a:r>
              <a:rPr lang="en-US" sz="2000" dirty="0" err="1" smtClean="0">
                <a:latin typeface="Times New Roman" pitchFamily="18" charset="0"/>
                <a:cs typeface="Times New Roman" pitchFamily="18" charset="0"/>
              </a:rPr>
              <a:t>Chetana</a:t>
            </a:r>
            <a:r>
              <a:rPr lang="en-US" sz="2000" dirty="0" smtClean="0">
                <a:latin typeface="Times New Roman" pitchFamily="18" charset="0"/>
                <a:cs typeface="Times New Roman" pitchFamily="18" charset="0"/>
              </a:rPr>
              <a:t> A. </a:t>
            </a:r>
            <a:r>
              <a:rPr lang="en-US" sz="2000" dirty="0" err="1" smtClean="0">
                <a:latin typeface="Times New Roman" pitchFamily="18" charset="0"/>
                <a:cs typeface="Times New Roman" pitchFamily="18" charset="0"/>
              </a:rPr>
              <a:t>Kestikar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AutomatedWireless</a:t>
            </a:r>
            <a:r>
              <a:rPr lang="en-US" sz="2000" dirty="0" smtClean="0">
                <a:latin typeface="Times New Roman" pitchFamily="18" charset="0"/>
                <a:cs typeface="Times New Roman" pitchFamily="18" charset="0"/>
              </a:rPr>
              <a:t> Watering System (AWWS),   </a:t>
            </a:r>
          </a:p>
          <a:p>
            <a:pPr algn="just">
              <a:lnSpc>
                <a:spcPct val="17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1155</TotalTime>
  <Words>753</Words>
  <Application>Microsoft Office PowerPoint</Application>
  <PresentationFormat>On-screen Show (4:3)</PresentationFormat>
  <Paragraphs>58</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Water Irrigation system using pic and IOT </vt:lpstr>
      <vt:lpstr>Abstract</vt:lpstr>
      <vt:lpstr>Existing System</vt:lpstr>
      <vt:lpstr>Disadvantage of Existing System</vt:lpstr>
      <vt:lpstr>PROPOSED SYSTEM :</vt:lpstr>
      <vt:lpstr>ADVANTAGE</vt:lpstr>
      <vt:lpstr>Slide 7</vt:lpstr>
      <vt:lpstr>Architecture Diagram </vt:lpstr>
      <vt:lpstr>SOFTWARE REQUIREMENTS:</vt:lpstr>
      <vt:lpstr>HARDWARE REQUIREMENTS:</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529</cp:revision>
  <dcterms:created xsi:type="dcterms:W3CDTF">2006-08-16T00:00:00Z</dcterms:created>
  <dcterms:modified xsi:type="dcterms:W3CDTF">2021-04-07T11:32:57Z</dcterms:modified>
</cp:coreProperties>
</file>