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32" r:id="rId3"/>
    <p:sldId id="333"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12/9/2021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12/9/2021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12/9/2021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12/9/2021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12/9/2021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12/9/2021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Control of power electronics-based synchronous generator for the integration of renewable energies into the power grid</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487362"/>
          </a:xfrm>
        </p:spPr>
        <p:txBody>
          <a:bodyPr>
            <a:normAutofit fontScale="90000"/>
          </a:bodyPr>
          <a:lstStyle/>
          <a:p>
            <a:r>
              <a:rPr lang="en-IN" b="1" dirty="0" smtClean="0"/>
              <a:t>Abstract</a:t>
            </a:r>
            <a:endParaRPr lang="en-IN" b="1" dirty="0"/>
          </a:p>
        </p:txBody>
      </p:sp>
      <p:sp>
        <p:nvSpPr>
          <p:cNvPr id="3" name="Content Placeholder 2"/>
          <p:cNvSpPr>
            <a:spLocks noGrp="1"/>
          </p:cNvSpPr>
          <p:nvPr>
            <p:ph idx="1"/>
          </p:nvPr>
        </p:nvSpPr>
        <p:spPr>
          <a:xfrm>
            <a:off x="1371600" y="457200"/>
            <a:ext cx="7498080" cy="6172200"/>
          </a:xfrm>
        </p:spPr>
        <p:txBody>
          <a:bodyPr>
            <a:noAutofit/>
          </a:bodyPr>
          <a:lstStyle/>
          <a:p>
            <a:pPr algn="just">
              <a:lnSpc>
                <a:spcPct val="150000"/>
              </a:lnSpc>
              <a:buNone/>
            </a:pPr>
            <a:r>
              <a:rPr lang="en-IN" sz="1800" dirty="0" smtClean="0">
                <a:latin typeface="Times New Roman" pitchFamily="18" charset="0"/>
                <a:cs typeface="Times New Roman" pitchFamily="18" charset="0"/>
              </a:rPr>
              <a:t>     This </a:t>
            </a:r>
            <a:r>
              <a:rPr lang="en-IN" sz="1800" dirty="0" smtClean="0">
                <a:latin typeface="Times New Roman" pitchFamily="18" charset="0"/>
                <a:cs typeface="Times New Roman" pitchFamily="18" charset="0"/>
              </a:rPr>
              <a:t>paper addresses a single synchronous controller (SSC) for interfaced converters with high penetration </a:t>
            </a:r>
            <a:r>
              <a:rPr lang="en-IN" sz="1800" dirty="0" smtClean="0">
                <a:latin typeface="Times New Roman" pitchFamily="18" charset="0"/>
                <a:cs typeface="Times New Roman" pitchFamily="18" charset="0"/>
              </a:rPr>
              <a:t>of renewable </a:t>
            </a:r>
            <a:r>
              <a:rPr lang="en-IN" sz="1800" dirty="0" smtClean="0">
                <a:latin typeface="Times New Roman" pitchFamily="18" charset="0"/>
                <a:cs typeface="Times New Roman" pitchFamily="18" charset="0"/>
              </a:rPr>
              <a:t>energy resources (RERs) into a low inertia power grid. The SSC is modelled based on a </a:t>
            </a:r>
            <a:r>
              <a:rPr lang="en-IN" sz="1800" dirty="0" smtClean="0">
                <a:latin typeface="Times New Roman" pitchFamily="18" charset="0"/>
                <a:cs typeface="Times New Roman" pitchFamily="18" charset="0"/>
              </a:rPr>
              <a:t>comprehensive dependence </a:t>
            </a:r>
            <a:r>
              <a:rPr lang="en-IN" sz="1800" dirty="0" smtClean="0">
                <a:latin typeface="Times New Roman" pitchFamily="18" charset="0"/>
                <a:cs typeface="Times New Roman" pitchFamily="18" charset="0"/>
              </a:rPr>
              <a:t>between each operative feature of a synchronous generator (SG) and a power electronics </a:t>
            </a:r>
            <a:r>
              <a:rPr lang="en-IN" sz="1800" dirty="0" smtClean="0">
                <a:latin typeface="Times New Roman" pitchFamily="18" charset="0"/>
                <a:cs typeface="Times New Roman" pitchFamily="18" charset="0"/>
              </a:rPr>
              <a:t>converter. This </a:t>
            </a:r>
            <a:r>
              <a:rPr lang="en-IN" sz="1800" dirty="0" smtClean="0">
                <a:latin typeface="Times New Roman" pitchFamily="18" charset="0"/>
                <a:cs typeface="Times New Roman" pitchFamily="18" charset="0"/>
              </a:rPr>
              <a:t>can properly improve the performance of the power grid in such scenarios in which large-scale </a:t>
            </a:r>
            <a:r>
              <a:rPr lang="en-IN" sz="1800" dirty="0" smtClean="0">
                <a:latin typeface="Times New Roman" pitchFamily="18" charset="0"/>
                <a:cs typeface="Times New Roman" pitchFamily="18" charset="0"/>
              </a:rPr>
              <a:t>penetration of </a:t>
            </a:r>
            <a:r>
              <a:rPr lang="en-IN" sz="1800" dirty="0" smtClean="0">
                <a:latin typeface="Times New Roman" pitchFamily="18" charset="0"/>
                <a:cs typeface="Times New Roman" pitchFamily="18" charset="0"/>
              </a:rPr>
              <a:t>RERs are detected. The main contribution of this paper is representing an exhaustive relation between </a:t>
            </a:r>
            <a:r>
              <a:rPr lang="en-IN" sz="1800" dirty="0" smtClean="0">
                <a:latin typeface="Times New Roman" pitchFamily="18" charset="0"/>
                <a:cs typeface="Times New Roman" pitchFamily="18" charset="0"/>
              </a:rPr>
              <a:t>active components </a:t>
            </a:r>
            <a:r>
              <a:rPr lang="en-IN" sz="1800" dirty="0" smtClean="0">
                <a:latin typeface="Times New Roman" pitchFamily="18" charset="0"/>
                <a:cs typeface="Times New Roman" pitchFamily="18" charset="0"/>
              </a:rPr>
              <a:t>of the proposed SSC and SG features which enables the proposed SSC-based interfaced converter </a:t>
            </a:r>
            <a:r>
              <a:rPr lang="en-IN" sz="1800" dirty="0" smtClean="0">
                <a:latin typeface="Times New Roman" pitchFamily="18" charset="0"/>
                <a:cs typeface="Times New Roman" pitchFamily="18" charset="0"/>
              </a:rPr>
              <a:t>to more </a:t>
            </a:r>
            <a:r>
              <a:rPr lang="en-IN" sz="1800" dirty="0" smtClean="0">
                <a:latin typeface="Times New Roman" pitchFamily="18" charset="0"/>
                <a:cs typeface="Times New Roman" pitchFamily="18" charset="0"/>
              </a:rPr>
              <a:t>accurately mimic the behaviour of SGs during active power generating along with providing </a:t>
            </a:r>
            <a:r>
              <a:rPr lang="en-IN" sz="1800" dirty="0" smtClean="0">
                <a:latin typeface="Times New Roman" pitchFamily="18" charset="0"/>
                <a:cs typeface="Times New Roman" pitchFamily="18" charset="0"/>
              </a:rPr>
              <a:t>controllable inertia</a:t>
            </a:r>
            <a:r>
              <a:rPr lang="en-IN" sz="1800" dirty="0" smtClean="0">
                <a:latin typeface="Times New Roman" pitchFamily="18" charset="0"/>
                <a:cs typeface="Times New Roman" pitchFamily="18" charset="0"/>
              </a:rPr>
              <a:t>. Due to containing sufficient decoupling, both components of the proposed SSC have no impact on </a:t>
            </a:r>
            <a:r>
              <a:rPr lang="en-IN" sz="1800" dirty="0" smtClean="0">
                <a:latin typeface="Times New Roman" pitchFamily="18" charset="0"/>
                <a:cs typeface="Times New Roman" pitchFamily="18" charset="0"/>
              </a:rPr>
              <a:t>each other</a:t>
            </a:r>
            <a:r>
              <a:rPr lang="en-IN" sz="1800" dirty="0" smtClean="0">
                <a:latin typeface="Times New Roman" pitchFamily="18" charset="0"/>
                <a:cs typeface="Times New Roman" pitchFamily="18" charset="0"/>
              </a:rPr>
              <a:t>, also the proposed SSC has a superior operational flexibility within a wide range of inertia from very low </a:t>
            </a:r>
            <a:r>
              <a:rPr lang="en-IN" sz="1800" dirty="0" smtClean="0">
                <a:latin typeface="Times New Roman" pitchFamily="18" charset="0"/>
                <a:cs typeface="Times New Roman" pitchFamily="18" charset="0"/>
              </a:rPr>
              <a:t>to high </a:t>
            </a:r>
            <a:r>
              <a:rPr lang="en-IN" sz="1800" dirty="0" smtClean="0">
                <a:latin typeface="Times New Roman" pitchFamily="18" charset="0"/>
                <a:cs typeface="Times New Roman" pitchFamily="18" charset="0"/>
              </a:rPr>
              <a:t>values. </a:t>
            </a:r>
            <a:endParaRPr lang="en-IN" sz="1800" dirty="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47800" y="152400"/>
            <a:ext cx="7498080" cy="6400800"/>
          </a:xfrm>
        </p:spPr>
        <p:txBody>
          <a:bodyPr>
            <a:noAutofit/>
          </a:bodyPr>
          <a:lstStyle/>
          <a:p>
            <a:pPr algn="just">
              <a:lnSpc>
                <a:spcPct val="150000"/>
              </a:lnSpc>
              <a:buNone/>
            </a:pPr>
            <a:r>
              <a:rPr lang="en-IN" sz="2000" dirty="0" smtClean="0">
                <a:latin typeface="Times New Roman" pitchFamily="18" charset="0"/>
                <a:cs typeface="Times New Roman" pitchFamily="18" charset="0"/>
              </a:rPr>
              <a:t>   Thus</a:t>
            </a:r>
            <a:r>
              <a:rPr lang="en-IN" sz="2000" dirty="0" smtClean="0">
                <a:latin typeface="Times New Roman" pitchFamily="18" charset="0"/>
                <a:cs typeface="Times New Roman" pitchFamily="18" charset="0"/>
              </a:rPr>
              <a:t>, two closed-loop control systems are considered to separately analyse the characteristic effects of SGs in active and reactive power sharing apart from the power grid stability challenges. In addition, the impacts of active power variations on reactive power are subsequently evaluated. To further analyse the operation of the system, the effects of the virtual mechanical power (VMP) error embedded in the SSC are considered as an alternative option for assessing the power grid stability. Also, the variations of the virtual angular frequency (VAF) error are carefully deliberated for more considerations associated with the active and reactive power performance of the SSC. Simulation results are presented to demonstrate the high performance of the SSC in the control of the power electronics-based SG when high-penetration renewable energy sources are integrated into the low inertia power grid.</a:t>
            </a:r>
            <a:endParaRPr lang="en-IN" sz="20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533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Some existing power inverter topologies for interfacing PV modules to the grid is presented. </a:t>
            </a:r>
          </a:p>
          <a:p>
            <a:pPr algn="just">
              <a:lnSpc>
                <a:spcPct val="150000"/>
              </a:lnSpc>
            </a:pPr>
            <a:r>
              <a:rPr lang="en-IN" sz="2000" dirty="0" smtClean="0">
                <a:latin typeface="Times New Roman" pitchFamily="18" charset="0"/>
                <a:cs typeface="Times New Roman" pitchFamily="18" charset="0"/>
              </a:rPr>
              <a:t>A control strategy for the grid interfacing inverter with hysteresis current control is developed to improve power quality. </a:t>
            </a:r>
          </a:p>
          <a:p>
            <a:pPr algn="just">
              <a:lnSpc>
                <a:spcPct val="150000"/>
              </a:lnSpc>
            </a:pPr>
            <a:r>
              <a:rPr lang="en-IN" sz="2000" dirty="0" smtClean="0">
                <a:latin typeface="Times New Roman" pitchFamily="18" charset="0"/>
                <a:cs typeface="Times New Roman" pitchFamily="18" charset="0"/>
              </a:rPr>
              <a:t>The grid interfacing inverter is controlled in such a manner that the combination of grid interfacing inverter along with linear/nonlinear unbalanced load appears as balanced linear load to the grid at PCC. </a:t>
            </a:r>
          </a:p>
          <a:p>
            <a:pPr algn="just">
              <a:lnSpc>
                <a:spcPct val="150000"/>
              </a:lnSpc>
            </a:pPr>
            <a:r>
              <a:rPr lang="en-IN" sz="2000" dirty="0" smtClean="0">
                <a:latin typeface="Times New Roman" pitchFamily="18" charset="0"/>
                <a:cs typeface="Times New Roman" pitchFamily="18" charset="0"/>
              </a:rPr>
              <a:t>When the power electronic converters are used it introduces a lot of harmonics in the system. </a:t>
            </a:r>
          </a:p>
          <a:p>
            <a:pPr algn="just">
              <a:lnSpc>
                <a:spcPct val="150000"/>
              </a:lnSpc>
            </a:pPr>
            <a:r>
              <a:rPr lang="en-IN" sz="2000" dirty="0" smtClean="0">
                <a:latin typeface="Times New Roman" pitchFamily="18" charset="0"/>
                <a:cs typeface="Times New Roman" pitchFamily="18" charset="0"/>
              </a:rPr>
              <a:t>On the other hand the increased use of power electronic equipments and nonlinear loads by the industries and the households together made the degradation of power quality as one of the major problems in electric industry.</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762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a short-term energy buffer is added to the system through the simulation of rotor inertia which named as virtual synchronous generator since it can reduce the instability problems at the system operational level.</a:t>
            </a:r>
          </a:p>
          <a:p>
            <a:pPr algn="just">
              <a:lnSpc>
                <a:spcPct val="150000"/>
              </a:lnSpc>
            </a:pPr>
            <a:r>
              <a:rPr lang="en-IN" sz="2000" dirty="0" smtClean="0">
                <a:latin typeface="Times New Roman" pitchFamily="18" charset="0"/>
                <a:cs typeface="Times New Roman" pitchFamily="18" charset="0"/>
              </a:rPr>
              <a:t>The SG emulation presented in adversely impacts on the θ of switching functions in the respective designed control scheme.</a:t>
            </a:r>
          </a:p>
          <a:p>
            <a:pPr algn="just">
              <a:lnSpc>
                <a:spcPct val="150000"/>
              </a:lnSpc>
            </a:pPr>
            <a:r>
              <a:rPr lang="en-IN" sz="2000" dirty="0" smtClean="0">
                <a:latin typeface="Times New Roman" pitchFamily="18" charset="0"/>
                <a:cs typeface="Times New Roman" pitchFamily="18" charset="0"/>
              </a:rPr>
              <a:t>It confirms the high impact of the proper selection of the low-value inertia in the stability of the power grid with high penetration of RERs by use of the SSC.</a:t>
            </a:r>
          </a:p>
          <a:p>
            <a:pPr algn="just">
              <a:lnSpc>
                <a:spcPct val="150000"/>
              </a:lnSpc>
            </a:pPr>
            <a:r>
              <a:rPr lang="en-IN" sz="2000" dirty="0" smtClean="0">
                <a:latin typeface="Times New Roman" pitchFamily="18" charset="0"/>
                <a:cs typeface="Times New Roman" pitchFamily="18" charset="0"/>
              </a:rPr>
              <a:t>These evaluations have been completed by assessing the impacts of virtual angular frequency (VAF) error on active and reactive power sharing for different low-value inertias.</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3810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219200" y="4572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A number of alternative concepts have been proposed for </a:t>
            </a:r>
            <a:r>
              <a:rPr lang="en-IN" sz="2000" dirty="0" err="1" smtClean="0">
                <a:latin typeface="Times New Roman" pitchFamily="18" charset="0"/>
                <a:cs typeface="Times New Roman" pitchFamily="18" charset="0"/>
              </a:rPr>
              <a:t>directdrive</a:t>
            </a:r>
            <a:r>
              <a:rPr lang="en-IN" sz="2000" dirty="0" smtClean="0">
                <a:latin typeface="Times New Roman" pitchFamily="18" charset="0"/>
                <a:cs typeface="Times New Roman" pitchFamily="18" charset="0"/>
              </a:rPr>
              <a:t> electrical generators for use in grid-connected or standalone wind turbines.</a:t>
            </a:r>
          </a:p>
          <a:p>
            <a:pPr algn="just">
              <a:lnSpc>
                <a:spcPct val="150000"/>
              </a:lnSpc>
            </a:pPr>
            <a:r>
              <a:rPr lang="en-IN" sz="2000" dirty="0" smtClean="0">
                <a:latin typeface="Times New Roman" pitchFamily="18" charset="0"/>
                <a:cs typeface="Times New Roman" pitchFamily="18" charset="0"/>
              </a:rPr>
              <a:t>In order to maximize the success of the PV systems, a high reliability, a reasonable cost, and a user-friendly design must be achieved in the proposed PV topologies.</a:t>
            </a:r>
          </a:p>
          <a:p>
            <a:pPr algn="just">
              <a:lnSpc>
                <a:spcPct val="150000"/>
              </a:lnSpc>
            </a:pPr>
            <a:r>
              <a:rPr lang="en-IN" sz="2000" dirty="0" smtClean="0">
                <a:latin typeface="Times New Roman" pitchFamily="18" charset="0"/>
                <a:cs typeface="Times New Roman" pitchFamily="18" charset="0"/>
              </a:rPr>
              <a:t>Several useful proposed topologies have been presented, and some good studies regarding current PV inverters have been done.</a:t>
            </a:r>
          </a:p>
          <a:p>
            <a:pPr algn="just">
              <a:lnSpc>
                <a:spcPct val="150000"/>
              </a:lnSpc>
            </a:pPr>
            <a:r>
              <a:rPr lang="en-IN" sz="2000" dirty="0" smtClean="0">
                <a:latin typeface="Times New Roman" pitchFamily="18" charset="0"/>
                <a:cs typeface="Times New Roman" pitchFamily="18" charset="0"/>
              </a:rPr>
              <a:t>This analysis should consider the total life of the proposed </a:t>
            </a:r>
            <a:r>
              <a:rPr lang="en-IN" sz="2000" dirty="0" err="1" smtClean="0">
                <a:latin typeface="Times New Roman" pitchFamily="18" charset="0"/>
                <a:cs typeface="Times New Roman" pitchFamily="18" charset="0"/>
              </a:rPr>
              <a:t>hydrogenstorage</a:t>
            </a:r>
            <a:r>
              <a:rPr lang="en-IN" sz="2000" dirty="0" smtClean="0">
                <a:latin typeface="Times New Roman" pitchFamily="18" charset="0"/>
                <a:cs typeface="Times New Roman" pitchFamily="18" charset="0"/>
              </a:rPr>
              <a:t> system including raw-material requirements, manufacturing and fabrication processes, integration of the system into the vehicle or off-board configuration, useful service life, and removal and disposal processes including recycling. </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81000"/>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228600"/>
            <a:ext cx="7866888" cy="6019800"/>
          </a:xfrm>
        </p:spPr>
        <p:txBody>
          <a:bodyPr>
            <a:noAutofit/>
          </a:bodyPr>
          <a:lstStyle/>
          <a:p>
            <a:pPr algn="just">
              <a:lnSpc>
                <a:spcPct val="150000"/>
              </a:lnSpc>
            </a:pPr>
            <a:r>
              <a:rPr lang="en-IN" sz="2000" dirty="0" smtClean="0">
                <a:latin typeface="Times New Roman" pitchFamily="18" charset="0"/>
                <a:cs typeface="Times New Roman" pitchFamily="18" charset="0"/>
              </a:rPr>
              <a:t>In, a self-synchronized </a:t>
            </a:r>
            <a:r>
              <a:rPr lang="en-IN" sz="2000" dirty="0" err="1" smtClean="0">
                <a:latin typeface="Times New Roman" pitchFamily="18" charset="0"/>
                <a:cs typeface="Times New Roman" pitchFamily="18" charset="0"/>
              </a:rPr>
              <a:t>synchronverter</a:t>
            </a:r>
            <a:r>
              <a:rPr lang="en-IN" sz="2000" dirty="0" smtClean="0">
                <a:latin typeface="Times New Roman" pitchFamily="18" charset="0"/>
                <a:cs typeface="Times New Roman" pitchFamily="18" charset="0"/>
              </a:rPr>
              <a:t> has been proposed which can improve operation of the synchronous controller given in by reducing the complexity, increasing the performance, and decreasing the computational efforts of the controller.</a:t>
            </a:r>
          </a:p>
          <a:p>
            <a:pPr algn="just">
              <a:lnSpc>
                <a:spcPct val="150000"/>
              </a:lnSpc>
            </a:pPr>
            <a:r>
              <a:rPr lang="en-IN" sz="2000" dirty="0" smtClean="0">
                <a:latin typeface="Times New Roman" pitchFamily="18" charset="0"/>
                <a:cs typeface="Times New Roman" pitchFamily="18" charset="0"/>
              </a:rPr>
              <a:t>A virtual angular frequency (VAF) based on SG features has been involved in the SSC that can significantly improve the synchronous active and reactive power sharing performance of the interfaced converter.</a:t>
            </a:r>
          </a:p>
          <a:p>
            <a:pPr algn="just">
              <a:lnSpc>
                <a:spcPct val="150000"/>
              </a:lnSpc>
            </a:pPr>
            <a:r>
              <a:rPr lang="en-IN" sz="2000" dirty="0" smtClean="0">
                <a:latin typeface="Times New Roman" pitchFamily="18" charset="0"/>
                <a:cs typeface="Times New Roman" pitchFamily="18" charset="0"/>
              </a:rPr>
              <a:t>Moreover, zinc–bromine battery suffers no loss of performance after repeated cycling.</a:t>
            </a:r>
          </a:p>
          <a:p>
            <a:pPr algn="just">
              <a:lnSpc>
                <a:spcPct val="150000"/>
              </a:lnSpc>
            </a:pPr>
            <a:r>
              <a:rPr lang="en-IN" sz="2000" dirty="0" smtClean="0">
                <a:latin typeface="Times New Roman" pitchFamily="18" charset="0"/>
                <a:cs typeface="Times New Roman" pitchFamily="18" charset="0"/>
              </a:rPr>
              <a:t>A very common ac/dc topology is the half-bridge two-level VSI, which can create two different voltage levels and requires double dc-link voltage and double switching frequency in order to obtain the same performance as the full bridge.</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497320"/>
        </p:xfrm>
        <a:graphic>
          <a:graphicData uri="http://schemas.openxmlformats.org/drawingml/2006/table">
            <a:tbl>
              <a:tblPr firstRow="1" bandRow="1">
                <a:tableStyleId>{5C22544A-7EE6-4342-B048-85BDC9FD1C3A}</a:tableStyleId>
              </a:tblPr>
              <a:tblGrid>
                <a:gridCol w="2622550"/>
                <a:gridCol w="1797050"/>
                <a:gridCol w="34480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pPr>
                      <a:r>
                        <a:rPr lang="en-IN" sz="2000" dirty="0" smtClean="0">
                          <a:latin typeface="Times New Roman" pitchFamily="18" charset="0"/>
                          <a:cs typeface="Times New Roman" pitchFamily="18" charset="0"/>
                        </a:rPr>
                        <a:t>Control and stability analysis of interfaced converter in distributed generation technology</a:t>
                      </a:r>
                      <a:endParaRPr lang="en-IN" sz="2000" dirty="0">
                        <a:latin typeface="Times New Roman" pitchFamily="18" charset="0"/>
                        <a:cs typeface="Times New Roman" pitchFamily="18" charset="0"/>
                      </a:endParaRPr>
                    </a:p>
                  </a:txBody>
                  <a:tcPr/>
                </a:tc>
                <a:tc>
                  <a:txBody>
                    <a:bodyPr/>
                    <a:lstStyle/>
                    <a:p>
                      <a:pPr algn="just">
                        <a:lnSpc>
                          <a:spcPct val="150000"/>
                        </a:lnSpc>
                      </a:pPr>
                      <a:r>
                        <a:rPr lang="en-IN" sz="2000" dirty="0" err="1" smtClean="0">
                          <a:latin typeface="Times New Roman" pitchFamily="18" charset="0"/>
                          <a:cs typeface="Times New Roman" pitchFamily="18" charset="0"/>
                        </a:rPr>
                        <a:t>Pouresmaeil</a:t>
                      </a:r>
                      <a:r>
                        <a:rPr lang="en-IN" sz="2000" dirty="0" smtClean="0">
                          <a:latin typeface="Times New Roman" pitchFamily="18" charset="0"/>
                          <a:cs typeface="Times New Roman" pitchFamily="18" charset="0"/>
                        </a:rPr>
                        <a:t> E, </a:t>
                      </a:r>
                      <a:r>
                        <a:rPr lang="en-IN" sz="2000" dirty="0" err="1" smtClean="0">
                          <a:latin typeface="Times New Roman" pitchFamily="18" charset="0"/>
                          <a:cs typeface="Times New Roman" pitchFamily="18" charset="0"/>
                        </a:rPr>
                        <a:t>Mehrasa</a:t>
                      </a:r>
                      <a:r>
                        <a:rPr lang="en-IN" sz="2000" dirty="0" smtClean="0">
                          <a:latin typeface="Times New Roman" pitchFamily="18" charset="0"/>
                          <a:cs typeface="Times New Roman" pitchFamily="18" charset="0"/>
                        </a:rPr>
                        <a:t> M, </a:t>
                      </a:r>
                      <a:r>
                        <a:rPr lang="en-IN" sz="2000" dirty="0" err="1" smtClean="0">
                          <a:latin typeface="Times New Roman" pitchFamily="18" charset="0"/>
                          <a:cs typeface="Times New Roman" pitchFamily="18" charset="0"/>
                        </a:rPr>
                        <a:t>Shokridehaki</a:t>
                      </a:r>
                      <a:r>
                        <a:rPr lang="en-IN" sz="2000" dirty="0" smtClean="0">
                          <a:latin typeface="Times New Roman" pitchFamily="18" charset="0"/>
                          <a:cs typeface="Times New Roman" pitchFamily="18" charset="0"/>
                        </a:rPr>
                        <a:t> MA, </a:t>
                      </a:r>
                      <a:r>
                        <a:rPr lang="en-IN" sz="2000" dirty="0" err="1" smtClean="0">
                          <a:latin typeface="Times New Roman" pitchFamily="18" charset="0"/>
                          <a:cs typeface="Times New Roman" pitchFamily="18" charset="0"/>
                        </a:rPr>
                        <a:t>Rodrigues</a:t>
                      </a:r>
                      <a:r>
                        <a:rPr lang="en-IN" sz="2000" dirty="0" smtClean="0">
                          <a:latin typeface="Times New Roman" pitchFamily="18" charset="0"/>
                          <a:cs typeface="Times New Roman" pitchFamily="18" charset="0"/>
                        </a:rPr>
                        <a:t> EMG, </a:t>
                      </a:r>
                      <a:r>
                        <a:rPr lang="en-IN" sz="2000" dirty="0" err="1" smtClean="0">
                          <a:latin typeface="Times New Roman" pitchFamily="18" charset="0"/>
                          <a:cs typeface="Times New Roman" pitchFamily="18" charset="0"/>
                        </a:rPr>
                        <a:t>Catalão</a:t>
                      </a:r>
                      <a:r>
                        <a:rPr lang="en-IN" sz="2000" dirty="0" smtClean="0">
                          <a:latin typeface="Times New Roman" pitchFamily="18" charset="0"/>
                          <a:cs typeface="Times New Roman" pitchFamily="18" charset="0"/>
                        </a:rPr>
                        <a:t> JPS. </a:t>
                      </a:r>
                      <a:endParaRPr lang="en-IN" sz="2000" dirty="0">
                        <a:latin typeface="Times New Roman" pitchFamily="18" charset="0"/>
                        <a:cs typeface="Times New Roman" pitchFamily="18" charset="0"/>
                      </a:endParaRPr>
                    </a:p>
                  </a:txBody>
                  <a:tcPr/>
                </a:tc>
                <a:tc>
                  <a:txBody>
                    <a:bodyPr/>
                    <a:lstStyle/>
                    <a:p>
                      <a:pPr algn="just">
                        <a:lnSpc>
                          <a:spcPct val="150000"/>
                        </a:lnSpc>
                      </a:pPr>
                      <a:r>
                        <a:rPr kumimoji="0" lang="en-IN" sz="2000" b="0" i="0" kern="1200" dirty="0" smtClean="0">
                          <a:solidFill>
                            <a:schemeClr val="dk1"/>
                          </a:solidFill>
                          <a:latin typeface="Times New Roman" pitchFamily="18" charset="0"/>
                          <a:ea typeface="+mn-ea"/>
                          <a:cs typeface="Times New Roman" pitchFamily="18" charset="0"/>
                        </a:rPr>
                        <a:t>This paper proposes a control technique of an interfaced converter for the integration of Distributed Generation (DG) sources into the power grid.</a:t>
                      </a:r>
                      <a:endParaRPr lang="en-IN" sz="2000" dirty="0">
                        <a:latin typeface="Times New Roman" pitchFamily="18" charset="0"/>
                        <a:cs typeface="Times New Roman" pitchFamily="18" charset="0"/>
                      </a:endParaRPr>
                    </a:p>
                  </a:txBody>
                  <a:tcPr/>
                </a:tc>
              </a:tr>
              <a:tr h="370840">
                <a:tc>
                  <a:txBody>
                    <a:bodyPr/>
                    <a:lstStyle/>
                    <a:p>
                      <a:pPr algn="just">
                        <a:lnSpc>
                          <a:spcPct val="150000"/>
                        </a:lnSpc>
                      </a:pPr>
                      <a:r>
                        <a:rPr lang="en-IN" sz="2000" dirty="0" smtClean="0">
                          <a:latin typeface="Times New Roman" pitchFamily="18" charset="0"/>
                          <a:cs typeface="Times New Roman" pitchFamily="18" charset="0"/>
                        </a:rPr>
                        <a:t>Passivity-based control technique for integration of DG resources into the power grid</a:t>
                      </a:r>
                      <a:endParaRPr lang="en-IN" sz="2000" dirty="0">
                        <a:latin typeface="Times New Roman" pitchFamily="18" charset="0"/>
                        <a:cs typeface="Times New Roman" pitchFamily="18" charset="0"/>
                      </a:endParaRPr>
                    </a:p>
                  </a:txBody>
                  <a:tcPr/>
                </a:tc>
                <a:tc>
                  <a:txBody>
                    <a:bodyPr/>
                    <a:lstStyle/>
                    <a:p>
                      <a:pPr algn="just">
                        <a:lnSpc>
                          <a:spcPct val="150000"/>
                        </a:lnSpc>
                      </a:pPr>
                      <a:r>
                        <a:rPr lang="en-IN" sz="2000" dirty="0" err="1" smtClean="0">
                          <a:latin typeface="Times New Roman" pitchFamily="18" charset="0"/>
                          <a:cs typeface="Times New Roman" pitchFamily="18" charset="0"/>
                        </a:rPr>
                        <a:t>Mehrasa</a:t>
                      </a:r>
                      <a:r>
                        <a:rPr lang="en-IN" sz="2000" dirty="0" smtClean="0">
                          <a:latin typeface="Times New Roman" pitchFamily="18" charset="0"/>
                          <a:cs typeface="Times New Roman" pitchFamily="18" charset="0"/>
                        </a:rPr>
                        <a:t> M, </a:t>
                      </a:r>
                      <a:r>
                        <a:rPr lang="en-IN" sz="2000" dirty="0" err="1" smtClean="0">
                          <a:latin typeface="Times New Roman" pitchFamily="18" charset="0"/>
                          <a:cs typeface="Times New Roman" pitchFamily="18" charset="0"/>
                        </a:rPr>
                        <a:t>Adabi</a:t>
                      </a:r>
                      <a:r>
                        <a:rPr lang="en-IN" sz="2000" dirty="0" smtClean="0">
                          <a:latin typeface="Times New Roman" pitchFamily="18" charset="0"/>
                          <a:cs typeface="Times New Roman" pitchFamily="18" charset="0"/>
                        </a:rPr>
                        <a:t> ME, </a:t>
                      </a:r>
                      <a:r>
                        <a:rPr lang="en-IN" sz="2000" dirty="0" err="1" smtClean="0">
                          <a:latin typeface="Times New Roman" pitchFamily="18" charset="0"/>
                          <a:cs typeface="Times New Roman" pitchFamily="18" charset="0"/>
                        </a:rPr>
                        <a:t>Pouresmaeil</a:t>
                      </a:r>
                      <a:r>
                        <a:rPr lang="en-IN" sz="2000" dirty="0" smtClean="0">
                          <a:latin typeface="Times New Roman" pitchFamily="18" charset="0"/>
                          <a:cs typeface="Times New Roman" pitchFamily="18" charset="0"/>
                        </a:rPr>
                        <a:t> E, </a:t>
                      </a:r>
                      <a:r>
                        <a:rPr lang="en-IN" sz="2000" dirty="0" err="1" smtClean="0">
                          <a:latin typeface="Times New Roman" pitchFamily="18" charset="0"/>
                          <a:cs typeface="Times New Roman" pitchFamily="18" charset="0"/>
                        </a:rPr>
                        <a:t>Adabi</a:t>
                      </a:r>
                      <a:r>
                        <a:rPr lang="en-IN" sz="2000" dirty="0" smtClean="0">
                          <a:latin typeface="Times New Roman" pitchFamily="18" charset="0"/>
                          <a:cs typeface="Times New Roman" pitchFamily="18" charset="0"/>
                        </a:rPr>
                        <a:t> J. </a:t>
                      </a:r>
                      <a:endParaRPr lang="en-IN" sz="2000" dirty="0">
                        <a:latin typeface="Times New Roman" pitchFamily="18" charset="0"/>
                        <a:cs typeface="Times New Roman" pitchFamily="18" charset="0"/>
                      </a:endParaRPr>
                    </a:p>
                  </a:txBody>
                  <a:tcPr/>
                </a:tc>
                <a:tc>
                  <a:txBody>
                    <a:bodyPr/>
                    <a:lstStyle/>
                    <a:p>
                      <a:pPr algn="just">
                        <a:lnSpc>
                          <a:spcPct val="150000"/>
                        </a:lnSpc>
                      </a:pPr>
                      <a:r>
                        <a:rPr kumimoji="0" lang="en-IN" sz="2000" b="0" i="0" kern="1200" dirty="0" smtClean="0">
                          <a:solidFill>
                            <a:schemeClr val="dk1"/>
                          </a:solidFill>
                          <a:latin typeface="Times New Roman" pitchFamily="18" charset="0"/>
                          <a:ea typeface="+mn-ea"/>
                          <a:cs typeface="Times New Roman" pitchFamily="18" charset="0"/>
                        </a:rPr>
                        <a:t>The proper switching functions of interfaced converter have been defined based on the passivity method through the achieving space equations and suitable series damping injection. </a:t>
                      </a:r>
                      <a:endParaRPr lang="en-IN" sz="2000" dirty="0">
                        <a:latin typeface="Times New Roman" pitchFamily="18" charset="0"/>
                        <a:cs typeface="Times New Roman" pitchFamily="18" charset="0"/>
                      </a:endParaRPr>
                    </a:p>
                  </a:txBody>
                  <a:tcPr/>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09360"/>
        </p:xfrm>
        <a:graphic>
          <a:graphicData uri="http://schemas.openxmlformats.org/drawingml/2006/table">
            <a:tbl>
              <a:tblPr firstRow="1" bandRow="1">
                <a:tableStyleId>{5C22544A-7EE6-4342-B048-85BDC9FD1C3A}</a:tableStyleId>
              </a:tblPr>
              <a:tblGrid>
                <a:gridCol w="2895600"/>
                <a:gridCol w="990600"/>
                <a:gridCol w="38290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pPr>
                      <a:r>
                        <a:rPr lang="en-IN" sz="2000" dirty="0" smtClean="0">
                          <a:latin typeface="Times New Roman" pitchFamily="18" charset="0"/>
                          <a:cs typeface="Times New Roman" pitchFamily="18" charset="0"/>
                        </a:rPr>
                        <a:t>Optimal management and sizing of energy storage under dynamic pricing for the efficient integration of renewable energy</a:t>
                      </a:r>
                      <a:endParaRPr lang="en-IN" sz="2000" dirty="0">
                        <a:latin typeface="Times New Roman" pitchFamily="18" charset="0"/>
                        <a:cs typeface="Times New Roman" pitchFamily="18" charset="0"/>
                      </a:endParaRPr>
                    </a:p>
                  </a:txBody>
                  <a:tcPr/>
                </a:tc>
                <a:tc>
                  <a:txBody>
                    <a:bodyPr/>
                    <a:lstStyle/>
                    <a:p>
                      <a:pPr algn="just">
                        <a:lnSpc>
                          <a:spcPct val="150000"/>
                        </a:lnSpc>
                      </a:pPr>
                      <a:r>
                        <a:rPr lang="en-IN" sz="2000" dirty="0" err="1" smtClean="0">
                          <a:latin typeface="Times New Roman" pitchFamily="18" charset="0"/>
                          <a:cs typeface="Times New Roman" pitchFamily="18" charset="0"/>
                        </a:rPr>
                        <a:t>Harsha</a:t>
                      </a:r>
                      <a:r>
                        <a:rPr lang="en-IN" sz="2000" dirty="0" smtClean="0">
                          <a:latin typeface="Times New Roman" pitchFamily="18" charset="0"/>
                          <a:cs typeface="Times New Roman" pitchFamily="18" charset="0"/>
                        </a:rPr>
                        <a:t> P, </a:t>
                      </a:r>
                      <a:r>
                        <a:rPr lang="en-IN" sz="2000" dirty="0" err="1" smtClean="0">
                          <a:latin typeface="Times New Roman" pitchFamily="18" charset="0"/>
                          <a:cs typeface="Times New Roman" pitchFamily="18" charset="0"/>
                        </a:rPr>
                        <a:t>Dahleh</a:t>
                      </a:r>
                      <a:r>
                        <a:rPr lang="en-IN" sz="2000" dirty="0" smtClean="0">
                          <a:latin typeface="Times New Roman" pitchFamily="18" charset="0"/>
                          <a:cs typeface="Times New Roman" pitchFamily="18" charset="0"/>
                        </a:rPr>
                        <a:t> M. </a:t>
                      </a:r>
                      <a:endParaRPr lang="en-IN" sz="2000" dirty="0">
                        <a:latin typeface="Times New Roman" pitchFamily="18" charset="0"/>
                        <a:cs typeface="Times New Roman" pitchFamily="18" charset="0"/>
                      </a:endParaRPr>
                    </a:p>
                  </a:txBody>
                  <a:tcPr/>
                </a:tc>
                <a:tc>
                  <a:txBody>
                    <a:bodyPr/>
                    <a:lstStyle/>
                    <a:p>
                      <a:pPr algn="just">
                        <a:lnSpc>
                          <a:spcPct val="150000"/>
                        </a:lnSpc>
                      </a:pPr>
                      <a:r>
                        <a:rPr kumimoji="0" lang="en-IN" sz="2000" b="0" i="0" kern="1200" dirty="0" smtClean="0">
                          <a:solidFill>
                            <a:schemeClr val="dk1"/>
                          </a:solidFill>
                          <a:latin typeface="Times New Roman" pitchFamily="18" charset="0"/>
                          <a:ea typeface="+mn-ea"/>
                          <a:cs typeface="Times New Roman" pitchFamily="18" charset="0"/>
                        </a:rPr>
                        <a:t>In this paper, we address the optimal energy storage management and sizing problem in the presence of renewable energy and dynamic pricing.</a:t>
                      </a:r>
                      <a:endParaRPr lang="en-IN" sz="2000" dirty="0">
                        <a:latin typeface="Times New Roman" pitchFamily="18" charset="0"/>
                        <a:cs typeface="Times New Roman" pitchFamily="18" charset="0"/>
                      </a:endParaRPr>
                    </a:p>
                  </a:txBody>
                  <a:tcPr/>
                </a:tc>
              </a:tr>
              <a:tr h="370840">
                <a:tc>
                  <a:txBody>
                    <a:bodyPr/>
                    <a:lstStyle/>
                    <a:p>
                      <a:pPr algn="just">
                        <a:lnSpc>
                          <a:spcPct val="150000"/>
                        </a:lnSpc>
                      </a:pPr>
                      <a:r>
                        <a:rPr lang="en-IN" sz="2000" dirty="0" smtClean="0">
                          <a:latin typeface="Times New Roman" pitchFamily="18" charset="0"/>
                          <a:cs typeface="Times New Roman" pitchFamily="18" charset="0"/>
                        </a:rPr>
                        <a:t>A stochastic stability enhancement method of grid-connected distributed energy storage systems</a:t>
                      </a:r>
                      <a:endParaRPr lang="en-IN" sz="2000" dirty="0">
                        <a:latin typeface="Times New Roman" pitchFamily="18" charset="0"/>
                        <a:cs typeface="Times New Roman" pitchFamily="18" charset="0"/>
                      </a:endParaRPr>
                    </a:p>
                  </a:txBody>
                  <a:tcPr/>
                </a:tc>
                <a:tc>
                  <a:txBody>
                    <a:bodyPr/>
                    <a:lstStyle/>
                    <a:p>
                      <a:pPr algn="just">
                        <a:lnSpc>
                          <a:spcPct val="150000"/>
                        </a:lnSpc>
                      </a:pPr>
                      <a:r>
                        <a:rPr lang="en-IN" sz="2000" dirty="0" smtClean="0">
                          <a:latin typeface="Times New Roman" pitchFamily="18" charset="0"/>
                          <a:cs typeface="Times New Roman" pitchFamily="18" charset="0"/>
                        </a:rPr>
                        <a:t>Liu S, Wang X, Liu PX. </a:t>
                      </a:r>
                      <a:endParaRPr lang="en-IN" sz="2000" dirty="0">
                        <a:latin typeface="Times New Roman" pitchFamily="18" charset="0"/>
                        <a:cs typeface="Times New Roman" pitchFamily="18" charset="0"/>
                      </a:endParaRPr>
                    </a:p>
                  </a:txBody>
                  <a:tcPr/>
                </a:tc>
                <a:tc>
                  <a:txBody>
                    <a:bodyPr/>
                    <a:lstStyle/>
                    <a:p>
                      <a:pPr algn="just">
                        <a:lnSpc>
                          <a:spcPct val="150000"/>
                        </a:lnSpc>
                      </a:pPr>
                      <a:r>
                        <a:rPr kumimoji="0" lang="en-IN" sz="2000" b="0" i="0" kern="1200" dirty="0" smtClean="0">
                          <a:solidFill>
                            <a:schemeClr val="dk1"/>
                          </a:solidFill>
                          <a:latin typeface="Times New Roman" pitchFamily="18" charset="0"/>
                          <a:ea typeface="+mn-ea"/>
                          <a:cs typeface="Times New Roman" pitchFamily="18" charset="0"/>
                        </a:rPr>
                        <a:t>Integrating distributed energy storage systems (DESSs) into the distribution system can facilitate the high-level penetration of renewable energy source-based distributed generations (RES-DGs). </a:t>
                      </a:r>
                      <a:endParaRPr lang="en-IN" sz="2000" dirty="0">
                        <a:latin typeface="Times New Roman" pitchFamily="18" charset="0"/>
                        <a:cs typeface="Times New Roman" pitchFamily="18" charset="0"/>
                      </a:endParaRPr>
                    </a:p>
                  </a:txBody>
                  <a:tcPr/>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600201" y="1371600"/>
            <a:ext cx="7010400" cy="4876799"/>
          </a:xfrm>
          <a:prstGeom prst="rect">
            <a:avLst/>
          </a:prstGeom>
          <a:noFill/>
          <a:ln w="9525">
            <a:noFill/>
            <a:miter lim="800000"/>
            <a:headEnd/>
            <a:tailEnd/>
          </a:ln>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810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152400"/>
            <a:ext cx="7498080" cy="4800600"/>
          </a:xfrm>
        </p:spPr>
        <p:txBody>
          <a:bodyPr>
            <a:noAutofit/>
          </a:bodyPr>
          <a:lstStyle/>
          <a:p>
            <a:pPr algn="just">
              <a:lnSpc>
                <a:spcPct val="170000"/>
              </a:lnSpc>
              <a:buNone/>
            </a:pPr>
            <a:r>
              <a:rPr lang="en-IN" sz="2000" dirty="0" smtClean="0">
                <a:latin typeface="Times New Roman" pitchFamily="18" charset="0"/>
                <a:cs typeface="Times New Roman" pitchFamily="18" charset="0"/>
              </a:rPr>
              <a:t>    A single synchronous controller (SSC) has been proposed in this paper for the control of the interfaced converters regarding the </a:t>
            </a:r>
            <a:r>
              <a:rPr lang="en-IN" sz="2000" dirty="0" err="1" smtClean="0">
                <a:latin typeface="Times New Roman" pitchFamily="18" charset="0"/>
                <a:cs typeface="Times New Roman" pitchFamily="18" charset="0"/>
              </a:rPr>
              <a:t>largescale</a:t>
            </a:r>
            <a:r>
              <a:rPr lang="en-IN" sz="2000" dirty="0" smtClean="0">
                <a:latin typeface="Times New Roman" pitchFamily="18" charset="0"/>
                <a:cs typeface="Times New Roman" pitchFamily="18" charset="0"/>
              </a:rPr>
              <a:t> integration of renewable energy resources (RERs) into the power grid. Key features of a synchronous generator (SG), i.e. inertia and mechanical power error were considered in the configuration of the SSC in order to mimic the inherent nature of the SG in employing interfaced converters to provide a stable operation for the power grid with high penetration of RER. Moreover, as the main contribution, the active component of the proposed SSC complies with SG features and enables the proposed SSC-based interfaced converter to demonstrate more accurate mimicry of SG behaviours for generating active power with suitably controllable inertia.</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6096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a:t>
            </a:r>
            <a:r>
              <a:rPr lang="en-IN" sz="1600" dirty="0" err="1" smtClean="0">
                <a:latin typeface="Times New Roman" pitchFamily="18" charset="0"/>
                <a:cs typeface="Times New Roman" pitchFamily="18" charset="0"/>
              </a:rPr>
              <a:t>Pouresmaeil</a:t>
            </a:r>
            <a:r>
              <a:rPr lang="en-IN" sz="1600" dirty="0" smtClean="0">
                <a:latin typeface="Times New Roman" pitchFamily="18" charset="0"/>
                <a:cs typeface="Times New Roman" pitchFamily="18" charset="0"/>
              </a:rPr>
              <a:t> E, </a:t>
            </a:r>
            <a:r>
              <a:rPr lang="en-IN" sz="1600" dirty="0" err="1" smtClean="0">
                <a:latin typeface="Times New Roman" pitchFamily="18" charset="0"/>
                <a:cs typeface="Times New Roman" pitchFamily="18" charset="0"/>
              </a:rPr>
              <a:t>Mehrasa</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Shokridehaki</a:t>
            </a:r>
            <a:r>
              <a:rPr lang="en-IN" sz="1600" dirty="0" smtClean="0">
                <a:latin typeface="Times New Roman" pitchFamily="18" charset="0"/>
                <a:cs typeface="Times New Roman" pitchFamily="18" charset="0"/>
              </a:rPr>
              <a:t> MA, </a:t>
            </a:r>
            <a:r>
              <a:rPr lang="en-IN" sz="1600" dirty="0" err="1" smtClean="0">
                <a:latin typeface="Times New Roman" pitchFamily="18" charset="0"/>
                <a:cs typeface="Times New Roman" pitchFamily="18" charset="0"/>
              </a:rPr>
              <a:t>Rodrigues</a:t>
            </a:r>
            <a:r>
              <a:rPr lang="en-IN" sz="1600" dirty="0" smtClean="0">
                <a:latin typeface="Times New Roman" pitchFamily="18" charset="0"/>
                <a:cs typeface="Times New Roman" pitchFamily="18" charset="0"/>
              </a:rPr>
              <a:t> EMG, </a:t>
            </a:r>
            <a:r>
              <a:rPr lang="en-IN" sz="1600" dirty="0" err="1" smtClean="0">
                <a:latin typeface="Times New Roman" pitchFamily="18" charset="0"/>
                <a:cs typeface="Times New Roman" pitchFamily="18" charset="0"/>
              </a:rPr>
              <a:t>Catalão</a:t>
            </a:r>
            <a:r>
              <a:rPr lang="en-IN" sz="1600" dirty="0" smtClean="0">
                <a:latin typeface="Times New Roman" pitchFamily="18" charset="0"/>
                <a:cs typeface="Times New Roman" pitchFamily="18" charset="0"/>
              </a:rPr>
              <a:t> JPS. Control and stability analysis of interfaced converter in distributed generation technology. EUROCON 2015. 2015. p. 1–6. </a:t>
            </a:r>
          </a:p>
          <a:p>
            <a:pPr algn="just">
              <a:lnSpc>
                <a:spcPct val="160000"/>
              </a:lnSpc>
            </a:pPr>
            <a:r>
              <a:rPr lang="en-IN" sz="1600" dirty="0" smtClean="0">
                <a:latin typeface="Times New Roman" pitchFamily="18" charset="0"/>
                <a:cs typeface="Times New Roman" pitchFamily="18" charset="0"/>
              </a:rPr>
              <a:t>[2] </a:t>
            </a:r>
            <a:r>
              <a:rPr lang="en-IN" sz="1600" dirty="0" err="1" smtClean="0">
                <a:latin typeface="Times New Roman" pitchFamily="18" charset="0"/>
                <a:cs typeface="Times New Roman" pitchFamily="18" charset="0"/>
              </a:rPr>
              <a:t>Mehrasa</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Adabi</a:t>
            </a:r>
            <a:r>
              <a:rPr lang="en-IN" sz="1600" dirty="0" smtClean="0">
                <a:latin typeface="Times New Roman" pitchFamily="18" charset="0"/>
                <a:cs typeface="Times New Roman" pitchFamily="18" charset="0"/>
              </a:rPr>
              <a:t> ME, </a:t>
            </a:r>
            <a:r>
              <a:rPr lang="en-IN" sz="1600" dirty="0" err="1" smtClean="0">
                <a:latin typeface="Times New Roman" pitchFamily="18" charset="0"/>
                <a:cs typeface="Times New Roman" pitchFamily="18" charset="0"/>
              </a:rPr>
              <a:t>Pouresmaeil</a:t>
            </a:r>
            <a:r>
              <a:rPr lang="en-IN" sz="1600" dirty="0" smtClean="0">
                <a:latin typeface="Times New Roman" pitchFamily="18" charset="0"/>
                <a:cs typeface="Times New Roman" pitchFamily="18" charset="0"/>
              </a:rPr>
              <a:t> E, </a:t>
            </a:r>
            <a:r>
              <a:rPr lang="en-IN" sz="1600" dirty="0" err="1" smtClean="0">
                <a:latin typeface="Times New Roman" pitchFamily="18" charset="0"/>
                <a:cs typeface="Times New Roman" pitchFamily="18" charset="0"/>
              </a:rPr>
              <a:t>Adabi</a:t>
            </a:r>
            <a:r>
              <a:rPr lang="en-IN" sz="1600" dirty="0" smtClean="0">
                <a:latin typeface="Times New Roman" pitchFamily="18" charset="0"/>
                <a:cs typeface="Times New Roman" pitchFamily="18" charset="0"/>
              </a:rPr>
              <a:t> J. Passivity-based control technique for integration of DG resources into the power grid. </a:t>
            </a:r>
            <a:r>
              <a:rPr lang="en-IN" sz="1600" dirty="0" err="1" smtClean="0">
                <a:latin typeface="Times New Roman" pitchFamily="18" charset="0"/>
                <a:cs typeface="Times New Roman" pitchFamily="18" charset="0"/>
              </a:rPr>
              <a:t>Int</a:t>
            </a:r>
            <a:r>
              <a:rPr lang="en-IN" sz="1600" dirty="0" smtClean="0">
                <a:latin typeface="Times New Roman" pitchFamily="18" charset="0"/>
                <a:cs typeface="Times New Roman" pitchFamily="18" charset="0"/>
              </a:rPr>
              <a:t> J Electric Power </a:t>
            </a:r>
            <a:r>
              <a:rPr lang="en-IN" sz="1600" dirty="0" err="1" smtClean="0">
                <a:latin typeface="Times New Roman" pitchFamily="18" charset="0"/>
                <a:cs typeface="Times New Roman" pitchFamily="18" charset="0"/>
              </a:rPr>
              <a:t>Syst</a:t>
            </a:r>
            <a:r>
              <a:rPr lang="en-IN" sz="1600" dirty="0" smtClean="0">
                <a:latin typeface="Times New Roman" pitchFamily="18" charset="0"/>
                <a:cs typeface="Times New Roman" pitchFamily="18" charset="0"/>
              </a:rPr>
              <a:t> Res 2014;58:281–90. </a:t>
            </a:r>
          </a:p>
          <a:p>
            <a:pPr algn="just">
              <a:lnSpc>
                <a:spcPct val="160000"/>
              </a:lnSpc>
            </a:pPr>
            <a:r>
              <a:rPr lang="en-IN" sz="1600" dirty="0" smtClean="0">
                <a:latin typeface="Times New Roman" pitchFamily="18" charset="0"/>
                <a:cs typeface="Times New Roman" pitchFamily="18" charset="0"/>
              </a:rPr>
              <a:t>[3] </a:t>
            </a:r>
            <a:r>
              <a:rPr lang="en-IN" sz="1600" dirty="0" err="1" smtClean="0">
                <a:latin typeface="Times New Roman" pitchFamily="18" charset="0"/>
                <a:cs typeface="Times New Roman" pitchFamily="18" charset="0"/>
              </a:rPr>
              <a:t>Alegria</a:t>
            </a:r>
            <a:r>
              <a:rPr lang="en-IN" sz="1600" dirty="0" smtClean="0">
                <a:latin typeface="Times New Roman" pitchFamily="18" charset="0"/>
                <a:cs typeface="Times New Roman" pitchFamily="18" charset="0"/>
              </a:rPr>
              <a:t> E, Brown T, </a:t>
            </a:r>
            <a:r>
              <a:rPr lang="en-IN" sz="1600" dirty="0" err="1" smtClean="0">
                <a:latin typeface="Times New Roman" pitchFamily="18" charset="0"/>
                <a:cs typeface="Times New Roman" pitchFamily="18" charset="0"/>
              </a:rPr>
              <a:t>Minear</a:t>
            </a:r>
            <a:r>
              <a:rPr lang="en-IN" sz="1600" dirty="0" smtClean="0">
                <a:latin typeface="Times New Roman" pitchFamily="18" charset="0"/>
                <a:cs typeface="Times New Roman" pitchFamily="18" charset="0"/>
              </a:rPr>
              <a:t> E, </a:t>
            </a:r>
            <a:r>
              <a:rPr lang="en-IN" sz="1600" dirty="0" err="1" smtClean="0">
                <a:latin typeface="Times New Roman" pitchFamily="18" charset="0"/>
                <a:cs typeface="Times New Roman" pitchFamily="18" charset="0"/>
              </a:rPr>
              <a:t>Lasseter</a:t>
            </a:r>
            <a:r>
              <a:rPr lang="en-IN" sz="1600" dirty="0" smtClean="0">
                <a:latin typeface="Times New Roman" pitchFamily="18" charset="0"/>
                <a:cs typeface="Times New Roman" pitchFamily="18" charset="0"/>
              </a:rPr>
              <a:t> RH. CERTS </a:t>
            </a:r>
            <a:r>
              <a:rPr lang="en-IN" sz="1600" dirty="0" err="1" smtClean="0">
                <a:latin typeface="Times New Roman" pitchFamily="18" charset="0"/>
                <a:cs typeface="Times New Roman" pitchFamily="18" charset="0"/>
              </a:rPr>
              <a:t>microgrid</a:t>
            </a:r>
            <a:r>
              <a:rPr lang="en-IN" sz="1600" dirty="0" smtClean="0">
                <a:latin typeface="Times New Roman" pitchFamily="18" charset="0"/>
                <a:cs typeface="Times New Roman" pitchFamily="18" charset="0"/>
              </a:rPr>
              <a:t> demonstration with large-scale energy storage and renewable generation. IEEE Trans Smart Grid 2014;5(2):937–43. </a:t>
            </a:r>
          </a:p>
          <a:p>
            <a:pPr algn="just">
              <a:lnSpc>
                <a:spcPct val="160000"/>
              </a:lnSpc>
            </a:pPr>
            <a:r>
              <a:rPr lang="en-IN" sz="1600" dirty="0" smtClean="0">
                <a:latin typeface="Times New Roman" pitchFamily="18" charset="0"/>
                <a:cs typeface="Times New Roman" pitchFamily="18" charset="0"/>
              </a:rPr>
              <a:t>[4] </a:t>
            </a:r>
            <a:r>
              <a:rPr lang="en-IN" sz="1600" dirty="0" err="1" smtClean="0">
                <a:latin typeface="Times New Roman" pitchFamily="18" charset="0"/>
                <a:cs typeface="Times New Roman" pitchFamily="18" charset="0"/>
              </a:rPr>
              <a:t>Harsha</a:t>
            </a:r>
            <a:r>
              <a:rPr lang="en-IN" sz="1600" dirty="0" smtClean="0">
                <a:latin typeface="Times New Roman" pitchFamily="18" charset="0"/>
                <a:cs typeface="Times New Roman" pitchFamily="18" charset="0"/>
              </a:rPr>
              <a:t> P, </a:t>
            </a:r>
            <a:r>
              <a:rPr lang="en-IN" sz="1600" dirty="0" err="1" smtClean="0">
                <a:latin typeface="Times New Roman" pitchFamily="18" charset="0"/>
                <a:cs typeface="Times New Roman" pitchFamily="18" charset="0"/>
              </a:rPr>
              <a:t>Dahleh</a:t>
            </a:r>
            <a:r>
              <a:rPr lang="en-IN" sz="1600" dirty="0" smtClean="0">
                <a:latin typeface="Times New Roman" pitchFamily="18" charset="0"/>
                <a:cs typeface="Times New Roman" pitchFamily="18" charset="0"/>
              </a:rPr>
              <a:t> M. Optimal management and sizing of energy storage under dynamic pricing for the efficient integration of renewable energy. IEEE Trans Power </a:t>
            </a:r>
            <a:r>
              <a:rPr lang="en-IN" sz="1600" dirty="0" err="1" smtClean="0">
                <a:latin typeface="Times New Roman" pitchFamily="18" charset="0"/>
                <a:cs typeface="Times New Roman" pitchFamily="18" charset="0"/>
              </a:rPr>
              <a:t>Syst</a:t>
            </a:r>
            <a:r>
              <a:rPr lang="en-IN" sz="1600" dirty="0" smtClean="0">
                <a:latin typeface="Times New Roman" pitchFamily="18" charset="0"/>
                <a:cs typeface="Times New Roman" pitchFamily="18" charset="0"/>
              </a:rPr>
              <a:t> 2015;30(3):1164–81. </a:t>
            </a:r>
          </a:p>
          <a:p>
            <a:pPr algn="just">
              <a:lnSpc>
                <a:spcPct val="160000"/>
              </a:lnSpc>
            </a:pPr>
            <a:r>
              <a:rPr lang="en-IN" sz="1600" dirty="0" smtClean="0">
                <a:latin typeface="Times New Roman" pitchFamily="18" charset="0"/>
                <a:cs typeface="Times New Roman" pitchFamily="18" charset="0"/>
              </a:rPr>
              <a:t>[5] Wang S, et al. Design and advanced control strategies of a hybrid energy storage system for the grid integration of wind power generations. IET Renew Power </a:t>
            </a:r>
            <a:r>
              <a:rPr lang="en-IN" sz="1600" dirty="0" err="1" smtClean="0">
                <a:latin typeface="Times New Roman" pitchFamily="18" charset="0"/>
                <a:cs typeface="Times New Roman" pitchFamily="18" charset="0"/>
              </a:rPr>
              <a:t>Gener</a:t>
            </a:r>
            <a:r>
              <a:rPr lang="en-IN" sz="1600" dirty="0" smtClean="0">
                <a:latin typeface="Times New Roman" pitchFamily="18" charset="0"/>
                <a:cs typeface="Times New Roman" pitchFamily="18" charset="0"/>
              </a:rPr>
              <a:t> 2015;9(2):89–98.</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Liu S, Wang X, Liu PX. A stochastic stability enhancement method of grid-connected distributed energy storage systems. IEEE Trans Smart Grid 2017. https://doi.org/ 10.1109/TSG.2015.2514286. </a:t>
            </a:r>
          </a:p>
          <a:p>
            <a:pPr algn="just">
              <a:lnSpc>
                <a:spcPct val="170000"/>
              </a:lnSpc>
            </a:pPr>
            <a:r>
              <a:rPr lang="en-IN" sz="1600" dirty="0" smtClean="0">
                <a:latin typeface="Times New Roman" pitchFamily="18" charset="0"/>
                <a:cs typeface="Times New Roman" pitchFamily="18" charset="0"/>
              </a:rPr>
              <a:t>[7] </a:t>
            </a:r>
            <a:r>
              <a:rPr lang="en-IN" sz="1600" dirty="0" err="1" smtClean="0">
                <a:latin typeface="Times New Roman" pitchFamily="18" charset="0"/>
                <a:cs typeface="Times New Roman" pitchFamily="18" charset="0"/>
              </a:rPr>
              <a:t>Stetz</a:t>
            </a:r>
            <a:r>
              <a:rPr lang="en-IN" sz="1600" dirty="0" smtClean="0">
                <a:latin typeface="Times New Roman" pitchFamily="18" charset="0"/>
                <a:cs typeface="Times New Roman" pitchFamily="18" charset="0"/>
              </a:rPr>
              <a:t> T, Marten F, Braun M. Improved low voltage grid-integration of photovoltaic systems in Germany. IEEE Trans Sustain Energy 2012;4(2):534–42. </a:t>
            </a:r>
          </a:p>
          <a:p>
            <a:pPr algn="just">
              <a:lnSpc>
                <a:spcPct val="170000"/>
              </a:lnSpc>
            </a:pPr>
            <a:r>
              <a:rPr lang="en-IN" sz="1600" dirty="0" smtClean="0">
                <a:latin typeface="Times New Roman" pitchFamily="18" charset="0"/>
                <a:cs typeface="Times New Roman" pitchFamily="18" charset="0"/>
              </a:rPr>
              <a:t>[8] </a:t>
            </a:r>
            <a:r>
              <a:rPr lang="en-IN" sz="1600" dirty="0" err="1" smtClean="0">
                <a:latin typeface="Times New Roman" pitchFamily="18" charset="0"/>
                <a:cs typeface="Times New Roman" pitchFamily="18" charset="0"/>
              </a:rPr>
              <a:t>Demirok</a:t>
            </a:r>
            <a:r>
              <a:rPr lang="en-IN" sz="1600" dirty="0" smtClean="0">
                <a:latin typeface="Times New Roman" pitchFamily="18" charset="0"/>
                <a:cs typeface="Times New Roman" pitchFamily="18" charset="0"/>
              </a:rPr>
              <a:t> E, Gonzalez PC, </a:t>
            </a:r>
            <a:r>
              <a:rPr lang="en-IN" sz="1600" dirty="0" err="1" smtClean="0">
                <a:latin typeface="Times New Roman" pitchFamily="18" charset="0"/>
                <a:cs typeface="Times New Roman" pitchFamily="18" charset="0"/>
              </a:rPr>
              <a:t>Frederiksen</a:t>
            </a:r>
            <a:r>
              <a:rPr lang="en-IN" sz="1600" dirty="0" smtClean="0">
                <a:latin typeface="Times New Roman" pitchFamily="18" charset="0"/>
                <a:cs typeface="Times New Roman" pitchFamily="18" charset="0"/>
              </a:rPr>
              <a:t> K, Sera D, Rodriguez P, Teodorescu R. Local reactive power control methods for overvoltage prevention of distributed solar inverters in low-voltage grids. IEEE J </a:t>
            </a:r>
            <a:r>
              <a:rPr lang="en-IN" sz="1600" dirty="0" err="1" smtClean="0">
                <a:latin typeface="Times New Roman" pitchFamily="18" charset="0"/>
                <a:cs typeface="Times New Roman" pitchFamily="18" charset="0"/>
              </a:rPr>
              <a:t>Photovolt</a:t>
            </a:r>
            <a:r>
              <a:rPr lang="en-IN" sz="1600" dirty="0" smtClean="0">
                <a:latin typeface="Times New Roman" pitchFamily="18" charset="0"/>
                <a:cs typeface="Times New Roman" pitchFamily="18" charset="0"/>
              </a:rPr>
              <a:t> 2011;1(2):174–82. </a:t>
            </a:r>
          </a:p>
          <a:p>
            <a:pPr algn="just">
              <a:lnSpc>
                <a:spcPct val="170000"/>
              </a:lnSpc>
            </a:pPr>
            <a:r>
              <a:rPr lang="en-IN" sz="1600" dirty="0" smtClean="0">
                <a:latin typeface="Times New Roman" pitchFamily="18" charset="0"/>
                <a:cs typeface="Times New Roman" pitchFamily="18" charset="0"/>
              </a:rPr>
              <a:t>[9] </a:t>
            </a:r>
            <a:r>
              <a:rPr lang="en-IN" sz="1600" dirty="0" err="1" smtClean="0">
                <a:latin typeface="Times New Roman" pitchFamily="18" charset="0"/>
                <a:cs typeface="Times New Roman" pitchFamily="18" charset="0"/>
              </a:rPr>
              <a:t>Yazdani</a:t>
            </a:r>
            <a:r>
              <a:rPr lang="en-IN" sz="1600" dirty="0" smtClean="0">
                <a:latin typeface="Times New Roman" pitchFamily="18" charset="0"/>
                <a:cs typeface="Times New Roman" pitchFamily="18" charset="0"/>
              </a:rPr>
              <a:t> A, Di Fazio A, </a:t>
            </a:r>
            <a:r>
              <a:rPr lang="en-IN" sz="1600" dirty="0" err="1" smtClean="0">
                <a:latin typeface="Times New Roman" pitchFamily="18" charset="0"/>
                <a:cs typeface="Times New Roman" pitchFamily="18" charset="0"/>
              </a:rPr>
              <a:t>Ghoddami</a:t>
            </a:r>
            <a:r>
              <a:rPr lang="en-IN" sz="1600" dirty="0" smtClean="0">
                <a:latin typeface="Times New Roman" pitchFamily="18" charset="0"/>
                <a:cs typeface="Times New Roman" pitchFamily="18" charset="0"/>
              </a:rPr>
              <a:t> H, Russo M, </a:t>
            </a:r>
            <a:r>
              <a:rPr lang="en-IN" sz="1600" dirty="0" err="1" smtClean="0">
                <a:latin typeface="Times New Roman" pitchFamily="18" charset="0"/>
                <a:cs typeface="Times New Roman" pitchFamily="18" charset="0"/>
              </a:rPr>
              <a:t>Kazerani</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Jatskevich</a:t>
            </a:r>
            <a:r>
              <a:rPr lang="en-IN" sz="1600" dirty="0" smtClean="0">
                <a:latin typeface="Times New Roman" pitchFamily="18" charset="0"/>
                <a:cs typeface="Times New Roman" pitchFamily="18" charset="0"/>
              </a:rPr>
              <a:t> J, et al. </a:t>
            </a:r>
            <a:r>
              <a:rPr lang="en-IN" sz="1600" dirty="0" err="1" smtClean="0">
                <a:latin typeface="Times New Roman" pitchFamily="18" charset="0"/>
                <a:cs typeface="Times New Roman" pitchFamily="18" charset="0"/>
              </a:rPr>
              <a:t>Modeling</a:t>
            </a:r>
            <a:r>
              <a:rPr lang="en-IN" sz="1600" dirty="0" smtClean="0">
                <a:latin typeface="Times New Roman" pitchFamily="18" charset="0"/>
                <a:cs typeface="Times New Roman" pitchFamily="18" charset="0"/>
              </a:rPr>
              <a:t> guidelines and a benchmark for power system simulation studies of </a:t>
            </a:r>
            <a:r>
              <a:rPr lang="en-IN" sz="1600" dirty="0" err="1" smtClean="0">
                <a:latin typeface="Times New Roman" pitchFamily="18" charset="0"/>
                <a:cs typeface="Times New Roman" pitchFamily="18" charset="0"/>
              </a:rPr>
              <a:t>threephase</a:t>
            </a:r>
            <a:r>
              <a:rPr lang="en-IN" sz="1600" dirty="0" smtClean="0">
                <a:latin typeface="Times New Roman" pitchFamily="18" charset="0"/>
                <a:cs typeface="Times New Roman" pitchFamily="18" charset="0"/>
              </a:rPr>
              <a:t> single-stage photovoltaic systems. IEEE Trans Power Del 2011;26(2):1247–64. </a:t>
            </a:r>
          </a:p>
          <a:p>
            <a:pPr algn="just">
              <a:lnSpc>
                <a:spcPct val="170000"/>
              </a:lnSpc>
            </a:pPr>
            <a:r>
              <a:rPr lang="en-IN" sz="1600" dirty="0" smtClean="0">
                <a:latin typeface="Times New Roman" pitchFamily="18" charset="0"/>
                <a:cs typeface="Times New Roman" pitchFamily="18" charset="0"/>
              </a:rPr>
              <a:t>[10] </a:t>
            </a:r>
            <a:r>
              <a:rPr lang="en-IN" sz="1600" dirty="0" err="1" smtClean="0">
                <a:latin typeface="Times New Roman" pitchFamily="18" charset="0"/>
                <a:cs typeface="Times New Roman" pitchFamily="18" charset="0"/>
              </a:rPr>
              <a:t>Samadi</a:t>
            </a:r>
            <a:r>
              <a:rPr lang="en-IN" sz="1600" dirty="0" smtClean="0">
                <a:latin typeface="Times New Roman" pitchFamily="18" charset="0"/>
                <a:cs typeface="Times New Roman" pitchFamily="18" charset="0"/>
              </a:rPr>
              <a:t> A, Eriksson R, </a:t>
            </a:r>
            <a:r>
              <a:rPr lang="en-IN" sz="1600" dirty="0" err="1" smtClean="0">
                <a:latin typeface="Times New Roman" pitchFamily="18" charset="0"/>
                <a:cs typeface="Times New Roman" pitchFamily="18" charset="0"/>
              </a:rPr>
              <a:t>Söder</a:t>
            </a:r>
            <a:r>
              <a:rPr lang="en-IN" sz="1600" dirty="0" smtClean="0">
                <a:latin typeface="Times New Roman" pitchFamily="18" charset="0"/>
                <a:cs typeface="Times New Roman" pitchFamily="18" charset="0"/>
              </a:rPr>
              <a:t> L, </a:t>
            </a:r>
            <a:r>
              <a:rPr lang="en-IN" sz="1600" dirty="0" err="1" smtClean="0">
                <a:latin typeface="Times New Roman" pitchFamily="18" charset="0"/>
                <a:cs typeface="Times New Roman" pitchFamily="18" charset="0"/>
              </a:rPr>
              <a:t>Rawn</a:t>
            </a:r>
            <a:r>
              <a:rPr lang="en-IN" sz="1600" dirty="0" smtClean="0">
                <a:latin typeface="Times New Roman" pitchFamily="18" charset="0"/>
                <a:cs typeface="Times New Roman" pitchFamily="18" charset="0"/>
              </a:rPr>
              <a:t> BG, </a:t>
            </a:r>
            <a:r>
              <a:rPr lang="en-IN" sz="1600" dirty="0" err="1" smtClean="0">
                <a:latin typeface="Times New Roman" pitchFamily="18" charset="0"/>
                <a:cs typeface="Times New Roman" pitchFamily="18" charset="0"/>
              </a:rPr>
              <a:t>Boemer</a:t>
            </a:r>
            <a:r>
              <a:rPr lang="en-IN" sz="1600" dirty="0" smtClean="0">
                <a:latin typeface="Times New Roman" pitchFamily="18" charset="0"/>
                <a:cs typeface="Times New Roman" pitchFamily="18" charset="0"/>
              </a:rPr>
              <a:t> JC. Coordinated active </a:t>
            </a:r>
            <a:r>
              <a:rPr lang="en-IN" sz="1600" dirty="0" err="1" smtClean="0">
                <a:latin typeface="Times New Roman" pitchFamily="18" charset="0"/>
                <a:cs typeface="Times New Roman" pitchFamily="18" charset="0"/>
              </a:rPr>
              <a:t>powerdependent</a:t>
            </a:r>
            <a:r>
              <a:rPr lang="en-IN" sz="1600" dirty="0" smtClean="0">
                <a:latin typeface="Times New Roman" pitchFamily="18" charset="0"/>
                <a:cs typeface="Times New Roman" pitchFamily="18" charset="0"/>
              </a:rPr>
              <a:t> voltage regulation in distribution grids with PV systems. IEEE Trans Power Del 2014;29(3):1454–64.</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1353</TotalTime>
  <Words>1549</Words>
  <Application>Microsoft Office PowerPoint</Application>
  <PresentationFormat>On-screen Show (4:3)</PresentationFormat>
  <Paragraphs>70</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Control of power electronics-based synchronous generator for the integration of renewable energies into the power grid</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579</cp:revision>
  <dcterms:created xsi:type="dcterms:W3CDTF">2006-08-16T00:00:00Z</dcterms:created>
  <dcterms:modified xsi:type="dcterms:W3CDTF">2021-12-09T13:50:18Z</dcterms:modified>
</cp:coreProperties>
</file>