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ANALYSIS OF BIO PLASTIC DERIVED FROM FISH SCALE FOR WRAPPING CANDIES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Despite </a:t>
            </a:r>
            <a:r>
              <a:rPr lang="en-IN" sz="2000" dirty="0" smtClean="0">
                <a:latin typeface="Times New Roman" pitchFamily="18" charset="0"/>
                <a:cs typeface="Times New Roman" pitchFamily="18" charset="0"/>
              </a:rPr>
              <a:t>disadvantages of plastic materials such as environmental pollution, toxic material accumulation, reasons such as elasticity, easy shape and cheap materials have been preferred. However, environmental pollution has increased due to the ease of transportation, single use in daily life and intensive use. Because of this, </a:t>
            </a:r>
            <a:r>
              <a:rPr lang="en-IN" sz="2000" dirty="0" err="1" smtClean="0">
                <a:latin typeface="Times New Roman" pitchFamily="18" charset="0"/>
                <a:cs typeface="Times New Roman" pitchFamily="18" charset="0"/>
              </a:rPr>
              <a:t>bioplastics</a:t>
            </a:r>
            <a:r>
              <a:rPr lang="en-IN" sz="2000" dirty="0" smtClean="0">
                <a:latin typeface="Times New Roman" pitchFamily="18" charset="0"/>
                <a:cs typeface="Times New Roman" pitchFamily="18" charset="0"/>
              </a:rPr>
              <a:t> have emerged as a solution and are thought to be more beneficial to the environment. </a:t>
            </a:r>
            <a:r>
              <a:rPr lang="en-IN" sz="2000" dirty="0" err="1" smtClean="0">
                <a:latin typeface="Times New Roman" pitchFamily="18" charset="0"/>
                <a:cs typeface="Times New Roman" pitchFamily="18" charset="0"/>
              </a:rPr>
              <a:t>Bioplastics</a:t>
            </a:r>
            <a:r>
              <a:rPr lang="en-IN" sz="2000" dirty="0" smtClean="0">
                <a:latin typeface="Times New Roman" pitchFamily="18" charset="0"/>
                <a:cs typeface="Times New Roman" pitchFamily="18" charset="0"/>
              </a:rPr>
              <a:t> are a form of plastic derived from renewable biomass sources, such as vegetable oil, corn starch, pea starch or microorganisms, instead of fossil fuel plastic derived from petroleum. Recently, </a:t>
            </a:r>
            <a:r>
              <a:rPr lang="en-IN" sz="2000" dirty="0" err="1" smtClean="0">
                <a:latin typeface="Times New Roman" pitchFamily="18" charset="0"/>
                <a:cs typeface="Times New Roman" pitchFamily="18" charset="0"/>
              </a:rPr>
              <a:t>bioplastic</a:t>
            </a:r>
            <a:r>
              <a:rPr lang="en-IN" sz="2000" dirty="0" smtClean="0">
                <a:latin typeface="Times New Roman" pitchFamily="18" charset="0"/>
                <a:cs typeface="Times New Roman" pitchFamily="18" charset="0"/>
              </a:rPr>
              <a:t> production of fish wastes has been started. With the recycling of wastes, instead of leaving these crustacean products to the environment, new products have been started to be evaluated by chemical or biological methods. Thus, the process called recycle of waste become environmental friendly, economical, healthy. Also its reduces the usage o </a:t>
            </a:r>
            <a:r>
              <a:rPr lang="en-IN" sz="2000" dirty="0" err="1" smtClean="0">
                <a:latin typeface="Times New Roman" pitchFamily="18" charset="0"/>
                <a:cs typeface="Times New Roman" pitchFamily="18" charset="0"/>
              </a:rPr>
              <a:t>petroleneum</a:t>
            </a:r>
            <a:r>
              <a:rPr lang="en-IN" sz="2000" dirty="0" smtClean="0">
                <a:latin typeface="Times New Roman" pitchFamily="18" charset="0"/>
                <a:cs typeface="Times New Roman" pitchFamily="18" charset="0"/>
              </a:rPr>
              <a:t> derived product by using </a:t>
            </a:r>
            <a:r>
              <a:rPr lang="en-IN" sz="2000" dirty="0" err="1" smtClean="0">
                <a:latin typeface="Times New Roman" pitchFamily="18" charset="0"/>
                <a:cs typeface="Times New Roman" pitchFamily="18" charset="0"/>
              </a:rPr>
              <a:t>bioplastics</a:t>
            </a:r>
            <a:r>
              <a:rPr lang="en-IN" sz="2000" dirty="0" smtClean="0">
                <a:latin typeface="Times New Roman" pitchFamily="18" charset="0"/>
                <a:cs typeface="Times New Roman" pitchFamily="18" charset="0"/>
              </a:rPr>
              <a:t> instead of plastic. For all of that reasons </a:t>
            </a:r>
            <a:r>
              <a:rPr lang="en-IN" sz="2000" dirty="0" err="1" smtClean="0">
                <a:latin typeface="Times New Roman" pitchFamily="18" charset="0"/>
                <a:cs typeface="Times New Roman" pitchFamily="18" charset="0"/>
              </a:rPr>
              <a:t>bioplastic</a:t>
            </a:r>
            <a:r>
              <a:rPr lang="en-IN" sz="2000" dirty="0" smtClean="0">
                <a:latin typeface="Times New Roman" pitchFamily="18" charset="0"/>
                <a:cs typeface="Times New Roman" pitchFamily="18" charset="0"/>
              </a:rPr>
              <a:t> usage increased in our life.</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“Bio-based packaging catalogue” (</a:t>
            </a:r>
            <a:r>
              <a:rPr lang="en-US" sz="2000" dirty="0" err="1" smtClean="0">
                <a:latin typeface="Times New Roman" pitchFamily="18" charset="0"/>
                <a:cs typeface="Times New Roman" pitchFamily="18" charset="0"/>
              </a:rPr>
              <a:t>Molenveld</a:t>
            </a:r>
            <a:r>
              <a:rPr lang="en-US" sz="2000" dirty="0" smtClean="0">
                <a:latin typeface="Times New Roman" pitchFamily="18" charset="0"/>
                <a:cs typeface="Times New Roman" pitchFamily="18" charset="0"/>
              </a:rPr>
              <a:t> and Van den </a:t>
            </a:r>
            <a:r>
              <a:rPr lang="en-US" sz="2000" dirty="0" err="1" smtClean="0">
                <a:latin typeface="Times New Roman" pitchFamily="18" charset="0"/>
                <a:cs typeface="Times New Roman" pitchFamily="18" charset="0"/>
              </a:rPr>
              <a:t>Oever</a:t>
            </a:r>
            <a:r>
              <a:rPr lang="en-US" sz="2000" dirty="0" smtClean="0">
                <a:latin typeface="Times New Roman" pitchFamily="18" charset="0"/>
                <a:cs typeface="Times New Roman" pitchFamily="18" charset="0"/>
              </a:rPr>
              <a:t>, 2015) answers many of these questions by giving background information regarding bio-based plastics but also by showcasing existing examples of bio-based packaging products.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catalogue also shows that bio-based and biodegradable plastics are a large family of materials with widely varying properties, as are fossil-based plastics.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efficiently and clearly discuss the suitability of using bio-based plastics as food packaging material, in this chapter most attention will be given to the 3 most commonly used bio-based plastics with unique properties.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Natural organisms have a very difficult time breaking down the synthetic chemical bonds in plastic, creating the tremendous problem of the material’s </a:t>
            </a:r>
            <a:r>
              <a:rPr lang="en-US" sz="2000" dirty="0" smtClean="0">
                <a:latin typeface="Times New Roman" pitchFamily="18" charset="0"/>
                <a:cs typeface="Times New Roman" pitchFamily="18" charset="0"/>
              </a:rPr>
              <a:t>persistence.</a:t>
            </a: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increased presence of plastic on the ocean surface has resulted in more serious problems.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Most </a:t>
            </a:r>
            <a:r>
              <a:rPr lang="en-US" sz="2000" dirty="0" smtClean="0">
                <a:latin typeface="Times New Roman" pitchFamily="18" charset="0"/>
                <a:cs typeface="Times New Roman" pitchFamily="18" charset="0"/>
              </a:rPr>
              <a:t>of the plastic debris that reaches the ocean remains floating for years as it does not decompose quickly, it leads to the dropping of oxygen level in the water, severely affecting the survival of marine species.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VA estimates that about 0.4 million </a:t>
            </a:r>
            <a:r>
              <a:rPr lang="en-US" sz="2000" dirty="0" err="1" smtClean="0">
                <a:latin typeface="Times New Roman" pitchFamily="18" charset="0"/>
                <a:cs typeface="Times New Roman" pitchFamily="18" charset="0"/>
              </a:rPr>
              <a:t>tonnes</a:t>
            </a:r>
            <a:r>
              <a:rPr lang="en-US" sz="2000" dirty="0" smtClean="0">
                <a:latin typeface="Times New Roman" pitchFamily="18" charset="0"/>
                <a:cs typeface="Times New Roman" pitchFamily="18" charset="0"/>
              </a:rPr>
              <a:t> of food waste could be diverted from incineration to composting.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Targeted </a:t>
            </a:r>
            <a:r>
              <a:rPr lang="en-US" sz="2000" dirty="0" smtClean="0">
                <a:latin typeface="Times New Roman" pitchFamily="18" charset="0"/>
                <a:cs typeface="Times New Roman" pitchFamily="18" charset="0"/>
              </a:rPr>
              <a:t>promotion of compostable bags may stimulate consumers to dispose more food waste in the green bin instead of in the grey bin (ISWA, 2015), or may stimulate them to stop using </a:t>
            </a:r>
            <a:r>
              <a:rPr lang="en-US" sz="2000" dirty="0" err="1" smtClean="0">
                <a:latin typeface="Times New Roman" pitchFamily="18" charset="0"/>
                <a:cs typeface="Times New Roman" pitchFamily="18" charset="0"/>
              </a:rPr>
              <a:t>noncompostable</a:t>
            </a:r>
            <a:r>
              <a:rPr lang="en-US" sz="2000" dirty="0" smtClean="0">
                <a:latin typeface="Times New Roman" pitchFamily="18" charset="0"/>
                <a:cs typeface="Times New Roman" pitchFamily="18" charset="0"/>
              </a:rPr>
              <a:t> plastic to collect food waste for disposal in the green bin (estimated 0.3% of 1.3 million </a:t>
            </a:r>
            <a:r>
              <a:rPr lang="en-US" sz="2000" dirty="0" err="1" smtClean="0">
                <a:latin typeface="Times New Roman" pitchFamily="18" charset="0"/>
                <a:cs typeface="Times New Roman" pitchFamily="18" charset="0"/>
              </a:rPr>
              <a:t>tonnes</a:t>
            </a:r>
            <a:r>
              <a:rPr lang="en-US" sz="2000" dirty="0" smtClean="0">
                <a:latin typeface="Times New Roman" pitchFamily="18" charset="0"/>
                <a:cs typeface="Times New Roman" pitchFamily="18" charset="0"/>
              </a:rPr>
              <a:t> corresponds to 4 </a:t>
            </a:r>
            <a:r>
              <a:rPr lang="en-US" sz="2000" dirty="0" err="1" smtClean="0">
                <a:latin typeface="Times New Roman" pitchFamily="18" charset="0"/>
                <a:cs typeface="Times New Roman" pitchFamily="18" charset="0"/>
              </a:rPr>
              <a:t>ktonnes</a:t>
            </a:r>
            <a:r>
              <a:rPr lang="en-US" sz="2000" dirty="0" smtClean="0">
                <a:latin typeface="Times New Roman" pitchFamily="18" charset="0"/>
                <a:cs typeface="Times New Roman" pitchFamily="18" charset="0"/>
              </a:rPr>
              <a:t>/a).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Unclear </a:t>
            </a:r>
            <a:r>
              <a:rPr lang="en-US" sz="2000" dirty="0" smtClean="0">
                <a:latin typeface="Times New Roman" pitchFamily="18" charset="0"/>
                <a:cs typeface="Times New Roman" pitchFamily="18" charset="0"/>
              </a:rPr>
              <a:t>communication, however, may result in people using non-compostable bags for this purpose, thus increasing the amount of this plastic in the organic waste stream.</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Many of the techniques we utilize in our designs involve targeted use of plastic products.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Their </a:t>
            </a:r>
            <a:r>
              <a:rPr lang="en-US" sz="2000" dirty="0" smtClean="0">
                <a:latin typeface="Times New Roman" pitchFamily="18" charset="0"/>
                <a:cs typeface="Times New Roman" pitchFamily="18" charset="0"/>
              </a:rPr>
              <a:t>durability and low maintenance reduce material replacement, their light weight reduces shipping energy, their formulation into glue products allows for the creation of engineered lumber and sheet products from recycled wood, and their formulation into superior insulation and sealant products improves the energy performance of our structures.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Central Pollution Control Board has prepared a performance evaluation report (</a:t>
            </a:r>
            <a:r>
              <a:rPr lang="en-US" sz="2000" dirty="0" err="1" smtClean="0">
                <a:latin typeface="Times New Roman" pitchFamily="18" charset="0"/>
                <a:cs typeface="Times New Roman" pitchFamily="18" charset="0"/>
              </a:rPr>
              <a:t>Programme</a:t>
            </a:r>
            <a:r>
              <a:rPr lang="en-US" sz="2000" dirty="0" smtClean="0">
                <a:latin typeface="Times New Roman" pitchFamily="18" charset="0"/>
                <a:cs typeface="Times New Roman" pitchFamily="18" charset="0"/>
              </a:rPr>
              <a:t> Objective Series: PROBES/122/2008-2009) titled Performance Evaluation of Polymer Coated Bitumen Built Roads to evaluate the performance of certain roads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47588"/>
        </p:xfrm>
        <a:graphic>
          <a:graphicData uri="http://schemas.openxmlformats.org/drawingml/2006/table">
            <a:tbl>
              <a:tblPr firstRow="1" bandRow="1">
                <a:tableStyleId>{5C22544A-7EE6-4342-B048-85BDC9FD1C3A}</a:tableStyleId>
              </a:tblPr>
              <a:tblGrid>
                <a:gridCol w="1981200"/>
                <a:gridCol w="1371600"/>
                <a:gridCol w="4514850"/>
              </a:tblGrid>
              <a:tr h="370840">
                <a:tc>
                  <a:txBody>
                    <a:bodyPr/>
                    <a:lstStyle/>
                    <a:p>
                      <a:pPr algn="ctr"/>
                      <a:r>
                        <a:rPr lang="en-US" dirty="0" smtClean="0"/>
                        <a:t>TITTLE</a:t>
                      </a:r>
                      <a:endParaRPr lang="en-IN" dirty="0"/>
                    </a:p>
                  </a:txBody>
                  <a:tcPr/>
                </a:tc>
                <a:tc>
                  <a:txBody>
                    <a:bodyPr/>
                    <a:lstStyle/>
                    <a:p>
                      <a:pPr algn="ctr"/>
                      <a:r>
                        <a:rPr lang="en-US" dirty="0" smtClean="0"/>
                        <a:t>AUTHOR</a:t>
                      </a:r>
                      <a:endParaRPr lang="en-IN" dirty="0"/>
                    </a:p>
                  </a:txBody>
                  <a:tcPr/>
                </a:tc>
                <a:tc>
                  <a:txBody>
                    <a:bodyPr/>
                    <a:lstStyle/>
                    <a:p>
                      <a:pPr algn="ctr"/>
                      <a:r>
                        <a:rPr lang="en-US" dirty="0" smtClean="0"/>
                        <a:t>DESCRIPTION</a:t>
                      </a:r>
                      <a:endParaRPr lang="en-IN" dirty="0"/>
                    </a:p>
                  </a:txBody>
                  <a:tcPr/>
                </a:tc>
              </a:tr>
              <a:tr h="370840">
                <a:tc>
                  <a:txBody>
                    <a:bodyPr/>
                    <a:lstStyle/>
                    <a:p>
                      <a:pPr algn="just">
                        <a:lnSpc>
                          <a:spcPct val="150000"/>
                        </a:lnSpc>
                        <a:spcAft>
                          <a:spcPts val="0"/>
                        </a:spcAft>
                      </a:pPr>
                      <a:r>
                        <a:rPr lang="en-US" sz="1900" dirty="0">
                          <a:latin typeface="Times New Roman" pitchFamily="18" charset="0"/>
                          <a:ea typeface="Calibri"/>
                          <a:cs typeface="Times New Roman" pitchFamily="18" charset="0"/>
                        </a:rPr>
                        <a:t>Effect of polymer mixture on </a:t>
                      </a:r>
                      <a:r>
                        <a:rPr lang="en-US" sz="1900" dirty="0" err="1">
                          <a:latin typeface="Times New Roman" pitchFamily="18" charset="0"/>
                          <a:ea typeface="Calibri"/>
                          <a:cs typeface="Times New Roman" pitchFamily="18" charset="0"/>
                        </a:rPr>
                        <a:t>bioplastic</a:t>
                      </a:r>
                      <a:r>
                        <a:rPr lang="en-US" sz="1900" dirty="0">
                          <a:latin typeface="Times New Roman" pitchFamily="18" charset="0"/>
                          <a:ea typeface="Calibri"/>
                          <a:cs typeface="Times New Roman" pitchFamily="18" charset="0"/>
                        </a:rPr>
                        <a:t> development from fish waste.</a:t>
                      </a:r>
                      <a:endParaRPr lang="en-IN" sz="19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US" sz="1900" dirty="0">
                          <a:latin typeface="Times New Roman" pitchFamily="18" charset="0"/>
                          <a:ea typeface="Calibri"/>
                          <a:cs typeface="Times New Roman" pitchFamily="18" charset="0"/>
                        </a:rPr>
                        <a:t>FledaMariaPaixaoXavierNeves,etal.,2018.</a:t>
                      </a:r>
                      <a:endParaRPr lang="en-IN" sz="19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US" sz="1900" dirty="0" smtClean="0">
                          <a:solidFill>
                            <a:srgbClr val="000000"/>
                          </a:solidFill>
                          <a:latin typeface="Times New Roman" pitchFamily="18" charset="0"/>
                          <a:ea typeface="Calibri"/>
                          <a:cs typeface="Times New Roman" pitchFamily="18" charset="0"/>
                        </a:rPr>
                        <a:t>The good chemical interaction between the bio polymers allowed the formation</a:t>
                      </a:r>
                      <a:r>
                        <a:rPr lang="en-IN" sz="1900" baseline="0" dirty="0" smtClean="0">
                          <a:solidFill>
                            <a:srgbClr val="000000"/>
                          </a:solidFill>
                          <a:latin typeface="Times New Roman" pitchFamily="18" charset="0"/>
                          <a:ea typeface="Calibri"/>
                          <a:cs typeface="Times New Roman" pitchFamily="18" charset="0"/>
                        </a:rPr>
                        <a:t> </a:t>
                      </a:r>
                      <a:r>
                        <a:rPr lang="en-US" sz="1900" dirty="0" smtClean="0">
                          <a:solidFill>
                            <a:srgbClr val="000000"/>
                          </a:solidFill>
                          <a:latin typeface="Times New Roman" pitchFamily="18" charset="0"/>
                          <a:ea typeface="Calibri"/>
                          <a:cs typeface="Times New Roman" pitchFamily="18" charset="0"/>
                        </a:rPr>
                        <a:t>of a resistant and flexible film, with low permeability to water vapor, besides being visually clear and transparent desired characteristics in food</a:t>
                      </a:r>
                      <a:endParaRPr lang="en-IN" sz="1900" dirty="0" smtClean="0">
                        <a:solidFill>
                          <a:srgbClr val="000000"/>
                        </a:solidFill>
                        <a:latin typeface="Times New Roman" pitchFamily="18" charset="0"/>
                        <a:ea typeface="Calibri"/>
                        <a:cs typeface="Times New Roman" pitchFamily="18" charset="0"/>
                      </a:endParaRPr>
                    </a:p>
                    <a:p>
                      <a:pPr algn="just">
                        <a:lnSpc>
                          <a:spcPct val="150000"/>
                        </a:lnSpc>
                        <a:spcAft>
                          <a:spcPts val="0"/>
                        </a:spcAft>
                      </a:pPr>
                      <a:r>
                        <a:rPr lang="en-US" sz="1900" dirty="0" smtClean="0">
                          <a:latin typeface="Times New Roman" pitchFamily="18" charset="0"/>
                          <a:ea typeface="Calibri"/>
                          <a:cs typeface="Times New Roman" pitchFamily="18" charset="0"/>
                        </a:rPr>
                        <a:t>packaging</a:t>
                      </a:r>
                      <a:r>
                        <a:rPr lang="en-US" sz="1900" dirty="0">
                          <a:latin typeface="Times New Roman" pitchFamily="18" charset="0"/>
                          <a:ea typeface="Calibri"/>
                          <a:cs typeface="Times New Roman" pitchFamily="18" charset="0"/>
                        </a:rPr>
                        <a:t>.</a:t>
                      </a:r>
                      <a:endParaRPr lang="en-IN" sz="1900" dirty="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0"/>
                        </a:spcAft>
                      </a:pPr>
                      <a:r>
                        <a:rPr lang="en-US" sz="1900" dirty="0">
                          <a:solidFill>
                            <a:srgbClr val="000000"/>
                          </a:solidFill>
                          <a:latin typeface="Times New Roman" pitchFamily="18" charset="0"/>
                          <a:ea typeface="Calibri"/>
                          <a:cs typeface="Times New Roman" pitchFamily="18" charset="0"/>
                        </a:rPr>
                        <a:t>Preparation and properties of wheat gluten based </a:t>
                      </a:r>
                      <a:r>
                        <a:rPr lang="en-US" sz="1900" dirty="0" err="1">
                          <a:solidFill>
                            <a:srgbClr val="000000"/>
                          </a:solidFill>
                          <a:latin typeface="Times New Roman" pitchFamily="18" charset="0"/>
                          <a:ea typeface="Calibri"/>
                          <a:cs typeface="Times New Roman" pitchFamily="18" charset="0"/>
                        </a:rPr>
                        <a:t>bioplastics</a:t>
                      </a:r>
                      <a:r>
                        <a:rPr lang="en-US" sz="1900" dirty="0">
                          <a:solidFill>
                            <a:srgbClr val="000000"/>
                          </a:solidFill>
                          <a:latin typeface="Times New Roman" pitchFamily="18" charset="0"/>
                          <a:ea typeface="Calibri"/>
                          <a:cs typeface="Times New Roman" pitchFamily="18" charset="0"/>
                        </a:rPr>
                        <a:t> with fish scale.</a:t>
                      </a:r>
                      <a:endParaRPr lang="en-IN" sz="1900" dirty="0">
                        <a:solidFill>
                          <a:srgbClr val="000000"/>
                        </a:solidFill>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US" sz="1900" dirty="0">
                          <a:latin typeface="Times New Roman" pitchFamily="18" charset="0"/>
                          <a:ea typeface="Calibri"/>
                          <a:cs typeface="Times New Roman" pitchFamily="18" charset="0"/>
                        </a:rPr>
                        <a:t>SupakornThammahiws,2017.</a:t>
                      </a:r>
                      <a:endParaRPr lang="en-IN" sz="19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US" sz="1900" dirty="0">
                          <a:latin typeface="Times New Roman" pitchFamily="18" charset="0"/>
                          <a:ea typeface="Calibri"/>
                          <a:cs typeface="Times New Roman" pitchFamily="18" charset="0"/>
                        </a:rPr>
                        <a:t>There was a good dispersion of the fish scale powder embedded within the wheat gluten matrix. In addition of the fish scale caused a weight loss and the surface of the wheat gluten based bio plastic after 120 h of accelerated weathering were different from the neat wheat gluten </a:t>
                      </a:r>
                      <a:r>
                        <a:rPr lang="en-US" sz="1900" dirty="0" err="1">
                          <a:latin typeface="Times New Roman" pitchFamily="18" charset="0"/>
                          <a:ea typeface="Calibri"/>
                          <a:cs typeface="Times New Roman" pitchFamily="18" charset="0"/>
                        </a:rPr>
                        <a:t>bioplastic</a:t>
                      </a:r>
                      <a:r>
                        <a:rPr lang="en-US" sz="1900" dirty="0">
                          <a:latin typeface="Times New Roman" pitchFamily="18" charset="0"/>
                          <a:ea typeface="Calibri"/>
                          <a:cs typeface="Times New Roman" pitchFamily="18" charset="0"/>
                        </a:rPr>
                        <a:t>.</a:t>
                      </a:r>
                      <a:endParaRPr lang="en-IN" sz="19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47588"/>
        </p:xfrm>
        <a:graphic>
          <a:graphicData uri="http://schemas.openxmlformats.org/drawingml/2006/table">
            <a:tbl>
              <a:tblPr firstRow="1" bandRow="1">
                <a:tableStyleId>{5C22544A-7EE6-4342-B048-85BDC9FD1C3A}</a:tableStyleId>
              </a:tblPr>
              <a:tblGrid>
                <a:gridCol w="2819400"/>
                <a:gridCol w="144780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0"/>
                        </a:spcAft>
                      </a:pPr>
                      <a:r>
                        <a:rPr lang="en-US" sz="1900" dirty="0">
                          <a:solidFill>
                            <a:srgbClr val="000000"/>
                          </a:solidFill>
                          <a:latin typeface="Times New Roman" pitchFamily="18" charset="0"/>
                          <a:ea typeface="Calibri"/>
                          <a:cs typeface="Times New Roman" pitchFamily="18" charset="0"/>
                        </a:rPr>
                        <a:t>Natural Biopolymer-Based </a:t>
                      </a:r>
                      <a:r>
                        <a:rPr lang="en-US" sz="1900" dirty="0" err="1">
                          <a:solidFill>
                            <a:srgbClr val="000000"/>
                          </a:solidFill>
                          <a:latin typeface="Times New Roman" pitchFamily="18" charset="0"/>
                          <a:ea typeface="Calibri"/>
                          <a:cs typeface="Times New Roman" pitchFamily="18" charset="0"/>
                        </a:rPr>
                        <a:t>Nanocomposite</a:t>
                      </a:r>
                      <a:r>
                        <a:rPr lang="en-US" sz="1900" dirty="0">
                          <a:solidFill>
                            <a:srgbClr val="000000"/>
                          </a:solidFill>
                          <a:latin typeface="Times New Roman" pitchFamily="18" charset="0"/>
                          <a:ea typeface="Calibri"/>
                          <a:cs typeface="Times New Roman" pitchFamily="18" charset="0"/>
                        </a:rPr>
                        <a:t> Films for Packaging Applications</a:t>
                      </a:r>
                      <a:endParaRPr lang="en-IN" sz="1900" dirty="0">
                        <a:solidFill>
                          <a:srgbClr val="000000"/>
                        </a:solidFill>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US" sz="1900" dirty="0" err="1">
                          <a:solidFill>
                            <a:srgbClr val="000000"/>
                          </a:solidFill>
                          <a:latin typeface="Times New Roman" pitchFamily="18" charset="0"/>
                          <a:ea typeface="Calibri"/>
                          <a:cs typeface="Times New Roman" pitchFamily="18" charset="0"/>
                        </a:rPr>
                        <a:t>Rhim</a:t>
                      </a:r>
                      <a:r>
                        <a:rPr lang="en-US" sz="1900" dirty="0">
                          <a:solidFill>
                            <a:srgbClr val="000000"/>
                          </a:solidFill>
                          <a:latin typeface="Times New Roman" pitchFamily="18" charset="0"/>
                          <a:ea typeface="Calibri"/>
                          <a:cs typeface="Times New Roman" pitchFamily="18" charset="0"/>
                        </a:rPr>
                        <a:t> J-W, Ng PKW.</a:t>
                      </a:r>
                      <a:endParaRPr lang="en-IN" sz="1900" dirty="0">
                        <a:solidFill>
                          <a:srgbClr val="000000"/>
                        </a:solidFill>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US" sz="1900" dirty="0">
                          <a:solidFill>
                            <a:srgbClr val="333333"/>
                          </a:solidFill>
                          <a:latin typeface="Times New Roman" pitchFamily="18" charset="0"/>
                          <a:ea typeface="Calibri"/>
                          <a:cs typeface="Times New Roman" pitchFamily="18" charset="0"/>
                        </a:rPr>
                        <a:t>Polymer </a:t>
                      </a:r>
                      <a:r>
                        <a:rPr lang="en-US" sz="1900" dirty="0" err="1">
                          <a:solidFill>
                            <a:srgbClr val="333333"/>
                          </a:solidFill>
                          <a:latin typeface="Times New Roman" pitchFamily="18" charset="0"/>
                          <a:ea typeface="Calibri"/>
                          <a:cs typeface="Times New Roman" pitchFamily="18" charset="0"/>
                        </a:rPr>
                        <a:t>nanocomposites</a:t>
                      </a:r>
                      <a:r>
                        <a:rPr lang="en-US" sz="1900" dirty="0">
                          <a:solidFill>
                            <a:srgbClr val="333333"/>
                          </a:solidFill>
                          <a:latin typeface="Times New Roman" pitchFamily="18" charset="0"/>
                          <a:ea typeface="Calibri"/>
                          <a:cs typeface="Times New Roman" pitchFamily="18" charset="0"/>
                        </a:rPr>
                        <a:t>, especially natural biopolymer-layered silicate </a:t>
                      </a:r>
                      <a:r>
                        <a:rPr lang="en-US" sz="1900" dirty="0" err="1">
                          <a:solidFill>
                            <a:srgbClr val="333333"/>
                          </a:solidFill>
                          <a:latin typeface="Times New Roman" pitchFamily="18" charset="0"/>
                          <a:ea typeface="Calibri"/>
                          <a:cs typeface="Times New Roman" pitchFamily="18" charset="0"/>
                        </a:rPr>
                        <a:t>nanocomposites</a:t>
                      </a:r>
                      <a:r>
                        <a:rPr lang="en-US" sz="1900" dirty="0">
                          <a:solidFill>
                            <a:srgbClr val="333333"/>
                          </a:solidFill>
                          <a:latin typeface="Times New Roman" pitchFamily="18" charset="0"/>
                          <a:ea typeface="Calibri"/>
                          <a:cs typeface="Times New Roman" pitchFamily="18" charset="0"/>
                        </a:rPr>
                        <a:t>, exhibit markedly improved packaging properties due to their nanometer size dispersion.</a:t>
                      </a:r>
                      <a:endParaRPr lang="en-IN" sz="1900" dirty="0">
                        <a:solidFill>
                          <a:srgbClr val="000000"/>
                        </a:solidFill>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0"/>
                        </a:spcAft>
                      </a:pPr>
                      <a:r>
                        <a:rPr lang="en-US" sz="1900" dirty="0">
                          <a:solidFill>
                            <a:srgbClr val="000000"/>
                          </a:solidFill>
                          <a:latin typeface="Times New Roman" pitchFamily="18" charset="0"/>
                          <a:ea typeface="Calibri"/>
                          <a:cs typeface="Times New Roman" pitchFamily="18" charset="0"/>
                        </a:rPr>
                        <a:t>Mechanical, Barrier and Morphological Properties of Biodegradable Films Based on Muscle and Waste Proteins from the Whitemouth Croaker (</a:t>
                      </a:r>
                      <a:r>
                        <a:rPr lang="en-US" sz="1900" dirty="0" err="1">
                          <a:solidFill>
                            <a:srgbClr val="000000"/>
                          </a:solidFill>
                          <a:latin typeface="Times New Roman" pitchFamily="18" charset="0"/>
                          <a:ea typeface="Calibri"/>
                          <a:cs typeface="Times New Roman" pitchFamily="18" charset="0"/>
                        </a:rPr>
                        <a:t>Micropogonias</a:t>
                      </a:r>
                      <a:r>
                        <a:rPr lang="en-US" sz="1900" dirty="0">
                          <a:solidFill>
                            <a:srgbClr val="000000"/>
                          </a:solidFill>
                          <a:latin typeface="Times New Roman" pitchFamily="18" charset="0"/>
                          <a:ea typeface="Calibri"/>
                          <a:cs typeface="Times New Roman" pitchFamily="18" charset="0"/>
                        </a:rPr>
                        <a:t> </a:t>
                      </a:r>
                      <a:r>
                        <a:rPr lang="en-US" sz="1900" dirty="0" err="1">
                          <a:solidFill>
                            <a:srgbClr val="000000"/>
                          </a:solidFill>
                          <a:latin typeface="Times New Roman" pitchFamily="18" charset="0"/>
                          <a:ea typeface="Calibri"/>
                          <a:cs typeface="Times New Roman" pitchFamily="18" charset="0"/>
                        </a:rPr>
                        <a:t>furnieri</a:t>
                      </a:r>
                      <a:r>
                        <a:rPr lang="en-US" sz="1900" dirty="0">
                          <a:solidFill>
                            <a:srgbClr val="000000"/>
                          </a:solidFill>
                          <a:latin typeface="Times New Roman" pitchFamily="18" charset="0"/>
                          <a:ea typeface="Calibri"/>
                          <a:cs typeface="Times New Roman" pitchFamily="18" charset="0"/>
                        </a:rPr>
                        <a:t>)</a:t>
                      </a:r>
                      <a:endParaRPr lang="en-IN" sz="1900" dirty="0">
                        <a:solidFill>
                          <a:srgbClr val="000000"/>
                        </a:solidFill>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US" sz="1900" dirty="0" err="1">
                          <a:solidFill>
                            <a:srgbClr val="000000"/>
                          </a:solidFill>
                          <a:latin typeface="Times New Roman" pitchFamily="18" charset="0"/>
                          <a:ea typeface="Calibri"/>
                          <a:cs typeface="Times New Roman" pitchFamily="18" charset="0"/>
                        </a:rPr>
                        <a:t>Zavareze</a:t>
                      </a:r>
                      <a:r>
                        <a:rPr lang="en-US" sz="1900" dirty="0">
                          <a:solidFill>
                            <a:srgbClr val="000000"/>
                          </a:solidFill>
                          <a:latin typeface="Times New Roman" pitchFamily="18" charset="0"/>
                          <a:ea typeface="Calibri"/>
                          <a:cs typeface="Times New Roman" pitchFamily="18" charset="0"/>
                        </a:rPr>
                        <a:t> E </a:t>
                      </a:r>
                      <a:r>
                        <a:rPr lang="en-US" sz="1900" dirty="0" err="1">
                          <a:solidFill>
                            <a:srgbClr val="000000"/>
                          </a:solidFill>
                          <a:latin typeface="Times New Roman" pitchFamily="18" charset="0"/>
                          <a:ea typeface="Calibri"/>
                          <a:cs typeface="Times New Roman" pitchFamily="18" charset="0"/>
                        </a:rPr>
                        <a:t>da</a:t>
                      </a:r>
                      <a:r>
                        <a:rPr lang="en-US" sz="1900" dirty="0">
                          <a:solidFill>
                            <a:srgbClr val="000000"/>
                          </a:solidFill>
                          <a:latin typeface="Times New Roman" pitchFamily="18" charset="0"/>
                          <a:ea typeface="Calibri"/>
                          <a:cs typeface="Times New Roman" pitchFamily="18" charset="0"/>
                        </a:rPr>
                        <a:t> R, </a:t>
                      </a:r>
                      <a:r>
                        <a:rPr lang="en-US" sz="1900" dirty="0" err="1">
                          <a:solidFill>
                            <a:srgbClr val="000000"/>
                          </a:solidFill>
                          <a:latin typeface="Times New Roman" pitchFamily="18" charset="0"/>
                          <a:ea typeface="Calibri"/>
                          <a:cs typeface="Times New Roman" pitchFamily="18" charset="0"/>
                        </a:rPr>
                        <a:t>Halal</a:t>
                      </a:r>
                      <a:r>
                        <a:rPr lang="en-US" sz="1900" dirty="0">
                          <a:solidFill>
                            <a:srgbClr val="000000"/>
                          </a:solidFill>
                          <a:latin typeface="Times New Roman" pitchFamily="18" charset="0"/>
                          <a:ea typeface="Calibri"/>
                          <a:cs typeface="Times New Roman" pitchFamily="18" charset="0"/>
                        </a:rPr>
                        <a:t> SLME, Silva RM e, Dias ARG, Prentice‐ </a:t>
                      </a:r>
                      <a:r>
                        <a:rPr lang="en-US" sz="1900" dirty="0" err="1">
                          <a:solidFill>
                            <a:srgbClr val="000000"/>
                          </a:solidFill>
                          <a:latin typeface="Times New Roman" pitchFamily="18" charset="0"/>
                          <a:ea typeface="Calibri"/>
                          <a:cs typeface="Times New Roman" pitchFamily="18" charset="0"/>
                        </a:rPr>
                        <a:t>Hernández</a:t>
                      </a:r>
                      <a:r>
                        <a:rPr lang="en-US" sz="1900" dirty="0">
                          <a:solidFill>
                            <a:srgbClr val="000000"/>
                          </a:solidFill>
                          <a:latin typeface="Times New Roman" pitchFamily="18" charset="0"/>
                          <a:ea typeface="Calibri"/>
                          <a:cs typeface="Times New Roman" pitchFamily="18" charset="0"/>
                        </a:rPr>
                        <a:t> C.</a:t>
                      </a:r>
                      <a:endParaRPr lang="en-IN" sz="1900" dirty="0">
                        <a:solidFill>
                          <a:srgbClr val="000000"/>
                        </a:solidFill>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0"/>
                        </a:spcAft>
                      </a:pPr>
                      <a:r>
                        <a:rPr lang="en-US" sz="1900" dirty="0">
                          <a:solidFill>
                            <a:srgbClr val="333333"/>
                          </a:solidFill>
                          <a:latin typeface="Times New Roman" pitchFamily="18" charset="0"/>
                          <a:ea typeface="Calibri"/>
                          <a:cs typeface="Times New Roman" pitchFamily="18" charset="0"/>
                        </a:rPr>
                        <a:t>Protein isolate was obtained from croaker residue and </a:t>
                      </a:r>
                      <a:r>
                        <a:rPr lang="en-US" sz="1900" dirty="0" err="1">
                          <a:solidFill>
                            <a:srgbClr val="333333"/>
                          </a:solidFill>
                          <a:latin typeface="Times New Roman" pitchFamily="18" charset="0"/>
                          <a:ea typeface="Calibri"/>
                          <a:cs typeface="Times New Roman" pitchFamily="18" charset="0"/>
                        </a:rPr>
                        <a:t>myofibrillar</a:t>
                      </a:r>
                      <a:r>
                        <a:rPr lang="en-US" sz="1900" dirty="0">
                          <a:solidFill>
                            <a:srgbClr val="333333"/>
                          </a:solidFill>
                          <a:latin typeface="Times New Roman" pitchFamily="18" charset="0"/>
                          <a:ea typeface="Calibri"/>
                          <a:cs typeface="Times New Roman" pitchFamily="18" charset="0"/>
                        </a:rPr>
                        <a:t> proteins were obtained from croaker muscle. </a:t>
                      </a:r>
                      <a:endParaRPr lang="en-IN" sz="1900" dirty="0">
                        <a:solidFill>
                          <a:srgbClr val="000000"/>
                        </a:solidFill>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p:cNvPicPr>
            <a:picLocks noGrp="1"/>
          </p:cNvPicPr>
          <p:nvPr>
            <p:ph idx="1"/>
          </p:nvPr>
        </p:nvPicPr>
        <p:blipFill>
          <a:blip r:embed="rId2"/>
          <a:srcRect/>
          <a:stretch>
            <a:fillRect/>
          </a:stretch>
        </p:blipFill>
        <p:spPr bwMode="auto">
          <a:xfrm>
            <a:off x="1447800" y="1486195"/>
            <a:ext cx="7315199" cy="472381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5638800"/>
          </a:xfrm>
        </p:spPr>
        <p:txBody>
          <a:bodyPr>
            <a:noAutofit/>
          </a:bodyPr>
          <a:lstStyle/>
          <a:p>
            <a:pPr algn="just">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use of plastic will continue as long as there is life. This use has a negative environmental impact. As a result of many researches, </a:t>
            </a:r>
            <a:r>
              <a:rPr lang="en-US" sz="2000" dirty="0" err="1" smtClean="0">
                <a:latin typeface="Times New Roman" pitchFamily="18" charset="0"/>
                <a:cs typeface="Times New Roman" pitchFamily="18" charset="0"/>
              </a:rPr>
              <a:t>bioplastics</a:t>
            </a:r>
            <a:r>
              <a:rPr lang="en-US" sz="2000" dirty="0" smtClean="0">
                <a:latin typeface="Times New Roman" pitchFamily="18" charset="0"/>
                <a:cs typeface="Times New Roman" pitchFamily="18" charset="0"/>
              </a:rPr>
              <a:t> were produced from fish wastes that replaced plastic. Chitin and </a:t>
            </a:r>
            <a:r>
              <a:rPr lang="en-US" sz="2000" dirty="0" err="1" smtClean="0">
                <a:latin typeface="Times New Roman" pitchFamily="18" charset="0"/>
                <a:cs typeface="Times New Roman" pitchFamily="18" charset="0"/>
              </a:rPr>
              <a:t>chitosan</a:t>
            </a:r>
            <a:r>
              <a:rPr lang="en-US" sz="2000" dirty="0" smtClean="0">
                <a:latin typeface="Times New Roman" pitchFamily="18" charset="0"/>
                <a:cs typeface="Times New Roman" pitchFamily="18" charset="0"/>
              </a:rPr>
              <a:t> in fish wastes play an important role in making </a:t>
            </a:r>
            <a:r>
              <a:rPr lang="en-US" sz="2000" dirty="0" err="1" smtClean="0">
                <a:latin typeface="Times New Roman" pitchFamily="18" charset="0"/>
                <a:cs typeface="Times New Roman" pitchFamily="18" charset="0"/>
              </a:rPr>
              <a:t>bioplastics</a:t>
            </a:r>
            <a:r>
              <a:rPr lang="en-US" sz="2000" dirty="0" smtClean="0">
                <a:latin typeface="Times New Roman" pitchFamily="18" charset="0"/>
                <a:cs typeface="Times New Roman" pitchFamily="18" charset="0"/>
              </a:rPr>
              <a:t>. Thus, massive waste generated during seafood processing can be properly managed in order to obtain renewable and biodegradable raw materials. This management implies the use of environmentally friendly and cost-effective processes for the extraction of materials to ensure that the innovative </a:t>
            </a:r>
            <a:r>
              <a:rPr lang="en-US" sz="2000" dirty="0" err="1" smtClean="0">
                <a:latin typeface="Times New Roman" pitchFamily="18" charset="0"/>
                <a:cs typeface="Times New Roman" pitchFamily="18" charset="0"/>
              </a:rPr>
              <a:t>biorefinery</a:t>
            </a:r>
            <a:r>
              <a:rPr lang="en-US" sz="2000" dirty="0" smtClean="0">
                <a:latin typeface="Times New Roman" pitchFamily="18" charset="0"/>
                <a:cs typeface="Times New Roman" pitchFamily="18" charset="0"/>
              </a:rPr>
              <a:t> practices designed to add value to by-products contributes to the sustainable development of materials. Adoption of technical, environmental, economical, and social considerations is needed to ensure that well intended initiatives to instigate a circular economy have positive impacts on the development of active food packaging, thereby contributing to food security and nutrition. Enzymes use in daily life is predicted to increase because of the complete and efficient degradation by microbial enzymes over synthetic polymers.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096000"/>
          </a:xfrm>
        </p:spPr>
        <p:txBody>
          <a:bodyPr>
            <a:noAutofit/>
          </a:bodyPr>
          <a:lstStyle/>
          <a:p>
            <a:pPr lvl="0" algn="just">
              <a:lnSpc>
                <a:spcPct val="150000"/>
              </a:lnSpc>
            </a:pPr>
            <a:r>
              <a:rPr lang="en-US" sz="1800" dirty="0" smtClean="0">
                <a:latin typeface="Times New Roman" pitchFamily="18" charset="0"/>
                <a:cs typeface="Times New Roman" pitchFamily="18" charset="0"/>
              </a:rPr>
              <a:t>BRZOSTOWICZ, P.C., ROUVIERE, P.E. (2002). Genes and enzymes for the production of </a:t>
            </a:r>
            <a:r>
              <a:rPr lang="en-US" sz="1800" dirty="0" err="1" smtClean="0">
                <a:latin typeface="Times New Roman" pitchFamily="18" charset="0"/>
                <a:cs typeface="Times New Roman" pitchFamily="18" charset="0"/>
              </a:rPr>
              <a:t>adipic</a:t>
            </a:r>
            <a:r>
              <a:rPr lang="en-US" sz="1800" dirty="0" smtClean="0">
                <a:latin typeface="Times New Roman" pitchFamily="18" charset="0"/>
                <a:cs typeface="Times New Roman" pitchFamily="18" charset="0"/>
              </a:rPr>
              <a:t> acid intermediates. U.S. Patent No 6,365,376.</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CHİARATHANAKRİT, C., RİYAJAN, S. A., &amp; KAEWTATİP, K. (2018). Transforming fish scale waste into an efficient filler for starch foam. Carbohydrate polymers, 188, 48-53.</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DE LA CABA, K., GUERRERO, P., TRUNG, T. S., CRUZ, M., KERRY, J. P., FLUHR, J., ...&amp; BURT, S. (2018). From seafood waste to active seafood packaging: An emerging opportunity of the circular economy. Journal of Cleaner Production.</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ILES, A., &amp; MARTİN, A. N. (2013). Expanding </a:t>
            </a:r>
            <a:r>
              <a:rPr lang="en-US" sz="1800" dirty="0" err="1" smtClean="0">
                <a:latin typeface="Times New Roman" pitchFamily="18" charset="0"/>
                <a:cs typeface="Times New Roman" pitchFamily="18" charset="0"/>
              </a:rPr>
              <a:t>bioplastics</a:t>
            </a:r>
            <a:r>
              <a:rPr lang="en-US" sz="1800" dirty="0" smtClean="0">
                <a:latin typeface="Times New Roman" pitchFamily="18" charset="0"/>
                <a:cs typeface="Times New Roman" pitchFamily="18" charset="0"/>
              </a:rPr>
              <a:t> production: sustainable business innovation in the chemical industry. Journal of Cleaner Production, 45, 38-49.</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JENKİNS, D., &amp; WANNER, J. (EDS.). (2014). Activated sludge-100 years and counting. IWA publishing.</a:t>
            </a:r>
            <a:endParaRPr lang="en-IN"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lvl="0" algn="just">
              <a:lnSpc>
                <a:spcPct val="150000"/>
              </a:lnSpc>
            </a:pPr>
            <a:r>
              <a:rPr lang="en-US" sz="1800" dirty="0" smtClean="0">
                <a:latin typeface="Times New Roman" pitchFamily="18" charset="0"/>
                <a:cs typeface="Times New Roman" pitchFamily="18" charset="0"/>
              </a:rPr>
              <a:t>LECETA, I., URANGA, J., ARANA, P., CABEZUDO, S., DE LA CABA, K., &amp; GUERRERO, P. (2015).</a:t>
            </a:r>
            <a:r>
              <a:rPr lang="en-US" sz="1800" dirty="0" err="1" smtClean="0">
                <a:latin typeface="Times New Roman" pitchFamily="18" charset="0"/>
                <a:cs typeface="Times New Roman" pitchFamily="18" charset="0"/>
              </a:rPr>
              <a:t>Valorisation</a:t>
            </a:r>
            <a:r>
              <a:rPr lang="en-US" sz="1800" dirty="0" smtClean="0">
                <a:latin typeface="Times New Roman" pitchFamily="18" charset="0"/>
                <a:cs typeface="Times New Roman" pitchFamily="18" charset="0"/>
              </a:rPr>
              <a:t> of fishery industry wastes to manufacture sustainable packaging films: </a:t>
            </a:r>
            <a:r>
              <a:rPr lang="en-US" sz="1800" dirty="0" err="1" smtClean="0">
                <a:latin typeface="Times New Roman" pitchFamily="18" charset="0"/>
                <a:cs typeface="Times New Roman" pitchFamily="18" charset="0"/>
              </a:rPr>
              <a:t>modelling</a:t>
            </a:r>
            <a:r>
              <a:rPr lang="en-US" sz="1800" dirty="0" smtClean="0">
                <a:latin typeface="Times New Roman" pitchFamily="18" charset="0"/>
                <a:cs typeface="Times New Roman" pitchFamily="18" charset="0"/>
              </a:rPr>
              <a:t> moisture-sorption </a:t>
            </a:r>
            <a:r>
              <a:rPr lang="en-US" sz="1800" dirty="0" err="1" smtClean="0">
                <a:latin typeface="Times New Roman" pitchFamily="18" charset="0"/>
                <a:cs typeface="Times New Roman" pitchFamily="18" charset="0"/>
              </a:rPr>
              <a:t>behaviour</a:t>
            </a:r>
            <a:r>
              <a:rPr lang="en-US" sz="1800" dirty="0" smtClean="0">
                <a:latin typeface="Times New Roman" pitchFamily="18" charset="0"/>
                <a:cs typeface="Times New Roman" pitchFamily="18" charset="0"/>
              </a:rPr>
              <a:t>. Journal of Cleaner Production, 91, 36-42.</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MONTE</a:t>
            </a:r>
            <a:r>
              <a:rPr lang="en-US" sz="1800" dirty="0" smtClean="0">
                <a:latin typeface="Times New Roman" pitchFamily="18" charset="0"/>
                <a:cs typeface="Times New Roman" pitchFamily="18" charset="0"/>
              </a:rPr>
              <a:t>, M. L., MORENO, M. L., SENNA, J., ARRİECHE, L. S., &amp; PİNTO, L. A. (2018). Moisture sorption isotherms of </a:t>
            </a:r>
            <a:r>
              <a:rPr lang="en-US" sz="1800" dirty="0" err="1" smtClean="0">
                <a:latin typeface="Times New Roman" pitchFamily="18" charset="0"/>
                <a:cs typeface="Times New Roman" pitchFamily="18" charset="0"/>
              </a:rPr>
              <a:t>chitosan</a:t>
            </a:r>
            <a:r>
              <a:rPr lang="en-US" sz="1800" dirty="0" smtClean="0">
                <a:latin typeface="Times New Roman" pitchFamily="18" charset="0"/>
                <a:cs typeface="Times New Roman" pitchFamily="18" charset="0"/>
              </a:rPr>
              <a:t>-glycerol films: Thermodynamic properties and microstructure. Food bioscience, 22, 170-177.</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SARANYA, N., &amp; THAYUMANAVAN, T. (2014). </a:t>
            </a:r>
            <a:r>
              <a:rPr lang="en-US" sz="1800" dirty="0" err="1" smtClean="0">
                <a:latin typeface="Times New Roman" pitchFamily="18" charset="0"/>
                <a:cs typeface="Times New Roman" pitchFamily="18" charset="0"/>
              </a:rPr>
              <a:t>Propertıes</a:t>
            </a:r>
            <a:r>
              <a:rPr lang="en-US" sz="1800" dirty="0" smtClean="0">
                <a:latin typeface="Times New Roman" pitchFamily="18" charset="0"/>
                <a:cs typeface="Times New Roman" pitchFamily="18" charset="0"/>
              </a:rPr>
              <a:t> of </a:t>
            </a:r>
            <a:r>
              <a:rPr lang="en-US" sz="1800" dirty="0" err="1" smtClean="0">
                <a:latin typeface="Times New Roman" pitchFamily="18" charset="0"/>
                <a:cs typeface="Times New Roman" pitchFamily="18" charset="0"/>
              </a:rPr>
              <a:t>purıfıed</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chıtınase</a:t>
            </a:r>
            <a:r>
              <a:rPr lang="en-US" sz="1800" dirty="0" smtClean="0">
                <a:latin typeface="Times New Roman" pitchFamily="18" charset="0"/>
                <a:cs typeface="Times New Roman" pitchFamily="18" charset="0"/>
              </a:rPr>
              <a:t> produced by pseudomonas </a:t>
            </a:r>
            <a:r>
              <a:rPr lang="en-US" sz="1800" dirty="0" err="1" smtClean="0">
                <a:latin typeface="Times New Roman" pitchFamily="18" charset="0"/>
                <a:cs typeface="Times New Roman" pitchFamily="18" charset="0"/>
              </a:rPr>
              <a:t>putıda</a:t>
            </a:r>
            <a:r>
              <a:rPr lang="en-US" sz="1800" dirty="0" smtClean="0">
                <a:latin typeface="Times New Roman" pitchFamily="18" charset="0"/>
                <a:cs typeface="Times New Roman" pitchFamily="18" charset="0"/>
              </a:rPr>
              <a:t>. International Journal of Pharmacology and Biological Sciences, 8(2), 65.</a:t>
            </a:r>
            <a:endParaRPr lang="en-IN" sz="1800" dirty="0" smtClean="0">
              <a:latin typeface="Times New Roman" pitchFamily="18" charset="0"/>
              <a:cs typeface="Times New Roman" pitchFamily="18" charset="0"/>
            </a:endParaRPr>
          </a:p>
          <a:p>
            <a:pPr lvl="0" algn="just">
              <a:lnSpc>
                <a:spcPct val="150000"/>
              </a:lnSpc>
            </a:pPr>
            <a:r>
              <a:rPr lang="en-US" sz="1800" dirty="0" smtClean="0">
                <a:latin typeface="Times New Roman" pitchFamily="18" charset="0"/>
                <a:cs typeface="Times New Roman" pitchFamily="18" charset="0"/>
              </a:rPr>
              <a:t>SİNHA, R., &amp; CHAUHAN, G. (2016). Generalized model for predicting methane conversion to </a:t>
            </a:r>
            <a:r>
              <a:rPr lang="en-US" sz="1800" dirty="0" err="1" smtClean="0">
                <a:latin typeface="Times New Roman" pitchFamily="18" charset="0"/>
                <a:cs typeface="Times New Roman" pitchFamily="18" charset="0"/>
              </a:rPr>
              <a:t>syngas</a:t>
            </a:r>
            <a:r>
              <a:rPr lang="en-US" sz="1800" dirty="0" smtClean="0">
                <a:latin typeface="Times New Roman" pitchFamily="18" charset="0"/>
                <a:cs typeface="Times New Roman" pitchFamily="18" charset="0"/>
              </a:rPr>
              <a:t> in membrane reactor. International Journal of Engineering, Science and Technology, 8(4), 8-15</a:t>
            </a:r>
            <a:r>
              <a:rPr lang="en-US" sz="1800" dirty="0" smtClean="0">
                <a:latin typeface="Times New Roman" pitchFamily="18" charset="0"/>
                <a:cs typeface="Times New Roman" pitchFamily="18" charset="0"/>
              </a:rPr>
              <a:t>.</a:t>
            </a:r>
          </a:p>
          <a:p>
            <a:pPr algn="just">
              <a:lnSpc>
                <a:spcPct val="150000"/>
              </a:lnSpc>
            </a:pPr>
            <a:r>
              <a:rPr lang="en-US" sz="1800" dirty="0" smtClean="0">
                <a:latin typeface="Times New Roman" pitchFamily="18" charset="0"/>
                <a:cs typeface="Times New Roman" pitchFamily="18" charset="0"/>
              </a:rPr>
              <a:t>SOAREZ A.,BATARLO J.A.C. (2009).Bio-Plastics-From-Fish-Scales. </a:t>
            </a:r>
            <a:endParaRPr lang="en-IN"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1244</TotalTime>
  <Words>1389</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ANALYSIS OF BIO PLASTIC DERIVED FROM FISH SCALE FOR WRAPPING CANDIES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2021-12-11T14:17:23Z</dcterms:modified>
</cp:coreProperties>
</file>