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ADVANCED WIRELESS POWER TRANSFER SYSTEM FOR E VEHICLE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A detailed accumulation of the methods of wireless power transfer (WPT) including short range as well as mid range transmission . The technology and the science behind WPT and the future scope is discussed in detail. While a lot of research has been done on this topic in the previous decade, a large part of it is yet to be explored. The topics further discussed are the Roadway Powered Electric Vehicles (RPEVs) and the Online Electric Vehicles (OLEVs). These vehicles can </a:t>
            </a:r>
            <a:r>
              <a:rPr lang="en-US" sz="2000" dirty="0" err="1" smtClean="0">
                <a:latin typeface="Times New Roman" pitchFamily="18" charset="0"/>
                <a:cs typeface="Times New Roman" pitchFamily="18" charset="0"/>
              </a:rPr>
              <a:t>revolutionise</a:t>
            </a:r>
            <a:r>
              <a:rPr lang="en-US" sz="2000" dirty="0" smtClean="0">
                <a:latin typeface="Times New Roman" pitchFamily="18" charset="0"/>
                <a:cs typeface="Times New Roman" pitchFamily="18" charset="0"/>
              </a:rPr>
              <a:t> the transport system. But they require high initial investment. Further discussion on the Solar Power Satellite (SPS) which aims at transmitting the solar energy and using it for wireless power transmission is done. The attempts to </a:t>
            </a:r>
            <a:r>
              <a:rPr lang="en-US" sz="2000" dirty="0" err="1" smtClean="0">
                <a:latin typeface="Times New Roman" pitchFamily="18" charset="0"/>
                <a:cs typeface="Times New Roman" pitchFamily="18" charset="0"/>
              </a:rPr>
              <a:t>commercialise</a:t>
            </a:r>
            <a:r>
              <a:rPr lang="en-US" sz="2000" dirty="0" smtClean="0">
                <a:latin typeface="Times New Roman" pitchFamily="18" charset="0"/>
                <a:cs typeface="Times New Roman" pitchFamily="18" charset="0"/>
              </a:rPr>
              <a:t> the vehicles that use WPTs are going on with full force and we also discuss the advantages and the disadvantages for the same.</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To reduce the power converter VA rating, the primary side capacitor is usually tuned to make the input voltage and current in phase at certain coupling and load condition, which is called the zero-phase-angle (ZPA) method. </a:t>
            </a:r>
          </a:p>
          <a:p>
            <a:pPr algn="just">
              <a:lnSpc>
                <a:spcPct val="150000"/>
              </a:lnSpc>
            </a:pPr>
            <a:r>
              <a:rPr lang="en-US" sz="2000" dirty="0" smtClean="0">
                <a:latin typeface="Times New Roman" pitchFamily="18" charset="0"/>
                <a:cs typeface="Times New Roman" pitchFamily="18" charset="0"/>
              </a:rPr>
              <a:t>But, when charging an EV battery wirelessly, there is a high-frequency magnetic field existing between the transmitting and receiving coils. </a:t>
            </a:r>
          </a:p>
          <a:p>
            <a:pPr algn="just">
              <a:lnSpc>
                <a:spcPct val="150000"/>
              </a:lnSpc>
            </a:pPr>
            <a:r>
              <a:rPr lang="en-US" sz="2000" dirty="0" smtClean="0">
                <a:latin typeface="Times New Roman" pitchFamily="18" charset="0"/>
                <a:cs typeface="Times New Roman" pitchFamily="18" charset="0"/>
              </a:rPr>
              <a:t>The magnetic flux coupled between the two coils is the foundation for WPT, which cannot be shielded. The large air-gap between the two coils causes a high leakage field. </a:t>
            </a:r>
          </a:p>
          <a:p>
            <a:pPr algn="just">
              <a:lnSpc>
                <a:spcPct val="150000"/>
              </a:lnSpc>
            </a:pPr>
            <a:r>
              <a:rPr lang="en-US" sz="2000" dirty="0" smtClean="0">
                <a:latin typeface="Times New Roman" pitchFamily="18" charset="0"/>
                <a:cs typeface="Times New Roman" pitchFamily="18" charset="0"/>
              </a:rPr>
              <a:t>In EV WPT system, for the high voltage on the power coils, isolation is required for the communication control circuit which may increase the cost.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WPT methods uses the electromagnetic radiation for power transfer and the main effect of electromagnetic wave is its biological impact which harms human beings and animal.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Biological impact of inductive coupling </a:t>
            </a:r>
            <a:r>
              <a:rPr lang="en-US" sz="2000" dirty="0" err="1" smtClean="0">
                <a:latin typeface="Times New Roman" pitchFamily="18" charset="0"/>
                <a:cs typeface="Times New Roman" pitchFamily="18" charset="0"/>
              </a:rPr>
              <a:t>andresonance</a:t>
            </a:r>
            <a:r>
              <a:rPr lang="en-US" sz="2000" dirty="0" smtClean="0">
                <a:latin typeface="Times New Roman" pitchFamily="18" charset="0"/>
                <a:cs typeface="Times New Roman" pitchFamily="18" charset="0"/>
              </a:rPr>
              <a:t> coupling is far less than compared to microwave power transmission technique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There is also a limitation of separation distance and power capacity.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Interference of microwave with other communication system.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Initial cost is very high for implementing WPT system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IPT system has already been proposed and applied to various applications, such as underwater vehicles, mining systems, cordless robots in automation production lines, as well as the charging of electric vehicles. </a:t>
            </a:r>
          </a:p>
          <a:p>
            <a:pPr algn="just">
              <a:lnSpc>
                <a:spcPct val="150000"/>
              </a:lnSpc>
            </a:pPr>
            <a:r>
              <a:rPr lang="en-US" sz="2000" dirty="0" smtClean="0">
                <a:latin typeface="Times New Roman" pitchFamily="18" charset="0"/>
                <a:cs typeface="Times New Roman" pitchFamily="18" charset="0"/>
              </a:rPr>
              <a:t>A flattened solenoid inductor form is proposed in. Because the flux goes through the ferrite like through a pipe, it is also called a </a:t>
            </a:r>
            <a:r>
              <a:rPr lang="en-US" sz="2000" dirty="0" err="1" smtClean="0">
                <a:latin typeface="Times New Roman" pitchFamily="18" charset="0"/>
                <a:cs typeface="Times New Roman" pitchFamily="18" charset="0"/>
              </a:rPr>
              <a:t>fluxpipe</a:t>
            </a:r>
            <a:r>
              <a:rPr lang="en-US" sz="2000" dirty="0" smtClean="0">
                <a:latin typeface="Times New Roman" pitchFamily="18" charset="0"/>
                <a:cs typeface="Times New Roman" pitchFamily="18" charset="0"/>
              </a:rPr>
              <a:t> coupler. </a:t>
            </a:r>
          </a:p>
          <a:p>
            <a:pPr algn="just">
              <a:lnSpc>
                <a:spcPct val="150000"/>
              </a:lnSpc>
            </a:pPr>
            <a:r>
              <a:rPr lang="en-US" sz="2000" dirty="0" smtClean="0">
                <a:latin typeface="Times New Roman" pitchFamily="18" charset="0"/>
                <a:cs typeface="Times New Roman" pitchFamily="18" charset="0"/>
              </a:rPr>
              <a:t>To transfer power, the two pads are put closed with coil to coil. With the shielding layer, most of the high-frequency alternating magnetic flux can be confined in the space between the two pads.</a:t>
            </a:r>
          </a:p>
          <a:p>
            <a:pPr algn="just">
              <a:lnSpc>
                <a:spcPct val="150000"/>
              </a:lnSpc>
            </a:pPr>
            <a:r>
              <a:rPr lang="en-US" sz="2000" dirty="0" smtClean="0">
                <a:latin typeface="Times New Roman" pitchFamily="18" charset="0"/>
                <a:cs typeface="Times New Roman" pitchFamily="18" charset="0"/>
              </a:rPr>
              <a:t>Depending on where the control action is applied, the control method could be classified as primary side control, secondary side control, and dual-side control.</a:t>
            </a:r>
            <a:endParaRPr lang="en-IN" sz="2000" dirty="0" smtClean="0">
              <a:latin typeface="Times New Roman" pitchFamily="18" charset="0"/>
              <a:cs typeface="Times New Roman" pitchFamily="18" charset="0"/>
            </a:endParaRPr>
          </a:p>
          <a:p>
            <a:r>
              <a:rPr lang="en-US" sz="2000" b="1" dirty="0" smtClean="0"/>
              <a:t> </a:t>
            </a:r>
            <a:endParaRPr lang="en-IN" sz="2000" dirty="0" smtClean="0"/>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Electric vehicles (EVs) have environmental advantages and the capacity for advanced motion control. However, EVs need to be charged frequently due to their limited mileage per charge. </a:t>
            </a:r>
          </a:p>
          <a:p>
            <a:pPr algn="just">
              <a:lnSpc>
                <a:spcPct val="150000"/>
              </a:lnSpc>
            </a:pPr>
            <a:r>
              <a:rPr lang="en-US" sz="2000" dirty="0" smtClean="0">
                <a:latin typeface="Times New Roman" pitchFamily="18" charset="0"/>
                <a:cs typeface="Times New Roman" pitchFamily="18" charset="0"/>
              </a:rPr>
              <a:t>Electric vehicles (EVs) have not only environmental advantages but also the capacity for advanced motion control. </a:t>
            </a:r>
          </a:p>
          <a:p>
            <a:pPr algn="just">
              <a:lnSpc>
                <a:spcPct val="150000"/>
              </a:lnSpc>
            </a:pPr>
            <a:r>
              <a:rPr lang="en-US" sz="2000" dirty="0" smtClean="0">
                <a:latin typeface="Times New Roman" pitchFamily="18" charset="0"/>
                <a:cs typeface="Times New Roman" pitchFamily="18" charset="0"/>
              </a:rPr>
              <a:t>Their electric motors have the advantages of a faster and more accurate toque response over internal combustion engines. </a:t>
            </a:r>
          </a:p>
          <a:p>
            <a:pPr algn="just">
              <a:lnSpc>
                <a:spcPct val="150000"/>
              </a:lnSpc>
            </a:pPr>
            <a:r>
              <a:rPr lang="en-US" sz="2000" dirty="0" smtClean="0">
                <a:latin typeface="Times New Roman" pitchFamily="18" charset="0"/>
                <a:cs typeface="Times New Roman" pitchFamily="18" charset="0"/>
              </a:rPr>
              <a:t>The transmitting efficiency and charging power are determined not only by the parameters of the transmitter and the receiver but also by the load.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Wireless electricity (Power) transmission using solar based power satellite technology</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M </a:t>
                      </a:r>
                      <a:r>
                        <a:rPr lang="en-US" sz="2000" dirty="0" err="1">
                          <a:latin typeface="Times New Roman"/>
                          <a:ea typeface="Times New Roman"/>
                          <a:cs typeface="Times New Roman"/>
                        </a:rPr>
                        <a:t>Maqsood</a:t>
                      </a:r>
                      <a:r>
                        <a:rPr lang="en-US" sz="2000" dirty="0">
                          <a:latin typeface="Times New Roman"/>
                          <a:ea typeface="Times New Roman"/>
                          <a:cs typeface="Times New Roman"/>
                        </a:rPr>
                        <a:t> and N </a:t>
                      </a:r>
                      <a:r>
                        <a:rPr lang="en-US" sz="2000" dirty="0" err="1">
                          <a:latin typeface="Times New Roman"/>
                          <a:ea typeface="Times New Roman"/>
                          <a:cs typeface="Times New Roman"/>
                        </a:rPr>
                        <a:t>Nauman</a:t>
                      </a:r>
                      <a:r>
                        <a:rPr lang="en-US" sz="2000" dirty="0">
                          <a:latin typeface="Times New Roman"/>
                          <a:ea typeface="Times New Roman"/>
                          <a:cs typeface="Times New Roman"/>
                        </a:rPr>
                        <a:t> </a:t>
                      </a:r>
                      <a:r>
                        <a:rPr lang="en-US" sz="2000" dirty="0" err="1">
                          <a:latin typeface="Times New Roman"/>
                          <a:ea typeface="Times New Roman"/>
                          <a:cs typeface="Times New Roman"/>
                        </a:rPr>
                        <a:t>Nasir</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In this paper, we present the concept of transmitting power wirelessly to reduce transmission and distribution losses.</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Overview of wireless power transfer technologies for electric vehicle battery charging</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err="1">
                          <a:latin typeface="Times New Roman"/>
                          <a:ea typeface="Times New Roman"/>
                          <a:cs typeface="Times New Roman"/>
                        </a:rPr>
                        <a:t>Fariborz</a:t>
                      </a:r>
                      <a:r>
                        <a:rPr lang="en-US" sz="2000" dirty="0">
                          <a:latin typeface="Times New Roman"/>
                          <a:ea typeface="Times New Roman"/>
                          <a:cs typeface="Times New Roman"/>
                        </a:rPr>
                        <a:t> </a:t>
                      </a:r>
                      <a:r>
                        <a:rPr lang="en-US" sz="2000" dirty="0" err="1">
                          <a:latin typeface="Times New Roman"/>
                          <a:ea typeface="Times New Roman"/>
                          <a:cs typeface="Times New Roman"/>
                        </a:rPr>
                        <a:t>Musavi</a:t>
                      </a:r>
                      <a:r>
                        <a:rPr lang="en-US" sz="2000" dirty="0">
                          <a:latin typeface="Times New Roman"/>
                          <a:ea typeface="Times New Roman"/>
                          <a:cs typeface="Times New Roman"/>
                        </a:rPr>
                        <a:t>, Wilson </a:t>
                      </a:r>
                      <a:r>
                        <a:rPr lang="en-US" sz="2000" dirty="0" err="1">
                          <a:latin typeface="Times New Roman"/>
                          <a:ea typeface="Times New Roman"/>
                          <a:cs typeface="Times New Roman"/>
                        </a:rPr>
                        <a:t>Eberle</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The concept of each solution is thoroughly reviewed and the feasibility is evaluated considering the present limitations in power electronics technology, cost and consumer acceptance.</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Charging Up the Road</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err="1">
                          <a:latin typeface="Times New Roman"/>
                          <a:ea typeface="Times New Roman"/>
                          <a:cs typeface="Times New Roman"/>
                        </a:rPr>
                        <a:t>Seungyoung</a:t>
                      </a:r>
                      <a:r>
                        <a:rPr lang="en-US" sz="2000" dirty="0">
                          <a:latin typeface="Times New Roman"/>
                          <a:ea typeface="Times New Roman"/>
                          <a:cs typeface="Times New Roman"/>
                        </a:rPr>
                        <a:t> </a:t>
                      </a:r>
                      <a:r>
                        <a:rPr lang="en-US" sz="2000" dirty="0" err="1">
                          <a:latin typeface="Times New Roman"/>
                          <a:ea typeface="Times New Roman"/>
                          <a:cs typeface="Times New Roman"/>
                        </a:rPr>
                        <a:t>Ahn</a:t>
                      </a:r>
                      <a:r>
                        <a:rPr lang="en-US" sz="2000" dirty="0">
                          <a:latin typeface="Times New Roman"/>
                          <a:ea typeface="Times New Roman"/>
                          <a:cs typeface="Times New Roman"/>
                        </a:rPr>
                        <a:t>, Nam </a:t>
                      </a:r>
                      <a:r>
                        <a:rPr lang="en-US" sz="2000" dirty="0" err="1">
                          <a:latin typeface="Times New Roman"/>
                          <a:ea typeface="Times New Roman"/>
                          <a:cs typeface="Times New Roman"/>
                        </a:rPr>
                        <a:t>Pyo</a:t>
                      </a:r>
                      <a:r>
                        <a:rPr lang="en-US" sz="2000" dirty="0">
                          <a:latin typeface="Times New Roman"/>
                          <a:ea typeface="Times New Roman"/>
                          <a:cs typeface="Times New Roman"/>
                        </a:rPr>
                        <a:t> </a:t>
                      </a:r>
                      <a:r>
                        <a:rPr lang="en-US" sz="2000" dirty="0" err="1">
                          <a:latin typeface="Times New Roman"/>
                          <a:ea typeface="Times New Roman"/>
                          <a:cs typeface="Times New Roman"/>
                        </a:rPr>
                        <a:t>Suh</a:t>
                      </a:r>
                      <a:r>
                        <a:rPr lang="en-US" sz="2000" dirty="0">
                          <a:latin typeface="Times New Roman"/>
                          <a:ea typeface="Times New Roman"/>
                          <a:cs typeface="Times New Roman"/>
                        </a:rPr>
                        <a:t> &amp; Dong-Ho Cho,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The driver's eyes become riveted on the most important indicator on the dashboard: the estimated number of kilometers that the car can go on the remaining battery charge.</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A Survey of EV Battery Charging Technologies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err="1">
                          <a:latin typeface="Times New Roman"/>
                          <a:ea typeface="Times New Roman"/>
                          <a:cs typeface="Times New Roman"/>
                        </a:rPr>
                        <a:t>Musavi</a:t>
                      </a:r>
                      <a:r>
                        <a:rPr lang="en-US" sz="2000" dirty="0">
                          <a:latin typeface="Times New Roman"/>
                          <a:ea typeface="Times New Roman"/>
                          <a:cs typeface="Times New Roman"/>
                        </a:rPr>
                        <a:t>, M </a:t>
                      </a:r>
                      <a:r>
                        <a:rPr lang="en-US" sz="2000" dirty="0" err="1">
                          <a:latin typeface="Times New Roman"/>
                          <a:ea typeface="Times New Roman"/>
                          <a:cs typeface="Times New Roman"/>
                        </a:rPr>
                        <a:t>Edington</a:t>
                      </a:r>
                      <a:r>
                        <a:rPr lang="en-US" sz="2000" dirty="0">
                          <a:latin typeface="Times New Roman"/>
                          <a:ea typeface="Times New Roman"/>
                          <a:cs typeface="Times New Roman"/>
                        </a:rPr>
                        <a:t>, Wilson </a:t>
                      </a:r>
                      <a:r>
                        <a:rPr lang="en-US" sz="2000" dirty="0" err="1">
                          <a:latin typeface="Times New Roman"/>
                          <a:ea typeface="Times New Roman"/>
                          <a:cs typeface="Times New Roman"/>
                        </a:rPr>
                        <a:t>Eberle</a:t>
                      </a:r>
                      <a:r>
                        <a:rPr lang="en-US" sz="2000" dirty="0">
                          <a:latin typeface="Times New Roman"/>
                          <a:ea typeface="Times New Roman"/>
                          <a:cs typeface="Times New Roman"/>
                        </a:rPr>
                        <a:t>,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In this paper, a comprehensive review of existing technological solutions for wireless power transfer used in electric vehicle battery chargers is given.</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2057400" y="1219200"/>
            <a:ext cx="6477000" cy="5334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US" sz="2000" dirty="0" smtClean="0">
                <a:latin typeface="Times New Roman" pitchFamily="18" charset="0"/>
                <a:cs typeface="Times New Roman" pitchFamily="18" charset="0"/>
              </a:rPr>
              <a:t>    In this article we reviewed the different technological solutions for WPT, their limitations and different applications. It also includes the advances made in the field such as RPEV, OLEV and SPS. RPEV and OLEV are still used at a lower scale and SPS will be fully functional by 2040. There has been a lot of research on short range power transmission but research is still going on to limit the losses in mid range power transmission. Hence, WPT will lead the world to an advanced, greener and a sustainable future.</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lvl="0" algn="just">
              <a:lnSpc>
                <a:spcPct val="150000"/>
              </a:lnSpc>
            </a:pPr>
            <a:r>
              <a:rPr lang="en-US" sz="1800" dirty="0" smtClean="0">
                <a:latin typeface="Times New Roman" pitchFamily="18" charset="0"/>
                <a:cs typeface="Times New Roman" pitchFamily="18" charset="0"/>
              </a:rPr>
              <a:t>[1] M </a:t>
            </a:r>
            <a:r>
              <a:rPr lang="en-US" sz="1800" dirty="0" err="1" smtClean="0">
                <a:latin typeface="Times New Roman" pitchFamily="18" charset="0"/>
                <a:cs typeface="Times New Roman" pitchFamily="18" charset="0"/>
              </a:rPr>
              <a:t>Maqsood</a:t>
            </a:r>
            <a:r>
              <a:rPr lang="en-US" sz="1800" dirty="0" smtClean="0">
                <a:latin typeface="Times New Roman" pitchFamily="18" charset="0"/>
                <a:cs typeface="Times New Roman" pitchFamily="18" charset="0"/>
              </a:rPr>
              <a:t> and N </a:t>
            </a:r>
            <a:r>
              <a:rPr lang="en-US" sz="1800" dirty="0" err="1" smtClean="0">
                <a:latin typeface="Times New Roman" pitchFamily="18" charset="0"/>
                <a:cs typeface="Times New Roman" pitchFamily="18" charset="0"/>
              </a:rPr>
              <a:t>Nauman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Nasir</a:t>
            </a:r>
            <a:r>
              <a:rPr lang="en-US" sz="1800" dirty="0" smtClean="0">
                <a:latin typeface="Times New Roman" pitchFamily="18" charset="0"/>
                <a:cs typeface="Times New Roman" pitchFamily="18" charset="0"/>
              </a:rPr>
              <a:t>, Wireless electricity (Power) transmission using solar based power satellite technology, Journal of Physics, 2013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Fariborz</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Musavi</a:t>
            </a:r>
            <a:r>
              <a:rPr lang="en-US" sz="1800" dirty="0" smtClean="0">
                <a:latin typeface="Times New Roman" pitchFamily="18" charset="0"/>
                <a:cs typeface="Times New Roman" pitchFamily="18" charset="0"/>
              </a:rPr>
              <a:t>, Wilson </a:t>
            </a:r>
            <a:r>
              <a:rPr lang="en-US" sz="1800" dirty="0" err="1" smtClean="0">
                <a:latin typeface="Times New Roman" pitchFamily="18" charset="0"/>
                <a:cs typeface="Times New Roman" pitchFamily="18" charset="0"/>
              </a:rPr>
              <a:t>Eberle</a:t>
            </a:r>
            <a:r>
              <a:rPr lang="en-US" sz="1800" dirty="0" smtClean="0">
                <a:latin typeface="Times New Roman" pitchFamily="18" charset="0"/>
                <a:cs typeface="Times New Roman" pitchFamily="18" charset="0"/>
              </a:rPr>
              <a:t>, Overview of wireless power transfer technologies for electric vehicle battery charging, IET Power Electronics, 2013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Sanghoon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Cheon</a:t>
            </a:r>
            <a:r>
              <a:rPr lang="en-US" sz="1800" dirty="0" smtClean="0">
                <a:latin typeface="Times New Roman" pitchFamily="18" charset="0"/>
                <a:cs typeface="Times New Roman" pitchFamily="18" charset="0"/>
              </a:rPr>
              <a:t>, Yong-</a:t>
            </a:r>
            <a:r>
              <a:rPr lang="en-US" sz="1800" dirty="0" err="1" smtClean="0">
                <a:latin typeface="Times New Roman" pitchFamily="18" charset="0"/>
                <a:cs typeface="Times New Roman" pitchFamily="18" charset="0"/>
              </a:rPr>
              <a:t>Hae</a:t>
            </a:r>
            <a:r>
              <a:rPr lang="en-US" sz="1800" dirty="0" smtClean="0">
                <a:latin typeface="Times New Roman" pitchFamily="18" charset="0"/>
                <a:cs typeface="Times New Roman" pitchFamily="18" charset="0"/>
              </a:rPr>
              <a:t> Kim, </a:t>
            </a:r>
            <a:r>
              <a:rPr lang="en-US" sz="1800" dirty="0" err="1" smtClean="0">
                <a:latin typeface="Times New Roman" pitchFamily="18" charset="0"/>
                <a:cs typeface="Times New Roman" pitchFamily="18" charset="0"/>
              </a:rPr>
              <a:t>Seung-Youl</a:t>
            </a:r>
            <a:r>
              <a:rPr lang="en-US" sz="1800" dirty="0" smtClean="0">
                <a:latin typeface="Times New Roman" pitchFamily="18" charset="0"/>
                <a:cs typeface="Times New Roman" pitchFamily="18" charset="0"/>
              </a:rPr>
              <a:t> Kang, </a:t>
            </a:r>
            <a:r>
              <a:rPr lang="en-US" sz="1800" dirty="0" err="1" smtClean="0">
                <a:latin typeface="Times New Roman" pitchFamily="18" charset="0"/>
                <a:cs typeface="Times New Roman" pitchFamily="18" charset="0"/>
              </a:rPr>
              <a:t>Myung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Lae</a:t>
            </a:r>
            <a:r>
              <a:rPr lang="en-US" sz="1800" dirty="0" smtClean="0">
                <a:latin typeface="Times New Roman" pitchFamily="18" charset="0"/>
                <a:cs typeface="Times New Roman" pitchFamily="18" charset="0"/>
              </a:rPr>
              <a:t> Lee, </a:t>
            </a:r>
            <a:r>
              <a:rPr lang="en-US" sz="1800" dirty="0" err="1" smtClean="0">
                <a:latin typeface="Times New Roman" pitchFamily="18" charset="0"/>
                <a:cs typeface="Times New Roman" pitchFamily="18" charset="0"/>
              </a:rPr>
              <a:t>JongMoo</a:t>
            </a:r>
            <a:r>
              <a:rPr lang="en-US" sz="1800" dirty="0" smtClean="0">
                <a:latin typeface="Times New Roman" pitchFamily="18" charset="0"/>
                <a:cs typeface="Times New Roman" pitchFamily="18" charset="0"/>
              </a:rPr>
              <a:t> Lee, and </a:t>
            </a:r>
            <a:r>
              <a:rPr lang="en-US" sz="1800" dirty="0" err="1" smtClean="0">
                <a:latin typeface="Times New Roman" pitchFamily="18" charset="0"/>
                <a:cs typeface="Times New Roman" pitchFamily="18" charset="0"/>
              </a:rPr>
              <a:t>Taehyoung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Zyung</a:t>
            </a:r>
            <a:r>
              <a:rPr lang="en-US" sz="1800" dirty="0" smtClean="0">
                <a:latin typeface="Times New Roman" pitchFamily="18" charset="0"/>
                <a:cs typeface="Times New Roman" pitchFamily="18" charset="0"/>
              </a:rPr>
              <a:t>, Circuit-Model-Based Analysis of a Wireless Energy-Transfer System via Coupled Magnetic Resonances, IEEE Transactions on Industrial Electronics, Volume: 58, Issue: 7, July 2011</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[4] </a:t>
            </a:r>
            <a:r>
              <a:rPr lang="en-US" sz="1800" dirty="0" err="1" smtClean="0">
                <a:latin typeface="Times New Roman" pitchFamily="18" charset="0"/>
                <a:cs typeface="Times New Roman" pitchFamily="18" charset="0"/>
              </a:rPr>
              <a:t>Seungyoung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Ahn</a:t>
            </a:r>
            <a:r>
              <a:rPr lang="en-US" sz="1800" dirty="0" smtClean="0">
                <a:latin typeface="Times New Roman" pitchFamily="18" charset="0"/>
                <a:cs typeface="Times New Roman" pitchFamily="18" charset="0"/>
              </a:rPr>
              <a:t>, Nam </a:t>
            </a:r>
            <a:r>
              <a:rPr lang="en-US" sz="1800" dirty="0" err="1" smtClean="0">
                <a:latin typeface="Times New Roman" pitchFamily="18" charset="0"/>
                <a:cs typeface="Times New Roman" pitchFamily="18" charset="0"/>
              </a:rPr>
              <a:t>Pyo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Suh</a:t>
            </a:r>
            <a:r>
              <a:rPr lang="en-US" sz="1800" dirty="0" smtClean="0">
                <a:latin typeface="Times New Roman" pitchFamily="18" charset="0"/>
                <a:cs typeface="Times New Roman" pitchFamily="18" charset="0"/>
              </a:rPr>
              <a:t> &amp; Dong-Ho Cho, Charging Up the Road, IEEE Spectrum, Volume: 50, Issue: 4, 2013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[5] S.Y.R. </a:t>
            </a:r>
            <a:r>
              <a:rPr lang="en-US" sz="1800" dirty="0" err="1" smtClean="0">
                <a:latin typeface="Times New Roman" pitchFamily="18" charset="0"/>
                <a:cs typeface="Times New Roman" pitchFamily="18" charset="0"/>
              </a:rPr>
              <a:t>Hui</a:t>
            </a:r>
            <a:r>
              <a:rPr lang="en-US" sz="1800" dirty="0" smtClean="0">
                <a:latin typeface="Times New Roman" pitchFamily="18" charset="0"/>
                <a:cs typeface="Times New Roman" pitchFamily="18" charset="0"/>
              </a:rPr>
              <a:t>, Fellow, IEEE, W.X. </a:t>
            </a:r>
            <a:r>
              <a:rPr lang="en-US" sz="1800" dirty="0" err="1" smtClean="0">
                <a:latin typeface="Times New Roman" pitchFamily="18" charset="0"/>
                <a:cs typeface="Times New Roman" pitchFamily="18" charset="0"/>
              </a:rPr>
              <a:t>Zhong</a:t>
            </a:r>
            <a:r>
              <a:rPr lang="en-US" sz="1800" dirty="0" smtClean="0">
                <a:latin typeface="Times New Roman" pitchFamily="18" charset="0"/>
                <a:cs typeface="Times New Roman" pitchFamily="18" charset="0"/>
              </a:rPr>
              <a:t> and C.K. Lee, Member, IEEE, A Critical Review of Recent Progress in Mid-Range Wireless Power Transfer, Energy Conversion Congress and Exposition (ECCE), 2012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400800"/>
          </a:xfrm>
        </p:spPr>
        <p:txBody>
          <a:bodyPr>
            <a:noAutofit/>
          </a:bodyPr>
          <a:lstStyle/>
          <a:p>
            <a:pPr lvl="0" algn="just">
              <a:lnSpc>
                <a:spcPct val="150000"/>
              </a:lnSpc>
            </a:pPr>
            <a:r>
              <a:rPr lang="en-US" sz="1800" dirty="0" smtClean="0">
                <a:latin typeface="Times New Roman" pitchFamily="18" charset="0"/>
                <a:cs typeface="Times New Roman" pitchFamily="18" charset="0"/>
              </a:rPr>
              <a:t>[6] André </a:t>
            </a:r>
            <a:r>
              <a:rPr lang="en-US" sz="1800" dirty="0" err="1" smtClean="0">
                <a:latin typeface="Times New Roman" pitchFamily="18" charset="0"/>
                <a:cs typeface="Times New Roman" pitchFamily="18" charset="0"/>
              </a:rPr>
              <a:t>Kurs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Aristeidis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Karalis</a:t>
            </a:r>
            <a:r>
              <a:rPr lang="en-US" sz="1800" dirty="0" smtClean="0">
                <a:latin typeface="Times New Roman" pitchFamily="18" charset="0"/>
                <a:cs typeface="Times New Roman" pitchFamily="18" charset="0"/>
              </a:rPr>
              <a:t>, Robert </a:t>
            </a:r>
            <a:r>
              <a:rPr lang="en-US" sz="1800" dirty="0" err="1" smtClean="0">
                <a:latin typeface="Times New Roman" pitchFamily="18" charset="0"/>
                <a:cs typeface="Times New Roman" pitchFamily="18" charset="0"/>
              </a:rPr>
              <a:t>Moffatt</a:t>
            </a:r>
            <a:r>
              <a:rPr lang="en-US" sz="1800" dirty="0" smtClean="0">
                <a:latin typeface="Times New Roman" pitchFamily="18" charset="0"/>
                <a:cs typeface="Times New Roman" pitchFamily="18" charset="0"/>
              </a:rPr>
              <a:t>, J. D. </a:t>
            </a:r>
            <a:r>
              <a:rPr lang="en-US" sz="1800" dirty="0" err="1" smtClean="0">
                <a:latin typeface="Times New Roman" pitchFamily="18" charset="0"/>
                <a:cs typeface="Times New Roman" pitchFamily="18" charset="0"/>
              </a:rPr>
              <a:t>Joannopoulos</a:t>
            </a:r>
            <a:r>
              <a:rPr lang="en-US" sz="1800" dirty="0" smtClean="0">
                <a:latin typeface="Times New Roman" pitchFamily="18" charset="0"/>
                <a:cs typeface="Times New Roman" pitchFamily="18" charset="0"/>
              </a:rPr>
              <a:t>, Peter Fisher, Marin </a:t>
            </a:r>
            <a:r>
              <a:rPr lang="en-US" sz="1800" dirty="0" err="1" smtClean="0">
                <a:latin typeface="Times New Roman" pitchFamily="18" charset="0"/>
                <a:cs typeface="Times New Roman" pitchFamily="18" charset="0"/>
              </a:rPr>
              <a:t>Soljacˇic</a:t>
            </a:r>
            <a:r>
              <a:rPr lang="en-US" sz="1800" dirty="0" smtClean="0">
                <a:latin typeface="Times New Roman" pitchFamily="18" charset="0"/>
                <a:cs typeface="Times New Roman" pitchFamily="18" charset="0"/>
              </a:rPr>
              <a:t>´, Wireless Power Transfer via Strongly Coupled Magnetic Resonances Science, Vol. 317, Issue 5834, 2007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[7] Alanson P. Sample, Student Member, IEEE, David A. Meyer, Student Member, IEEE, and Joshua R. Smith, Member, IEEE, Analysis, Experimental Results, and Range Adaptation of Magnetically Coupled Resonators for Wireless Power Transfer IEEE Transactions on Industrial Electronics, Volume: 58, Issue: 2, Feb. 2011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[8] </a:t>
            </a:r>
            <a:r>
              <a:rPr lang="en-US" sz="1800" dirty="0" err="1" smtClean="0">
                <a:latin typeface="Times New Roman" pitchFamily="18" charset="0"/>
                <a:cs typeface="Times New Roman" pitchFamily="18" charset="0"/>
              </a:rPr>
              <a:t>Musavi</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Edington</a:t>
            </a:r>
            <a:r>
              <a:rPr lang="en-US" sz="1800" dirty="0" smtClean="0">
                <a:latin typeface="Times New Roman" pitchFamily="18" charset="0"/>
                <a:cs typeface="Times New Roman" pitchFamily="18" charset="0"/>
              </a:rPr>
              <a:t>, Wilson </a:t>
            </a:r>
            <a:r>
              <a:rPr lang="en-US" sz="1800" dirty="0" err="1" smtClean="0">
                <a:latin typeface="Times New Roman" pitchFamily="18" charset="0"/>
                <a:cs typeface="Times New Roman" pitchFamily="18" charset="0"/>
              </a:rPr>
              <a:t>Eberle</a:t>
            </a:r>
            <a:r>
              <a:rPr lang="en-US" sz="1800" dirty="0" smtClean="0">
                <a:latin typeface="Times New Roman" pitchFamily="18" charset="0"/>
                <a:cs typeface="Times New Roman" pitchFamily="18" charset="0"/>
              </a:rPr>
              <a:t>, A Survey of EV Battery Charging Technologies, Energy Conversion Congress and Exposition (ECCE), 2012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[9] </a:t>
            </a:r>
            <a:r>
              <a:rPr lang="en-US" sz="1800" dirty="0" err="1" smtClean="0">
                <a:latin typeface="Times New Roman" pitchFamily="18" charset="0"/>
                <a:cs typeface="Times New Roman" pitchFamily="18" charset="0"/>
              </a:rPr>
              <a:t>Liguang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Xie</a:t>
            </a:r>
            <a:r>
              <a:rPr lang="en-US" sz="1800" dirty="0" smtClean="0">
                <a:latin typeface="Times New Roman" pitchFamily="18" charset="0"/>
                <a:cs typeface="Times New Roman" pitchFamily="18" charset="0"/>
              </a:rPr>
              <a:t>, Yi Shi, Y. Thomas </a:t>
            </a:r>
            <a:r>
              <a:rPr lang="en-US" sz="1800" dirty="0" err="1" smtClean="0">
                <a:latin typeface="Times New Roman" pitchFamily="18" charset="0"/>
                <a:cs typeface="Times New Roman" pitchFamily="18" charset="0"/>
              </a:rPr>
              <a:t>Hou</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Wenjing</a:t>
            </a:r>
            <a:r>
              <a:rPr lang="en-US" sz="1800" dirty="0" smtClean="0">
                <a:latin typeface="Times New Roman" pitchFamily="18" charset="0"/>
                <a:cs typeface="Times New Roman" pitchFamily="18" charset="0"/>
              </a:rPr>
              <a:t> Lou. Wireless Power Transfer And Applications To Sensor Network, IEEE Wireless Communications Volume: 20, Issue: 4, August 2013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[10] Eric Lo, </a:t>
            </a:r>
            <a:r>
              <a:rPr lang="en-US" sz="1800" dirty="0" err="1" smtClean="0">
                <a:latin typeface="Times New Roman" pitchFamily="18" charset="0"/>
                <a:cs typeface="Times New Roman" pitchFamily="18" charset="0"/>
              </a:rPr>
              <a:t>Hau</a:t>
            </a:r>
            <a:r>
              <a:rPr lang="en-US" sz="1800" dirty="0" smtClean="0">
                <a:latin typeface="Times New Roman" pitchFamily="18" charset="0"/>
                <a:cs typeface="Times New Roman" pitchFamily="18" charset="0"/>
              </a:rPr>
              <a:t> Truong, Louis </a:t>
            </a:r>
            <a:r>
              <a:rPr lang="en-US" sz="1800" dirty="0" err="1" smtClean="0">
                <a:latin typeface="Times New Roman" pitchFamily="18" charset="0"/>
                <a:cs typeface="Times New Roman" pitchFamily="18" charset="0"/>
              </a:rPr>
              <a:t>Elnatan</a:t>
            </a:r>
            <a:r>
              <a:rPr lang="en-US" sz="1800" dirty="0" smtClean="0">
                <a:latin typeface="Times New Roman" pitchFamily="18" charset="0"/>
                <a:cs typeface="Times New Roman" pitchFamily="18" charset="0"/>
              </a:rPr>
              <a:t>, Alvin Mar, Ha Nguyen, Wireless Battery Charger, 2005 </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1274</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ADVANCED WIRELESS POWER TRANSFER SYSTEM FOR E VEHICLE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620</cp:revision>
  <dcterms:created xsi:type="dcterms:W3CDTF">2006-08-16T00:00:00Z</dcterms:created>
  <dcterms:modified xsi:type="dcterms:W3CDTF">2021-12-08T12:04:23Z</dcterms:modified>
</cp:coreProperties>
</file>