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33"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5059680"/>
          </a:xfrm>
        </p:spPr>
        <p:txBody>
          <a:bodyPr/>
          <a:lstStyle/>
          <a:p>
            <a:pPr algn="ctr"/>
            <a:r>
              <a:rPr lang="en-IN" sz="4400" b="1" dirty="0" smtClean="0">
                <a:latin typeface="Times New Roman" pitchFamily="18" charset="0"/>
                <a:cs typeface="Times New Roman" pitchFamily="18" charset="0"/>
              </a:rPr>
              <a:t>A Comprehensive Study on </a:t>
            </a:r>
            <a:r>
              <a:rPr lang="en-IN" sz="4400" b="1" dirty="0" err="1" smtClean="0">
                <a:latin typeface="Times New Roman" pitchFamily="18" charset="0"/>
                <a:cs typeface="Times New Roman" pitchFamily="18" charset="0"/>
              </a:rPr>
              <a:t>IoT</a:t>
            </a:r>
            <a:r>
              <a:rPr lang="en-IN" sz="4400" b="1" dirty="0" smtClean="0">
                <a:latin typeface="Times New Roman" pitchFamily="18" charset="0"/>
                <a:cs typeface="Times New Roman" pitchFamily="18" charset="0"/>
              </a:rPr>
              <a:t> Based Accident Detection Systems for Smart Vehicles</a:t>
            </a:r>
            <a:endParaRPr lang="en-IN"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8382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With population growth, the demand for vehicles has increased tremendously, which has created an alarming situation in terms of traffic hazards and road accidents. </a:t>
            </a:r>
          </a:p>
          <a:p>
            <a:pPr algn="just">
              <a:lnSpc>
                <a:spcPct val="150000"/>
              </a:lnSpc>
            </a:pPr>
            <a:r>
              <a:rPr lang="en-IN" sz="2000" dirty="0" smtClean="0">
                <a:latin typeface="Times New Roman" pitchFamily="18" charset="0"/>
                <a:cs typeface="Times New Roman" pitchFamily="18" charset="0"/>
              </a:rPr>
              <a:t>The road accidents percentage is growing exponentially and so are the fatalities caused due to accidents. </a:t>
            </a:r>
          </a:p>
          <a:p>
            <a:pPr algn="just">
              <a:lnSpc>
                <a:spcPct val="150000"/>
              </a:lnSpc>
            </a:pPr>
            <a:r>
              <a:rPr lang="en-IN" sz="2000" dirty="0" smtClean="0">
                <a:latin typeface="Times New Roman" pitchFamily="18" charset="0"/>
                <a:cs typeface="Times New Roman" pitchFamily="18" charset="0"/>
              </a:rPr>
              <a:t>However, the primary cause of the increased rate of fatalities is due to the delay in emergency services. Many lives could be saved with efficient rescue services. </a:t>
            </a:r>
          </a:p>
          <a:p>
            <a:pPr algn="just">
              <a:lnSpc>
                <a:spcPct val="150000"/>
              </a:lnSpc>
            </a:pPr>
            <a:r>
              <a:rPr lang="en-IN" sz="2000" dirty="0" smtClean="0">
                <a:latin typeface="Times New Roman" pitchFamily="18" charset="0"/>
                <a:cs typeface="Times New Roman" pitchFamily="18" charset="0"/>
              </a:rPr>
              <a:t>The delay happens due to traffic congestion or unstable communication to the medical units. </a:t>
            </a:r>
          </a:p>
          <a:p>
            <a:pPr algn="just">
              <a:lnSpc>
                <a:spcPct val="150000"/>
              </a:lnSpc>
            </a:pPr>
            <a:r>
              <a:rPr lang="en-IN" sz="2000" dirty="0" smtClean="0">
                <a:latin typeface="Times New Roman" pitchFamily="18" charset="0"/>
                <a:cs typeface="Times New Roman" pitchFamily="18" charset="0"/>
              </a:rPr>
              <a:t>The implementation of automatic road accident detection systems to provide timely aid is crucial.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Many solutions have been proposed in the literature for automatic accident detection .</a:t>
            </a:r>
          </a:p>
          <a:p>
            <a:pPr algn="just">
              <a:lnSpc>
                <a:spcPct val="150000"/>
              </a:lnSpc>
            </a:pPr>
            <a:r>
              <a:rPr lang="en-IN" sz="2000" dirty="0" smtClean="0">
                <a:latin typeface="Times New Roman" pitchFamily="18" charset="0"/>
                <a:cs typeface="Times New Roman" pitchFamily="18" charset="0"/>
              </a:rPr>
              <a:t>The techniques include crash prediction using </a:t>
            </a:r>
            <a:r>
              <a:rPr lang="en-IN" sz="2000" dirty="0" err="1" smtClean="0">
                <a:latin typeface="Times New Roman" pitchFamily="18" charset="0"/>
                <a:cs typeface="Times New Roman" pitchFamily="18" charset="0"/>
              </a:rPr>
              <a:t>smartphones</a:t>
            </a:r>
            <a:r>
              <a:rPr lang="en-IN" sz="2000" dirty="0" smtClean="0">
                <a:latin typeface="Times New Roman" pitchFamily="18" charset="0"/>
                <a:cs typeface="Times New Roman" pitchFamily="18" charset="0"/>
              </a:rPr>
              <a:t>, vehicular ad-hoc networks, GPS/GSM based systems, and various machine learning techniques. </a:t>
            </a:r>
          </a:p>
          <a:p>
            <a:pPr algn="just">
              <a:lnSpc>
                <a:spcPct val="150000"/>
              </a:lnSpc>
            </a:pPr>
            <a:r>
              <a:rPr lang="en-IN" sz="2000" dirty="0" smtClean="0">
                <a:latin typeface="Times New Roman" pitchFamily="18" charset="0"/>
                <a:cs typeface="Times New Roman" pitchFamily="18" charset="0"/>
              </a:rPr>
              <a:t>With such high rates of deaths associated with road accidents, road safety is the most critical sector that demands significant exploration. </a:t>
            </a:r>
          </a:p>
          <a:p>
            <a:pPr algn="just">
              <a:lnSpc>
                <a:spcPct val="150000"/>
              </a:lnSpc>
            </a:pPr>
            <a:r>
              <a:rPr lang="en-IN" sz="2000" dirty="0" smtClean="0">
                <a:latin typeface="Times New Roman" pitchFamily="18" charset="0"/>
                <a:cs typeface="Times New Roman" pitchFamily="18" charset="0"/>
              </a:rPr>
              <a:t>In this paper, we present a critical analysis of various existing methodologies used for predicting and preventing road accidents, highlighting their strengths, limitations, and challenges that need to be addressed to ensure road safety and save valuable lives. </a:t>
            </a:r>
            <a:endParaRPr lang="en-US" sz="2000" dirty="0" smtClean="0">
              <a:latin typeface="Times New Roman" pitchFamily="18" charset="0"/>
              <a:cs typeface="Times New Roman" pitchFamily="18" charset="0"/>
            </a:endParaRP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speed of the vehicle has monitored with the help of GPS receiver and detected accident by comparing the previous and current speed of vehicles. </a:t>
            </a:r>
          </a:p>
          <a:p>
            <a:pPr algn="just">
              <a:lnSpc>
                <a:spcPct val="150000"/>
              </a:lnSpc>
            </a:pPr>
            <a:r>
              <a:rPr lang="en-IN" sz="2000" dirty="0" smtClean="0">
                <a:latin typeface="Times New Roman" pitchFamily="18" charset="0"/>
                <a:cs typeface="Times New Roman" pitchFamily="18" charset="0"/>
              </a:rPr>
              <a:t>The data regarding accidents were collected using Accelerometer, Gyroscope and four force sensors attached at each side of the vehicle. </a:t>
            </a:r>
          </a:p>
          <a:p>
            <a:pPr algn="just">
              <a:lnSpc>
                <a:spcPct val="150000"/>
              </a:lnSpc>
            </a:pPr>
            <a:r>
              <a:rPr lang="en-IN" sz="2000" dirty="0" smtClean="0">
                <a:latin typeface="Times New Roman" pitchFamily="18" charset="0"/>
                <a:cs typeface="Times New Roman" pitchFamily="18" charset="0"/>
              </a:rPr>
              <a:t>Though the system sent a text message to the emergency contact or public safety, the response time depends on the distance between the location of the accident and the public safety service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detected accident by comparing the previous and current speed of the vehicle. While an accident detected it sent the location to an Alert Service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IoT has vast uses and benefits in different sectors and solves many problems, but still it has various challenges and limitations. </a:t>
            </a:r>
          </a:p>
          <a:p>
            <a:pPr algn="just">
              <a:lnSpc>
                <a:spcPct val="150000"/>
              </a:lnSpc>
            </a:pPr>
            <a:r>
              <a:rPr lang="en-IN" sz="2000" dirty="0" smtClean="0">
                <a:latin typeface="Times New Roman" pitchFamily="18" charset="0"/>
                <a:cs typeface="Times New Roman" pitchFamily="18" charset="0"/>
              </a:rPr>
              <a:t>In order to use the IoT devices, it’s need of time that problem of storing power in devices should be solved.</a:t>
            </a:r>
          </a:p>
          <a:p>
            <a:pPr algn="just">
              <a:lnSpc>
                <a:spcPct val="150000"/>
              </a:lnSpc>
            </a:pPr>
            <a:r>
              <a:rPr lang="en-IN" sz="2000" dirty="0" smtClean="0">
                <a:latin typeface="Times New Roman" pitchFamily="18" charset="0"/>
                <a:cs typeface="Times New Roman" pitchFamily="18" charset="0"/>
              </a:rPr>
              <a:t>The main issue in VANETs is, it’s highly dynamic topology due, to which different problems like network congestion, frequent disconnections etc. may arise.</a:t>
            </a:r>
          </a:p>
          <a:p>
            <a:pPr algn="just">
              <a:lnSpc>
                <a:spcPct val="150000"/>
              </a:lnSpc>
            </a:pPr>
            <a:r>
              <a:rPr lang="en-IN" sz="2000" dirty="0" smtClean="0">
                <a:latin typeface="Times New Roman" pitchFamily="18" charset="0"/>
                <a:cs typeface="Times New Roman" pitchFamily="18" charset="0"/>
              </a:rPr>
              <a:t>The problem of the system is that it relies only on a single sensor for accident detection which has high chance of generating false positives.</a:t>
            </a:r>
          </a:p>
          <a:p>
            <a:pPr algn="just">
              <a:lnSpc>
                <a:spcPct val="150000"/>
              </a:lnSpc>
            </a:pPr>
            <a:r>
              <a:rPr lang="en-IN" sz="2000" dirty="0" smtClean="0">
                <a:latin typeface="Times New Roman" pitchFamily="18" charset="0"/>
                <a:cs typeface="Times New Roman" pitchFamily="18" charset="0"/>
              </a:rPr>
              <a:t>One of the major issue to implement IoT is mobility, because IoT is expected to offer services to the mobile users as well.</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our proposed system we use the GPS device to find the exact accident location.</a:t>
            </a:r>
          </a:p>
          <a:p>
            <a:pPr algn="just">
              <a:lnSpc>
                <a:spcPct val="150000"/>
              </a:lnSpc>
            </a:pPr>
            <a:r>
              <a:rPr lang="en-IN" sz="2000" dirty="0" smtClean="0">
                <a:latin typeface="Times New Roman" pitchFamily="18" charset="0"/>
                <a:cs typeface="Times New Roman" pitchFamily="18" charset="0"/>
              </a:rPr>
              <a:t>Proposed system will provide an automatic detection and alert of accident it also locates the location of the vehicle and send it to emergency numbers and registered mobile number and send alert on email. </a:t>
            </a:r>
          </a:p>
          <a:p>
            <a:pPr algn="just">
              <a:lnSpc>
                <a:spcPct val="150000"/>
              </a:lnSpc>
            </a:pPr>
            <a:r>
              <a:rPr lang="en-IN" sz="2000" dirty="0" smtClean="0">
                <a:latin typeface="Times New Roman" pitchFamily="18" charset="0"/>
                <a:cs typeface="Times New Roman" pitchFamily="18" charset="0"/>
              </a:rPr>
              <a:t>The system we made is the lower cost then others as we are not using any expensive device like </a:t>
            </a:r>
            <a:r>
              <a:rPr lang="en-IN" sz="2000" dirty="0" err="1" smtClean="0">
                <a:latin typeface="Times New Roman" pitchFamily="18" charset="0"/>
                <a:cs typeface="Times New Roman" pitchFamily="18" charset="0"/>
              </a:rPr>
              <a:t>gsm</a:t>
            </a:r>
            <a:r>
              <a:rPr lang="en-IN" sz="2000" dirty="0" smtClean="0">
                <a:latin typeface="Times New Roman" pitchFamily="18" charset="0"/>
                <a:cs typeface="Times New Roman" pitchFamily="18" charset="0"/>
              </a:rPr>
              <a:t> and other sensors. </a:t>
            </a:r>
          </a:p>
          <a:p>
            <a:pPr algn="just">
              <a:lnSpc>
                <a:spcPct val="150000"/>
              </a:lnSpc>
            </a:pPr>
            <a:r>
              <a:rPr lang="en-IN" sz="2000" dirty="0" smtClean="0">
                <a:latin typeface="Times New Roman" pitchFamily="18" charset="0"/>
                <a:cs typeface="Times New Roman" pitchFamily="18" charset="0"/>
              </a:rPr>
              <a:t>The system just uses the node </a:t>
            </a:r>
            <a:r>
              <a:rPr lang="en-IN" sz="2000" dirty="0" err="1" smtClean="0">
                <a:latin typeface="Times New Roman" pitchFamily="18" charset="0"/>
                <a:cs typeface="Times New Roman" pitchFamily="18" charset="0"/>
              </a:rPr>
              <a:t>mcu</a:t>
            </a:r>
            <a:r>
              <a:rPr lang="en-IN" sz="2000" dirty="0" smtClean="0">
                <a:latin typeface="Times New Roman" pitchFamily="18" charset="0"/>
                <a:cs typeface="Times New Roman" pitchFamily="18" charset="0"/>
              </a:rPr>
              <a:t> as a main controller of the system and other than that we are using MPU-6050 3 Axis Accelerometer and Gyroscope sensor to detect the accident occurs and NE0-6M </a:t>
            </a:r>
            <a:r>
              <a:rPr lang="en-IN" sz="2000" dirty="0" err="1" smtClean="0">
                <a:latin typeface="Times New Roman" pitchFamily="18" charset="0"/>
                <a:cs typeface="Times New Roman" pitchFamily="18" charset="0"/>
              </a:rPr>
              <a:t>gps</a:t>
            </a:r>
            <a:r>
              <a:rPr lang="en-IN" sz="2000" dirty="0" smtClean="0">
                <a:latin typeface="Times New Roman" pitchFamily="18" charset="0"/>
                <a:cs typeface="Times New Roman" pitchFamily="18" charset="0"/>
              </a:rPr>
              <a:t> module to locate the exact position of the vehicle.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major advantage of the approach is that, representation learning can capture more intelligent features from raw input data as compared to manual methods. </a:t>
            </a:r>
          </a:p>
          <a:p>
            <a:pPr algn="just">
              <a:lnSpc>
                <a:spcPct val="150000"/>
              </a:lnSpc>
            </a:pPr>
            <a:r>
              <a:rPr lang="en-IN" sz="2000" dirty="0" smtClean="0">
                <a:latin typeface="Times New Roman" pitchFamily="18" charset="0"/>
                <a:cs typeface="Times New Roman" pitchFamily="18" charset="0"/>
              </a:rPr>
              <a:t>It can monitor it’s performance and can process the data to choose the one that needs maintenance.</a:t>
            </a:r>
          </a:p>
          <a:p>
            <a:pPr algn="just">
              <a:lnSpc>
                <a:spcPct val="150000"/>
              </a:lnSpc>
            </a:pPr>
            <a:r>
              <a:rPr lang="en-IN" sz="2000" dirty="0" smtClean="0">
                <a:latin typeface="Times New Roman" pitchFamily="18" charset="0"/>
                <a:cs typeface="Times New Roman" pitchFamily="18" charset="0"/>
              </a:rPr>
              <a:t>The performance of routing protocols is analyzed based on the routing techniques used by the protocols. </a:t>
            </a:r>
          </a:p>
          <a:p>
            <a:pPr algn="just">
              <a:lnSpc>
                <a:spcPct val="150000"/>
              </a:lnSpc>
            </a:pPr>
            <a:r>
              <a:rPr lang="en-IN" sz="2000" dirty="0" smtClean="0">
                <a:latin typeface="Times New Roman" pitchFamily="18" charset="0"/>
                <a:cs typeface="Times New Roman" pitchFamily="18" charset="0"/>
              </a:rPr>
              <a:t>However, its main limitation is that there could be a false alarm in case when the person sitting next to driver is drunk but the driver is not drunk, moreover external interference of air can also affect the performance of alcohol sensor.</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97320"/>
        </p:xfrm>
        <a:graphic>
          <a:graphicData uri="http://schemas.openxmlformats.org/drawingml/2006/table">
            <a:tbl>
              <a:tblPr firstRow="1" bandRow="1">
                <a:tableStyleId>{5C22544A-7EE6-4342-B048-85BDC9FD1C3A}</a:tableStyleId>
              </a:tblPr>
              <a:tblGrid>
                <a:gridCol w="2622550"/>
                <a:gridCol w="1339850"/>
                <a:gridCol w="3905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A novel internet of things-enabled accident detection and reporting system for smart city environments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F. </a:t>
                      </a:r>
                      <a:r>
                        <a:rPr lang="en-IN" sz="2000" dirty="0" err="1" smtClean="0">
                          <a:latin typeface="Times New Roman" pitchFamily="18" charset="0"/>
                          <a:cs typeface="Times New Roman" pitchFamily="18" charset="0"/>
                        </a:rPr>
                        <a:t>Bhatti</a:t>
                      </a:r>
                      <a:r>
                        <a:rPr lang="en-IN" sz="2000" dirty="0" smtClean="0">
                          <a:latin typeface="Times New Roman" pitchFamily="18" charset="0"/>
                          <a:cs typeface="Times New Roman" pitchFamily="18" charset="0"/>
                        </a:rPr>
                        <a:t>, M. A. Shah, C. Maple, and S. U. Islam,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Vehicles embedded with a plethora of sensors enable us to not only monitor the current situation of the vehicle and its surroundings but also facilitates the detection of incidents.</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smart system for accident prevention and detection</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S. Nanda, H. Joshi, and S. </a:t>
                      </a:r>
                      <a:r>
                        <a:rPr lang="en-IN" sz="2000" dirty="0" err="1" smtClean="0">
                          <a:latin typeface="Times New Roman" pitchFamily="18" charset="0"/>
                          <a:cs typeface="Times New Roman" pitchFamily="18" charset="0"/>
                        </a:rPr>
                        <a:t>Khairnar</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system provides an idiosyncratic prevention and detection system that dispenses the ultimate panacea for drivers which ensures safety and prevents loss of life by taking appropriate measures in right time.</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012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Accident detection and reporting system using </a:t>
                      </a:r>
                      <a:r>
                        <a:rPr lang="en-IN" sz="2000" dirty="0" err="1" smtClean="0">
                          <a:latin typeface="Times New Roman" pitchFamily="18" charset="0"/>
                          <a:cs typeface="Times New Roman" pitchFamily="18" charset="0"/>
                        </a:rPr>
                        <a:t>gps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gprs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gsm</a:t>
                      </a:r>
                      <a:r>
                        <a:rPr lang="en-IN" sz="2000" dirty="0" smtClean="0">
                          <a:latin typeface="Times New Roman" pitchFamily="18" charset="0"/>
                          <a:cs typeface="Times New Roman" pitchFamily="18" charset="0"/>
                        </a:rPr>
                        <a:t> technology</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M. S. </a:t>
                      </a:r>
                      <a:r>
                        <a:rPr lang="en-IN" sz="2000" dirty="0" err="1" smtClean="0">
                          <a:latin typeface="Times New Roman" pitchFamily="18" charset="0"/>
                          <a:cs typeface="Times New Roman" pitchFamily="18" charset="0"/>
                        </a:rPr>
                        <a:t>Amin</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Jalil</a:t>
                      </a:r>
                      <a:r>
                        <a:rPr lang="en-IN" sz="2000" dirty="0" smtClean="0">
                          <a:latin typeface="Times New Roman" pitchFamily="18" charset="0"/>
                          <a:cs typeface="Times New Roman" pitchFamily="18" charset="0"/>
                        </a:rPr>
                        <a:t>, and M. B. I. </a:t>
                      </a:r>
                      <a:r>
                        <a:rPr lang="en-IN" sz="2000" dirty="0" err="1" smtClean="0">
                          <a:latin typeface="Times New Roman" pitchFamily="18" charset="0"/>
                          <a:cs typeface="Times New Roman" pitchFamily="18" charset="0"/>
                        </a:rPr>
                        <a:t>Reaz</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GPS will monitor speed of a vehicle and compare with the previous speed in every second through a Microcontroller Unit.</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Intelligent vehicle accident detection and ambulance rescue system</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Nayan</a:t>
                      </a:r>
                      <a:r>
                        <a:rPr lang="en-IN" sz="2000" dirty="0" smtClean="0">
                          <a:latin typeface="Times New Roman" pitchFamily="18" charset="0"/>
                          <a:cs typeface="Times New Roman" pitchFamily="18" charset="0"/>
                        </a:rPr>
                        <a:t> Kumar R.N., </a:t>
                      </a:r>
                      <a:r>
                        <a:rPr lang="en-IN" sz="2000" dirty="0" err="1" smtClean="0">
                          <a:latin typeface="Times New Roman" pitchFamily="18" charset="0"/>
                          <a:cs typeface="Times New Roman" pitchFamily="18" charset="0"/>
                        </a:rPr>
                        <a:t>Navya</a:t>
                      </a:r>
                      <a:r>
                        <a:rPr lang="en-IN" sz="2000" dirty="0" smtClean="0">
                          <a:latin typeface="Times New Roman" pitchFamily="18" charset="0"/>
                          <a:cs typeface="Times New Roman" pitchFamily="18" charset="0"/>
                        </a:rPr>
                        <a:t> V.R., </a:t>
                      </a:r>
                      <a:r>
                        <a:rPr lang="en-IN" sz="2000" dirty="0" err="1" smtClean="0">
                          <a:latin typeface="Times New Roman" pitchFamily="18" charset="0"/>
                          <a:cs typeface="Times New Roman" pitchFamily="18" charset="0"/>
                        </a:rPr>
                        <a:t>Ganashree</a:t>
                      </a:r>
                      <a:r>
                        <a:rPr lang="en-IN" sz="2000" dirty="0" smtClean="0">
                          <a:latin typeface="Times New Roman" pitchFamily="18" charset="0"/>
                          <a:cs typeface="Times New Roman" pitchFamily="18" charset="0"/>
                        </a:rPr>
                        <a:t> N., </a:t>
                      </a:r>
                      <a:r>
                        <a:rPr lang="en-IN" sz="2000" dirty="0" err="1" smtClean="0">
                          <a:latin typeface="Times New Roman" pitchFamily="18" charset="0"/>
                          <a:cs typeface="Times New Roman" pitchFamily="18" charset="0"/>
                        </a:rPr>
                        <a:t>Pranav</a:t>
                      </a:r>
                      <a:r>
                        <a:rPr lang="en-IN" sz="2000" dirty="0" smtClean="0">
                          <a:latin typeface="Times New Roman" pitchFamily="18" charset="0"/>
                          <a:cs typeface="Times New Roman" pitchFamily="18" charset="0"/>
                        </a:rPr>
                        <a:t> K.U., and </a:t>
                      </a:r>
                      <a:r>
                        <a:rPr lang="en-IN" sz="2000" dirty="0" err="1" smtClean="0">
                          <a:latin typeface="Times New Roman" pitchFamily="18" charset="0"/>
                          <a:cs typeface="Times New Roman" pitchFamily="18" charset="0"/>
                        </a:rPr>
                        <a:t>Ajay.N</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The mortality rate of the victim depends on the time taken to reach the accident location and to reach the hospital by ambulance.</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2057400" y="1524000"/>
            <a:ext cx="6324600" cy="4419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pPr algn="just"/>
            <a:r>
              <a:rPr lang="en-IN" sz="2800" dirty="0" smtClean="0">
                <a:latin typeface="Times New Roman" pitchFamily="18" charset="0"/>
                <a:cs typeface="Times New Roman" pitchFamily="18" charset="0"/>
              </a:rPr>
              <a:t>Language: Java J2SE and JDK DE, Eclipse MARS.1 </a:t>
            </a:r>
          </a:p>
          <a:p>
            <a:pPr algn="just"/>
            <a:r>
              <a:rPr lang="en-IN" sz="2800" dirty="0" smtClean="0">
                <a:latin typeface="Times New Roman" pitchFamily="18" charset="0"/>
                <a:cs typeface="Times New Roman" pitchFamily="18" charset="0"/>
              </a:rPr>
              <a:t>Operating System: Windows 10 </a:t>
            </a:r>
          </a:p>
          <a:p>
            <a:pPr algn="just"/>
            <a:r>
              <a:rPr lang="en-IN" sz="2800" dirty="0" smtClean="0">
                <a:latin typeface="Times New Roman" pitchFamily="18" charset="0"/>
                <a:cs typeface="Times New Roman" pitchFamily="18" charset="0"/>
              </a:rPr>
              <a:t>Database required: </a:t>
            </a:r>
            <a:r>
              <a:rPr lang="en-IN" sz="2800" dirty="0" err="1" smtClean="0">
                <a:latin typeface="Times New Roman" pitchFamily="18" charset="0"/>
                <a:cs typeface="Times New Roman" pitchFamily="18" charset="0"/>
              </a:rPr>
              <a:t>MySQL</a:t>
            </a:r>
            <a:r>
              <a:rPr lang="en-IN" sz="2800" dirty="0" smtClean="0">
                <a:latin typeface="Times New Roman" pitchFamily="18" charset="0"/>
                <a:cs typeface="Times New Roman" pitchFamily="18" charset="0"/>
              </a:rPr>
              <a:t> </a:t>
            </a:r>
          </a:p>
          <a:p>
            <a:pPr algn="just"/>
            <a:r>
              <a:rPr lang="en-IN" sz="2800" dirty="0" smtClean="0">
                <a:latin typeface="Times New Roman" pitchFamily="18" charset="0"/>
                <a:cs typeface="Times New Roman" pitchFamily="18" charset="0"/>
              </a:rPr>
              <a:t>Apache Tomcat Server </a:t>
            </a:r>
          </a:p>
          <a:p>
            <a:pPr algn="just"/>
            <a:r>
              <a:rPr lang="en-IN" sz="2800" dirty="0" err="1" smtClean="0">
                <a:latin typeface="Times New Roman" pitchFamily="18" charset="0"/>
                <a:cs typeface="Times New Roman" pitchFamily="18" charset="0"/>
              </a:rPr>
              <a:t>Arduino</a:t>
            </a:r>
            <a:r>
              <a:rPr lang="en-IN" sz="2800" dirty="0" smtClean="0">
                <a:latin typeface="Times New Roman" pitchFamily="18" charset="0"/>
                <a:cs typeface="Times New Roman" pitchFamily="18" charset="0"/>
              </a:rPr>
              <a:t> 16.9 </a:t>
            </a:r>
            <a:endParaRPr lang="en-US" sz="28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IN" dirty="0" smtClean="0">
                <a:latin typeface="Times New Roman" pitchFamily="18" charset="0"/>
                <a:cs typeface="Times New Roman" pitchFamily="18" charset="0"/>
              </a:rPr>
              <a:t>Node MCU </a:t>
            </a:r>
          </a:p>
          <a:p>
            <a:r>
              <a:rPr lang="en-IN" dirty="0" smtClean="0">
                <a:latin typeface="Times New Roman" pitchFamily="18" charset="0"/>
                <a:cs typeface="Times New Roman" pitchFamily="18" charset="0"/>
              </a:rPr>
              <a:t>4 GB RAM </a:t>
            </a:r>
          </a:p>
          <a:p>
            <a:r>
              <a:rPr lang="en-IN" dirty="0" smtClean="0">
                <a:latin typeface="Times New Roman" pitchFamily="18" charset="0"/>
                <a:cs typeface="Times New Roman" pitchFamily="18" charset="0"/>
              </a:rPr>
              <a:t>500 GB Hard disk </a:t>
            </a:r>
          </a:p>
          <a:p>
            <a:r>
              <a:rPr lang="en-IN" dirty="0" smtClean="0">
                <a:latin typeface="Times New Roman" pitchFamily="18" charset="0"/>
                <a:cs typeface="Times New Roman" pitchFamily="18" charset="0"/>
              </a:rPr>
              <a:t>GPS receiver </a:t>
            </a:r>
          </a:p>
          <a:p>
            <a:r>
              <a:rPr lang="en-IN" dirty="0" smtClean="0">
                <a:latin typeface="Times New Roman" pitchFamily="18" charset="0"/>
                <a:cs typeface="Times New Roman" pitchFamily="18" charset="0"/>
              </a:rPr>
              <a:t>Jumper Wires </a:t>
            </a:r>
          </a:p>
          <a:p>
            <a:r>
              <a:rPr lang="en-IN" dirty="0" smtClean="0">
                <a:latin typeface="Times New Roman" pitchFamily="18" charset="0"/>
                <a:cs typeface="Times New Roman" pitchFamily="18" charset="0"/>
              </a:rPr>
              <a:t>GPS antenna </a:t>
            </a:r>
          </a:p>
          <a:p>
            <a:r>
              <a:rPr lang="en-IN" dirty="0" smtClean="0">
                <a:latin typeface="Times New Roman" pitchFamily="18" charset="0"/>
                <a:cs typeface="Times New Roman" pitchFamily="18" charset="0"/>
              </a:rPr>
              <a:t>Accelerometer</a:t>
            </a:r>
            <a:endParaRPr lang="en-US"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066800"/>
            <a:ext cx="7498080" cy="5562600"/>
          </a:xfrm>
        </p:spPr>
        <p:txBody>
          <a:bodyPr>
            <a:noAutofit/>
          </a:bodyPr>
          <a:lstStyle/>
          <a:p>
            <a:pPr algn="just">
              <a:lnSpc>
                <a:spcPct val="170000"/>
              </a:lnSpc>
            </a:pPr>
            <a:r>
              <a:rPr lang="en-IN" sz="2000" dirty="0" smtClean="0">
                <a:latin typeface="Times New Roman" pitchFamily="18" charset="0"/>
                <a:cs typeface="Times New Roman" pitchFamily="18" charset="0"/>
              </a:rPr>
              <a:t>These strategies utilized various sensors such as accelerometer sensors, shock sensors, pressure sensors etc. and various machine learning techniques such as neural networks, support vector machines, representation learning etc. for accident detection. </a:t>
            </a:r>
          </a:p>
          <a:p>
            <a:pPr algn="just">
              <a:lnSpc>
                <a:spcPct val="170000"/>
              </a:lnSpc>
            </a:pPr>
            <a:r>
              <a:rPr lang="en-IN" sz="2000" dirty="0" smtClean="0">
                <a:latin typeface="Times New Roman" pitchFamily="18" charset="0"/>
                <a:cs typeface="Times New Roman" pitchFamily="18" charset="0"/>
              </a:rPr>
              <a:t>Various strategies for accident prevention were also addressed, which include detection of drunk and drowsy driver, regulating vehicle speed, maintaining safe distance from obstacles etc. </a:t>
            </a:r>
          </a:p>
          <a:p>
            <a:pPr algn="just">
              <a:lnSpc>
                <a:spcPct val="170000"/>
              </a:lnSpc>
            </a:pPr>
            <a:r>
              <a:rPr lang="en-IN" sz="2000" dirty="0" smtClean="0">
                <a:latin typeface="Times New Roman" pitchFamily="18" charset="0"/>
                <a:cs typeface="Times New Roman" pitchFamily="18" charset="0"/>
              </a:rPr>
              <a:t>Such systems provide many advantages such as mitigating road collisions, identifying precise accident locations and facilitating over all rescue operations.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F. </a:t>
            </a:r>
            <a:r>
              <a:rPr lang="en-IN" sz="1600" dirty="0" err="1" smtClean="0">
                <a:latin typeface="Times New Roman" pitchFamily="18" charset="0"/>
                <a:cs typeface="Times New Roman" pitchFamily="18" charset="0"/>
              </a:rPr>
              <a:t>Bhatti</a:t>
            </a:r>
            <a:r>
              <a:rPr lang="en-IN" sz="1600" dirty="0" smtClean="0">
                <a:latin typeface="Times New Roman" pitchFamily="18" charset="0"/>
                <a:cs typeface="Times New Roman" pitchFamily="18" charset="0"/>
              </a:rPr>
              <a:t>, M. A. Shah, C. Maple, and S. U. Islam, “A novel internet of things-enabled accident detection and reporting system for smart city environments,” Sensors, vol. 19, no. 9, p. 2071, 2019. </a:t>
            </a:r>
          </a:p>
          <a:p>
            <a:pPr algn="just">
              <a:lnSpc>
                <a:spcPct val="160000"/>
              </a:lnSpc>
            </a:pPr>
            <a:r>
              <a:rPr lang="en-IN" sz="1600" dirty="0" smtClean="0">
                <a:latin typeface="Times New Roman" pitchFamily="18" charset="0"/>
                <a:cs typeface="Times New Roman" pitchFamily="18" charset="0"/>
              </a:rPr>
              <a:t>[2] S. Nanda, H. Joshi, and S. </a:t>
            </a:r>
            <a:r>
              <a:rPr lang="en-IN" sz="1600" dirty="0" err="1" smtClean="0">
                <a:latin typeface="Times New Roman" pitchFamily="18" charset="0"/>
                <a:cs typeface="Times New Roman" pitchFamily="18" charset="0"/>
              </a:rPr>
              <a:t>Khairnar</a:t>
            </a:r>
            <a:r>
              <a:rPr lang="en-IN" sz="1600" dirty="0" smtClean="0">
                <a:latin typeface="Times New Roman" pitchFamily="18" charset="0"/>
                <a:cs typeface="Times New Roman" pitchFamily="18" charset="0"/>
              </a:rPr>
              <a:t>, “An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based smart system for accident prevention and detection,” in 2018 Fourth International Conference on Computing Communication Control and Automation (ICCUBEA), 2018, pp. 1–6. </a:t>
            </a:r>
          </a:p>
          <a:p>
            <a:pPr algn="just">
              <a:lnSpc>
                <a:spcPct val="160000"/>
              </a:lnSpc>
            </a:pPr>
            <a:r>
              <a:rPr lang="en-IN" sz="1600" dirty="0" smtClean="0">
                <a:latin typeface="Times New Roman" pitchFamily="18" charset="0"/>
                <a:cs typeface="Times New Roman" pitchFamily="18" charset="0"/>
              </a:rPr>
              <a:t>[3] T. V. N. </a:t>
            </a:r>
            <a:r>
              <a:rPr lang="en-IN" sz="1600" dirty="0" err="1" smtClean="0">
                <a:latin typeface="Times New Roman" pitchFamily="18" charset="0"/>
                <a:cs typeface="Times New Roman" pitchFamily="18" charset="0"/>
              </a:rPr>
              <a:t>Rao</a:t>
            </a:r>
            <a:r>
              <a:rPr lang="en-IN" sz="1600" dirty="0" smtClean="0">
                <a:latin typeface="Times New Roman" pitchFamily="18" charset="0"/>
                <a:cs typeface="Times New Roman" pitchFamily="18" charset="0"/>
              </a:rPr>
              <a:t> and K. R. </a:t>
            </a:r>
            <a:r>
              <a:rPr lang="en-IN" sz="1600" dirty="0" err="1" smtClean="0">
                <a:latin typeface="Times New Roman" pitchFamily="18" charset="0"/>
                <a:cs typeface="Times New Roman" pitchFamily="18" charset="0"/>
              </a:rPr>
              <a:t>Yellu</a:t>
            </a:r>
            <a:r>
              <a:rPr lang="en-IN" sz="1600" dirty="0" smtClean="0">
                <a:latin typeface="Times New Roman" pitchFamily="18" charset="0"/>
                <a:cs typeface="Times New Roman" pitchFamily="18" charset="0"/>
              </a:rPr>
              <a:t>, “Preventing drunken driving accidents using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International Journal of Advanced Research in Computer Science(IJARCS), vol. 8, no. 3, pp. 397–400, 2017. </a:t>
            </a:r>
          </a:p>
          <a:p>
            <a:pPr algn="just">
              <a:lnSpc>
                <a:spcPct val="160000"/>
              </a:lnSpc>
            </a:pPr>
            <a:r>
              <a:rPr lang="en-IN" sz="1600" dirty="0" smtClean="0">
                <a:latin typeface="Times New Roman" pitchFamily="18" charset="0"/>
                <a:cs typeface="Times New Roman" pitchFamily="18" charset="0"/>
              </a:rPr>
              <a:t>[4] S. </a:t>
            </a:r>
            <a:r>
              <a:rPr lang="en-IN" sz="1600" dirty="0" err="1" smtClean="0">
                <a:latin typeface="Times New Roman" pitchFamily="18" charset="0"/>
                <a:cs typeface="Times New Roman" pitchFamily="18" charset="0"/>
              </a:rPr>
              <a:t>Chandran</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Chandrasekar</a:t>
            </a:r>
            <a:r>
              <a:rPr lang="en-IN" sz="1600" dirty="0" smtClean="0">
                <a:latin typeface="Times New Roman" pitchFamily="18" charset="0"/>
                <a:cs typeface="Times New Roman" pitchFamily="18" charset="0"/>
              </a:rPr>
              <a:t>, and N. E. Elizabeth, “</a:t>
            </a:r>
            <a:r>
              <a:rPr lang="en-IN" sz="1600" dirty="0" err="1" smtClean="0">
                <a:latin typeface="Times New Roman" pitchFamily="18" charset="0"/>
                <a:cs typeface="Times New Roman" pitchFamily="18" charset="0"/>
              </a:rPr>
              <a:t>Konnect</a:t>
            </a:r>
            <a:r>
              <a:rPr lang="en-IN" sz="1600" dirty="0" smtClean="0">
                <a:latin typeface="Times New Roman" pitchFamily="18" charset="0"/>
                <a:cs typeface="Times New Roman" pitchFamily="18" charset="0"/>
              </a:rPr>
              <a:t>: An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based smart helmet for accident detection and notification,” in 2016 IEEE Annual India Conference (INDICON), 2016, pp. 1–4. </a:t>
            </a:r>
          </a:p>
          <a:p>
            <a:pPr algn="just">
              <a:lnSpc>
                <a:spcPct val="160000"/>
              </a:lnSpc>
            </a:pPr>
            <a:r>
              <a:rPr lang="en-IN" sz="1600" dirty="0" smtClean="0">
                <a:latin typeface="Times New Roman" pitchFamily="18" charset="0"/>
                <a:cs typeface="Times New Roman" pitchFamily="18" charset="0"/>
              </a:rPr>
              <a:t>[5] M. S. </a:t>
            </a:r>
            <a:r>
              <a:rPr lang="en-IN" sz="1600" dirty="0" err="1" smtClean="0">
                <a:latin typeface="Times New Roman" pitchFamily="18" charset="0"/>
                <a:cs typeface="Times New Roman" pitchFamily="18" charset="0"/>
              </a:rPr>
              <a:t>Amin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Jalil</a:t>
            </a:r>
            <a:r>
              <a:rPr lang="en-IN" sz="1600" dirty="0" smtClean="0">
                <a:latin typeface="Times New Roman" pitchFamily="18" charset="0"/>
                <a:cs typeface="Times New Roman" pitchFamily="18" charset="0"/>
              </a:rPr>
              <a:t>, and M. B. I. </a:t>
            </a:r>
            <a:r>
              <a:rPr lang="en-IN" sz="1600" dirty="0" err="1" smtClean="0">
                <a:latin typeface="Times New Roman" pitchFamily="18" charset="0"/>
                <a:cs typeface="Times New Roman" pitchFamily="18" charset="0"/>
              </a:rPr>
              <a:t>Reaz</a:t>
            </a:r>
            <a:r>
              <a:rPr lang="en-IN" sz="1600" dirty="0" smtClean="0">
                <a:latin typeface="Times New Roman" pitchFamily="18" charset="0"/>
                <a:cs typeface="Times New Roman" pitchFamily="18" charset="0"/>
              </a:rPr>
              <a:t>, “Accident detection and reporting system using </a:t>
            </a:r>
            <a:r>
              <a:rPr lang="en-IN" sz="1600" dirty="0" err="1" smtClean="0">
                <a:latin typeface="Times New Roman" pitchFamily="18" charset="0"/>
                <a:cs typeface="Times New Roman" pitchFamily="18" charset="0"/>
              </a:rPr>
              <a:t>gps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gprs</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gsm</a:t>
            </a:r>
            <a:r>
              <a:rPr lang="en-IN" sz="1600" dirty="0" smtClean="0">
                <a:latin typeface="Times New Roman" pitchFamily="18" charset="0"/>
                <a:cs typeface="Times New Roman" pitchFamily="18" charset="0"/>
              </a:rPr>
              <a:t> technology,” in 2012 International Conference on Informatics, Electronics &amp; Vision (ICIEV), 2012, pp. 640–643.</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I. Al-</a:t>
            </a:r>
            <a:r>
              <a:rPr lang="en-IN" sz="1600" dirty="0" err="1" smtClean="0">
                <a:latin typeface="Times New Roman" pitchFamily="18" charset="0"/>
                <a:cs typeface="Times New Roman" pitchFamily="18" charset="0"/>
              </a:rPr>
              <a:t>Sharekh</a:t>
            </a:r>
            <a:r>
              <a:rPr lang="en-IN" sz="1600" dirty="0" smtClean="0">
                <a:latin typeface="Times New Roman" pitchFamily="18" charset="0"/>
                <a:cs typeface="Times New Roman" pitchFamily="18" charset="0"/>
              </a:rPr>
              <a:t> and K. H. A. Al-</a:t>
            </a:r>
            <a:r>
              <a:rPr lang="en-IN" sz="1600" dirty="0" err="1" smtClean="0">
                <a:latin typeface="Times New Roman" pitchFamily="18" charset="0"/>
                <a:cs typeface="Times New Roman" pitchFamily="18" charset="0"/>
              </a:rPr>
              <a:t>Shqeerat</a:t>
            </a:r>
            <a:r>
              <a:rPr lang="en-IN" sz="1600" dirty="0" smtClean="0">
                <a:latin typeface="Times New Roman" pitchFamily="18" charset="0"/>
                <a:cs typeface="Times New Roman" pitchFamily="18" charset="0"/>
              </a:rPr>
              <a:t>, “Security challenges and limitations in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environments,” International Journal of Computer Science and Network Security(IJCSNS), vol. 19, no. 2, pp. 193–199, 2019. </a:t>
            </a:r>
          </a:p>
          <a:p>
            <a:pPr algn="just">
              <a:lnSpc>
                <a:spcPct val="170000"/>
              </a:lnSpc>
            </a:pPr>
            <a:r>
              <a:rPr lang="en-IN" sz="1600" dirty="0" smtClean="0">
                <a:latin typeface="Times New Roman" pitchFamily="18" charset="0"/>
                <a:cs typeface="Times New Roman" pitchFamily="18" charset="0"/>
              </a:rPr>
              <a:t>[7] S. Chen, H.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D. Liu, B.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and H. Wang, “A vision of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Applications, challenges, and opportunities with china perspective,” IEEE Internet of Things journal, vol. 1, no. 4, pp. 349–359, 2014. </a:t>
            </a:r>
          </a:p>
          <a:p>
            <a:pPr algn="just">
              <a:lnSpc>
                <a:spcPct val="170000"/>
              </a:lnSpc>
            </a:pPr>
            <a:r>
              <a:rPr lang="en-IN" sz="1600" dirty="0" smtClean="0">
                <a:latin typeface="Times New Roman" pitchFamily="18" charset="0"/>
                <a:cs typeface="Times New Roman" pitchFamily="18" charset="0"/>
              </a:rPr>
              <a:t>[8] P. </a:t>
            </a:r>
            <a:r>
              <a:rPr lang="en-IN" sz="1600" dirty="0" err="1" smtClean="0">
                <a:latin typeface="Times New Roman" pitchFamily="18" charset="0"/>
                <a:cs typeface="Times New Roman" pitchFamily="18" charset="0"/>
              </a:rPr>
              <a:t>Matta</a:t>
            </a:r>
            <a:r>
              <a:rPr lang="en-IN" sz="1600" dirty="0" smtClean="0">
                <a:latin typeface="Times New Roman" pitchFamily="18" charset="0"/>
                <a:cs typeface="Times New Roman" pitchFamily="18" charset="0"/>
              </a:rPr>
              <a:t> and B. Pant, “Internet-of-things: Genesis, challenges and applications,” Journal of Engineering Science and Technology (JESTEC), vol. 14, no. 3, pp. 1717–1750, 2019. </a:t>
            </a:r>
          </a:p>
          <a:p>
            <a:pPr algn="just">
              <a:lnSpc>
                <a:spcPct val="170000"/>
              </a:lnSpc>
            </a:pPr>
            <a:r>
              <a:rPr lang="en-IN" sz="1600" dirty="0" smtClean="0">
                <a:latin typeface="Times New Roman" pitchFamily="18" charset="0"/>
                <a:cs typeface="Times New Roman" pitchFamily="18" charset="0"/>
              </a:rPr>
              <a:t>[9] M. A. </a:t>
            </a:r>
            <a:r>
              <a:rPr lang="en-IN" sz="1600" dirty="0" err="1" smtClean="0">
                <a:latin typeface="Times New Roman" pitchFamily="18" charset="0"/>
                <a:cs typeface="Times New Roman" pitchFamily="18" charset="0"/>
              </a:rPr>
              <a:t>Razzaq</a:t>
            </a:r>
            <a:r>
              <a:rPr lang="en-IN" sz="1600" dirty="0" smtClean="0">
                <a:latin typeface="Times New Roman" pitchFamily="18" charset="0"/>
                <a:cs typeface="Times New Roman" pitchFamily="18" charset="0"/>
              </a:rPr>
              <a:t>, S. H. Gill, M. A. </a:t>
            </a:r>
            <a:r>
              <a:rPr lang="en-IN" sz="1600" dirty="0" err="1" smtClean="0">
                <a:latin typeface="Times New Roman" pitchFamily="18" charset="0"/>
                <a:cs typeface="Times New Roman" pitchFamily="18" charset="0"/>
              </a:rPr>
              <a:t>Qureshi</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Ullah</a:t>
            </a:r>
            <a:r>
              <a:rPr lang="en-IN" sz="1600" dirty="0" smtClean="0">
                <a:latin typeface="Times New Roman" pitchFamily="18" charset="0"/>
                <a:cs typeface="Times New Roman" pitchFamily="18" charset="0"/>
              </a:rPr>
              <a:t>, “Security issues in the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 comprehensive study,” International Journal of Advanced Computer Science and Applications (IJACSA), vol. 8, no. 6, pp. 383–388, 2017. </a:t>
            </a:r>
          </a:p>
          <a:p>
            <a:pPr algn="just">
              <a:lnSpc>
                <a:spcPct val="170000"/>
              </a:lnSpc>
            </a:pP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Mandal</a:t>
            </a:r>
            <a:r>
              <a:rPr lang="en-IN" sz="1600" dirty="0" smtClean="0">
                <a:latin typeface="Times New Roman" pitchFamily="18" charset="0"/>
                <a:cs typeface="Times New Roman" pitchFamily="18" charset="0"/>
              </a:rPr>
              <a:t> K and G S </a:t>
            </a:r>
            <a:r>
              <a:rPr lang="en-IN" sz="1600" dirty="0" err="1" smtClean="0">
                <a:latin typeface="Times New Roman" pitchFamily="18" charset="0"/>
                <a:cs typeface="Times New Roman" pitchFamily="18" charset="0"/>
              </a:rPr>
              <a:t>Pradeep</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Ghantasala</a:t>
            </a:r>
            <a:r>
              <a:rPr lang="en-IN" sz="1600" dirty="0" smtClean="0">
                <a:latin typeface="Times New Roman" pitchFamily="18" charset="0"/>
                <a:cs typeface="Times New Roman" pitchFamily="18" charset="0"/>
              </a:rPr>
              <a:t>, “A complete survey on technological challenges of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 security and privacy,” International Journal of Recent Technology and Engineering (IJRTE), vol. 7, no. 6S4, pp. 332–334, 2019.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1316</TotalTime>
  <Words>1588</Words>
  <Application>Microsoft Office PowerPoint</Application>
  <PresentationFormat>On-screen Show (4:3)</PresentationFormat>
  <Paragraphs>82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Comprehensive Study on IoT Based Accident Detection Systems for Smart Vehicles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582</cp:revision>
  <dcterms:created xsi:type="dcterms:W3CDTF">2006-08-16T00:00:00Z</dcterms:created>
  <dcterms:modified xsi:type="dcterms:W3CDTF">2021-12-09T12:36:34Z</dcterms:modified>
</cp:coreProperties>
</file>