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4"/>
  </p:notesMasterIdLst>
  <p:sldIdLst>
    <p:sldId id="322" r:id="rId2"/>
    <p:sldId id="325" r:id="rId3"/>
    <p:sldId id="260" r:id="rId4"/>
    <p:sldId id="262" r:id="rId5"/>
    <p:sldId id="263" r:id="rId6"/>
    <p:sldId id="294" r:id="rId7"/>
    <p:sldId id="330" r:id="rId8"/>
    <p:sldId id="296" r:id="rId9"/>
    <p:sldId id="295" r:id="rId10"/>
    <p:sldId id="331" r:id="rId11"/>
    <p:sldId id="323" r:id="rId12"/>
    <p:sldId id="329"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12/1/2021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12/1/2021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12/1/2021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12/1/2021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12/1/2021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12/1/2021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A Wireless Sensor Interface for the Quantification of Tremor Using Off the Shelf Components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609600"/>
            <a:ext cx="7498080" cy="5867400"/>
          </a:xfrm>
        </p:spPr>
        <p:txBody>
          <a:bodyPr>
            <a:noAutofit/>
          </a:bodyPr>
          <a:lstStyle/>
          <a:p>
            <a:pPr algn="just">
              <a:buNone/>
            </a:pPr>
            <a:r>
              <a:rPr lang="en-IN" sz="2000" dirty="0" smtClean="0">
                <a:latin typeface="Times New Roman" pitchFamily="18" charset="0"/>
                <a:cs typeface="Times New Roman" pitchFamily="18" charset="0"/>
              </a:rPr>
              <a:t>    Deep </a:t>
            </a:r>
            <a:r>
              <a:rPr lang="en-IN" sz="2000" dirty="0" smtClean="0">
                <a:latin typeface="Times New Roman" pitchFamily="18" charset="0"/>
                <a:cs typeface="Times New Roman" pitchFamily="18" charset="0"/>
              </a:rPr>
              <a:t>brain stimulation (DBS) surgery involves placing an electrode in the </a:t>
            </a:r>
            <a:r>
              <a:rPr lang="en-IN" sz="2000" dirty="0" err="1" smtClean="0">
                <a:latin typeface="Times New Roman" pitchFamily="18" charset="0"/>
                <a:cs typeface="Times New Roman" pitchFamily="18" charset="0"/>
              </a:rPr>
              <a:t>subthalamic</a:t>
            </a:r>
            <a:r>
              <a:rPr lang="en-IN" sz="2000" dirty="0" smtClean="0">
                <a:latin typeface="Times New Roman" pitchFamily="18" charset="0"/>
                <a:cs typeface="Times New Roman" pitchFamily="18" charset="0"/>
              </a:rPr>
              <a:t> nucleus to suppress the motor symptoms, such as tremor, of patients with Parkinson's disease (PD). Currently physicians use the standard Unified Parkinson's Disease Rating Scale (UPDRS) to describe the tremor </a:t>
            </a:r>
            <a:r>
              <a:rPr lang="en-IN" sz="2000" dirty="0" err="1" smtClean="0">
                <a:latin typeface="Times New Roman" pitchFamily="18" charset="0"/>
                <a:cs typeface="Times New Roman" pitchFamily="18" charset="0"/>
              </a:rPr>
              <a:t>intraoperatively</a:t>
            </a:r>
            <a:r>
              <a:rPr lang="en-IN" sz="2000" dirty="0" smtClean="0">
                <a:latin typeface="Times New Roman" pitchFamily="18" charset="0"/>
                <a:cs typeface="Times New Roman" pitchFamily="18" charset="0"/>
              </a:rPr>
              <a:t> and post operatively. This scale involves subjective anchor-based observations by the clinical expert. In this study, a wireless accelerometer system is presented that was built from off the shelf components to objectively quantify tremor scores. The system consists of a Teensy 3.1 microcontroller and two 3-axis accelerometers. It wirelessly transmits the readings through a Bluetooth module. The data is received by a custom C++ program that parses and transmits the data. The system is used to record data from patients with PD during and after DBS surgery. We show example data recorded from several PD patients and study the correlation of sensor readings with the DBS ON and OFF states. We provide initial data showing that such a system can be effectively used in the clinic for the objective quantification of motor symptoms of PD patients.</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this paper, we developed two new task-independent approaches based on gradient tree boosting and LSTM networks to estimate tremor (resting and action) severity using wearable sensor data collected while patients performed a variety of daily living activities (ADL).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However</a:t>
            </a:r>
            <a:r>
              <a:rPr lang="en-IN" sz="2000" dirty="0" smtClean="0">
                <a:latin typeface="Times New Roman" pitchFamily="18" charset="0"/>
                <a:cs typeface="Times New Roman" pitchFamily="18" charset="0"/>
              </a:rPr>
              <a:t>, the majority of the existing approaches are task-dependent, meaning that they require the subjects to perform the standardized tasks as in the UPDRS-III to elicit </a:t>
            </a:r>
            <a:r>
              <a:rPr lang="en-IN" sz="2000" dirty="0" smtClean="0">
                <a:latin typeface="Times New Roman" pitchFamily="18" charset="0"/>
                <a:cs typeface="Times New Roman" pitchFamily="18" charset="0"/>
              </a:rPr>
              <a:t>tremor.</a:t>
            </a:r>
          </a:p>
          <a:p>
            <a:pPr algn="just">
              <a:lnSpc>
                <a:spcPct val="150000"/>
              </a:lnSpc>
            </a:pPr>
            <a:r>
              <a:rPr lang="en-IN" sz="2000" dirty="0" smtClean="0">
                <a:latin typeface="Times New Roman" pitchFamily="18" charset="0"/>
                <a:cs typeface="Times New Roman" pitchFamily="18" charset="0"/>
              </a:rPr>
              <a:t>However, the existing task-independent approaches have been able to provide moderate to good performance </a:t>
            </a:r>
            <a:r>
              <a:rPr lang="en-IN" sz="2000" dirty="0" smtClean="0">
                <a:latin typeface="Times New Roman" pitchFamily="18" charset="0"/>
                <a:cs typeface="Times New Roman" pitchFamily="18" charset="0"/>
              </a:rPr>
              <a:t>because </a:t>
            </a:r>
            <a:r>
              <a:rPr lang="en-IN" sz="2000" dirty="0" smtClean="0">
                <a:latin typeface="Times New Roman" pitchFamily="18" charset="0"/>
                <a:cs typeface="Times New Roman" pitchFamily="18" charset="0"/>
              </a:rPr>
              <a:t>of the limitations of the underlying algorithms to characterize patterns of tremor from patients’ free body </a:t>
            </a:r>
            <a:r>
              <a:rPr lang="en-IN" sz="2000" dirty="0" smtClean="0">
                <a:latin typeface="Times New Roman" pitchFamily="18" charset="0"/>
                <a:cs typeface="Times New Roman" pitchFamily="18" charset="0"/>
              </a:rPr>
              <a:t>movements.</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It is capable of reviewing continuous long-term recordings with synchronized video</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However</a:t>
            </a:r>
            <a:r>
              <a:rPr lang="en-IN" sz="2000" dirty="0" smtClean="0">
                <a:latin typeface="Times New Roman" pitchFamily="18" charset="0"/>
                <a:cs typeface="Times New Roman" pitchFamily="18" charset="0"/>
              </a:rPr>
              <a:t>, human studies in clinical environments such as the operating room (OR) and epilepsy monitoring unit (EMU), posed additional challenges to the data acquisition system such as its portability and adaptability due to limited time and space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Interfacing with the digital glove is separately achieved using the API provided by the manufacturer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is especially useful when the dataset comprised multi-modality dataset such as EEG, EMG and ECG which need to be explored in different </a:t>
            </a:r>
            <a:r>
              <a:rPr lang="en-IN" sz="2000" dirty="0" err="1" smtClean="0">
                <a:latin typeface="Times New Roman" pitchFamily="18" charset="0"/>
                <a:cs typeface="Times New Roman" pitchFamily="18" charset="0"/>
              </a:rPr>
              <a:t>subbands</a:t>
            </a:r>
            <a:r>
              <a:rPr lang="en-IN" sz="2000" dirty="0" smtClean="0">
                <a:latin typeface="Times New Roman" pitchFamily="18" charset="0"/>
                <a:cs typeface="Times New Roman" pitchFamily="18" charset="0"/>
              </a:rPr>
              <a:t>.</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This paper presents a portable platform to collect and review </a:t>
            </a:r>
            <a:r>
              <a:rPr lang="en-IN" sz="2000" dirty="0" err="1" smtClean="0">
                <a:latin typeface="Times New Roman" pitchFamily="18" charset="0"/>
                <a:cs typeface="Times New Roman" pitchFamily="18" charset="0"/>
              </a:rPr>
              <a:t>behavioral</a:t>
            </a:r>
            <a:r>
              <a:rPr lang="en-IN" sz="2000" dirty="0" smtClean="0">
                <a:latin typeface="Times New Roman" pitchFamily="18" charset="0"/>
                <a:cs typeface="Times New Roman" pitchFamily="18" charset="0"/>
              </a:rPr>
              <a:t> data simultaneously with </a:t>
            </a:r>
            <a:r>
              <a:rPr lang="en-IN" sz="2000" dirty="0" err="1" smtClean="0">
                <a:latin typeface="Times New Roman" pitchFamily="18" charset="0"/>
                <a:cs typeface="Times New Roman" pitchFamily="18" charset="0"/>
              </a:rPr>
              <a:t>neuro</a:t>
            </a:r>
            <a:r>
              <a:rPr lang="en-IN" sz="2000" dirty="0" smtClean="0">
                <a:latin typeface="Times New Roman" pitchFamily="18" charset="0"/>
                <a:cs typeface="Times New Roman" pitchFamily="18" charset="0"/>
              </a:rPr>
              <a:t> physiological </a:t>
            </a:r>
            <a:r>
              <a:rPr lang="en-IN" sz="2000" dirty="0" smtClean="0">
                <a:latin typeface="Times New Roman" pitchFamily="18" charset="0"/>
                <a:cs typeface="Times New Roman" pitchFamily="18" charset="0"/>
              </a:rPr>
              <a:t>signals.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whole system is comprised of four parts: a sensor data acquisition interface, a socket server for </a:t>
            </a:r>
            <a:r>
              <a:rPr lang="en-IN" sz="2000" dirty="0" err="1" smtClean="0">
                <a:latin typeface="Times New Roman" pitchFamily="18" charset="0"/>
                <a:cs typeface="Times New Roman" pitchFamily="18" charset="0"/>
              </a:rPr>
              <a:t>realtime</a:t>
            </a:r>
            <a:r>
              <a:rPr lang="en-IN" sz="2000" dirty="0" smtClean="0">
                <a:latin typeface="Times New Roman" pitchFamily="18" charset="0"/>
                <a:cs typeface="Times New Roman" pitchFamily="18" charset="0"/>
              </a:rPr>
              <a:t> data streaming, a </a:t>
            </a:r>
            <a:r>
              <a:rPr lang="en-IN" sz="2000" dirty="0" err="1" smtClean="0">
                <a:latin typeface="Times New Roman" pitchFamily="18" charset="0"/>
                <a:cs typeface="Times New Roman" pitchFamily="18" charset="0"/>
              </a:rPr>
              <a:t>Simulink</a:t>
            </a:r>
            <a:r>
              <a:rPr lang="en-IN" sz="2000" dirty="0" smtClean="0">
                <a:latin typeface="Times New Roman" pitchFamily="18" charset="0"/>
                <a:cs typeface="Times New Roman" pitchFamily="18" charset="0"/>
              </a:rPr>
              <a:t> system for real-time processing and an offline data review and analysis </a:t>
            </a:r>
            <a:r>
              <a:rPr lang="en-IN" sz="2000" dirty="0" smtClean="0">
                <a:latin typeface="Times New Roman" pitchFamily="18" charset="0"/>
                <a:cs typeface="Times New Roman" pitchFamily="18" charset="0"/>
              </a:rPr>
              <a:t>toolbox.</a:t>
            </a:r>
          </a:p>
          <a:p>
            <a:pPr algn="just">
              <a:lnSpc>
                <a:spcPct val="150000"/>
              </a:lnSpc>
            </a:pPr>
            <a:r>
              <a:rPr lang="en-IN" sz="2000" dirty="0" smtClean="0">
                <a:latin typeface="Times New Roman" pitchFamily="18" charset="0"/>
                <a:cs typeface="Times New Roman" pitchFamily="18" charset="0"/>
              </a:rPr>
              <a:t>To the best of our knowledge, freely available toolboxes such as </a:t>
            </a:r>
            <a:r>
              <a:rPr lang="en-IN" sz="2000" dirty="0" err="1" smtClean="0">
                <a:latin typeface="Times New Roman" pitchFamily="18" charset="0"/>
                <a:cs typeface="Times New Roman" pitchFamily="18" charset="0"/>
              </a:rPr>
              <a:t>EEGLab</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and </a:t>
            </a:r>
            <a:r>
              <a:rPr lang="en-IN" sz="2000" dirty="0" err="1" smtClean="0">
                <a:latin typeface="Times New Roman" pitchFamily="18" charset="0"/>
                <a:cs typeface="Times New Roman" pitchFamily="18" charset="0"/>
              </a:rPr>
              <a:t>BioSigPlot</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are not capable of continuously reviewing such large datasets with synchronous video play back</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data server also interfaces with the digital glove and captures HD video from webcam.</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 LSTM-based method provided lower performance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method with the highest performance was used in the second experiment to estimate the resting and action tremor </a:t>
            </a:r>
            <a:r>
              <a:rPr lang="en-IN" sz="2000" dirty="0" err="1" smtClean="0">
                <a:latin typeface="Times New Roman" pitchFamily="18" charset="0"/>
                <a:cs typeface="Times New Roman" pitchFamily="18" charset="0"/>
              </a:rPr>
              <a:t>subscores</a:t>
            </a:r>
            <a:r>
              <a:rPr lang="en-IN" sz="2000" dirty="0" smtClean="0">
                <a:latin typeface="Times New Roman" pitchFamily="18" charset="0"/>
                <a:cs typeface="Times New Roman" pitchFamily="18" charset="0"/>
              </a:rPr>
              <a:t> separately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investigated whether the LSTM method could provide better performance for the action </a:t>
            </a:r>
            <a:r>
              <a:rPr lang="en-IN" sz="2000" dirty="0" smtClean="0">
                <a:latin typeface="Times New Roman" pitchFamily="18" charset="0"/>
                <a:cs typeface="Times New Roman" pitchFamily="18" charset="0"/>
              </a:rPr>
              <a:t>tremor.</a:t>
            </a:r>
          </a:p>
          <a:p>
            <a:pPr algn="just">
              <a:lnSpc>
                <a:spcPct val="150000"/>
              </a:lnSpc>
            </a:pPr>
            <a:r>
              <a:rPr lang="en-IN" sz="2000" dirty="0" smtClean="0">
                <a:latin typeface="Times New Roman" pitchFamily="18" charset="0"/>
                <a:cs typeface="Times New Roman" pitchFamily="18" charset="0"/>
              </a:rPr>
              <a:t>Although the method provides high performance for the total tremor estimation, its performance is not evenly distributed for all the tremor </a:t>
            </a:r>
            <a:r>
              <a:rPr lang="en-IN" sz="2000" dirty="0" err="1" smtClean="0">
                <a:latin typeface="Times New Roman" pitchFamily="18" charset="0"/>
                <a:cs typeface="Times New Roman" pitchFamily="18" charset="0"/>
              </a:rPr>
              <a:t>subscores</a:t>
            </a:r>
            <a:r>
              <a:rPr lang="en-IN" sz="2000" dirty="0" smtClean="0">
                <a:latin typeface="Times New Roman" pitchFamily="18" charset="0"/>
                <a:cs typeface="Times New Roman" pitchFamily="18" charset="0"/>
              </a:rPr>
              <a: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Our </a:t>
            </a:r>
            <a:r>
              <a:rPr lang="en-IN" sz="2000" dirty="0" smtClean="0">
                <a:latin typeface="Times New Roman" pitchFamily="18" charset="0"/>
                <a:cs typeface="Times New Roman" pitchFamily="18" charset="0"/>
              </a:rPr>
              <a:t>investigations indicates that the performance is better for cases with a lower tremor </a:t>
            </a:r>
            <a:r>
              <a:rPr lang="en-IN" sz="2000" dirty="0" err="1" smtClean="0">
                <a:latin typeface="Times New Roman" pitchFamily="18" charset="0"/>
                <a:cs typeface="Times New Roman" pitchFamily="18" charset="0"/>
              </a:rPr>
              <a:t>subscore</a:t>
            </a:r>
            <a:r>
              <a:rPr lang="en-IN" sz="2000" dirty="0" smtClean="0">
                <a:latin typeface="Times New Roman" pitchFamily="18" charset="0"/>
                <a:cs typeface="Times New Roman" pitchFamily="18" charset="0"/>
              </a:rPr>
              <a:t> than the ones with a higher tremor </a:t>
            </a:r>
            <a:r>
              <a:rPr lang="en-IN" sz="2000" dirty="0" err="1" smtClean="0">
                <a:latin typeface="Times New Roman" pitchFamily="18" charset="0"/>
                <a:cs typeface="Times New Roman" pitchFamily="18" charset="0"/>
              </a:rPr>
              <a:t>subscore</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png"/>
          <p:cNvPicPr>
            <a:picLocks noGrp="1" noChangeAspect="1" noChangeArrowheads="1"/>
          </p:cNvPicPr>
          <p:nvPr>
            <p:ph idx="1"/>
          </p:nvPr>
        </p:nvPicPr>
        <p:blipFill>
          <a:blip r:embed="rId2"/>
          <a:srcRect/>
          <a:stretch>
            <a:fillRect/>
          </a:stretch>
        </p:blipFill>
        <p:spPr bwMode="auto">
          <a:xfrm>
            <a:off x="2133600" y="1447800"/>
            <a:ext cx="6324600" cy="4800600"/>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5635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447800" y="609600"/>
            <a:ext cx="7498080" cy="6096000"/>
          </a:xfrm>
        </p:spPr>
        <p:txBody>
          <a:bodyPr>
            <a:noAutofit/>
          </a:bodyPr>
          <a:lstStyle/>
          <a:p>
            <a:pPr algn="just">
              <a:buNone/>
            </a:pPr>
            <a:r>
              <a:rPr lang="en-IN" sz="1800" dirty="0" smtClean="0">
                <a:latin typeface="Times New Roman" pitchFamily="18" charset="0"/>
                <a:cs typeface="Times New Roman" pitchFamily="18" charset="0"/>
              </a:rPr>
              <a:t>    We </a:t>
            </a:r>
            <a:r>
              <a:rPr lang="en-IN" sz="1800" dirty="0" smtClean="0">
                <a:latin typeface="Times New Roman" pitchFamily="18" charset="0"/>
                <a:cs typeface="Times New Roman" pitchFamily="18" charset="0"/>
              </a:rPr>
              <a:t>developed a machine learning algorithm to automatically estimate tremor severity from subjects’ free body movements. Our method consisted of a feature extraction and regression model. The former extracted 78 features from every 5-s segment of data while the latter estimated a tremor </a:t>
            </a:r>
            <a:r>
              <a:rPr lang="en-IN" sz="1800" dirty="0" err="1" smtClean="0">
                <a:latin typeface="Times New Roman" pitchFamily="18" charset="0"/>
                <a:cs typeface="Times New Roman" pitchFamily="18" charset="0"/>
              </a:rPr>
              <a:t>subscore</a:t>
            </a:r>
            <a:r>
              <a:rPr lang="en-IN" sz="1800" dirty="0" smtClean="0">
                <a:latin typeface="Times New Roman" pitchFamily="18" charset="0"/>
                <a:cs typeface="Times New Roman" pitchFamily="18" charset="0"/>
              </a:rPr>
              <a:t> for every 10-min duration of the data. Two regression models were considered in this study. One model used gradient tree boosting and the other was based on LSTM deep learning. The developed models were assessed using data from 24 PD subjects who had one wearable sensor on their most affected wrist and one on the most affected ankle as performed a variety of free body movements. Our evaluations demonstrated that gradient tree boosting resulted in the highest correlation (r = 0.96 with held-out testing and r = 0.93 using leave-one-out cross-validation) reported in the literature when using unconstrained body movements’ data. In addition, we investigated the potential of the gradient tree boosting model in estimating resting and action tremor. The model estimated resting tremor with a high correlation to the UPDRS-III assessment while action tremor was estimated with a moderate correlation. These results support that the developed tremor estimation method, combined with wearable sensors, provide a reliable approach for estimating tremor severity as PD subjects experience in a typical day, thereby providing necessary information for effective therapeutic management of patients suffering from </a:t>
            </a:r>
            <a:r>
              <a:rPr lang="en-IN" sz="1800" dirty="0" err="1" smtClean="0">
                <a:latin typeface="Times New Roman" pitchFamily="18" charset="0"/>
                <a:cs typeface="Times New Roman" pitchFamily="18" charset="0"/>
              </a:rPr>
              <a:t>Parkinsonian</a:t>
            </a:r>
            <a:r>
              <a:rPr lang="en-IN" sz="1800" dirty="0" smtClean="0">
                <a:latin typeface="Times New Roman" pitchFamily="18" charset="0"/>
                <a:cs typeface="Times New Roman" pitchFamily="18" charset="0"/>
              </a:rPr>
              <a:t> tremor.</a:t>
            </a:r>
            <a:endParaRPr lang="en-US" sz="1800" dirty="0">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457200"/>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533400"/>
            <a:ext cx="7790688" cy="5943600"/>
          </a:xfrm>
        </p:spPr>
        <p:txBody>
          <a:bodyPr>
            <a:noAutofit/>
          </a:bodyPr>
          <a:lstStyle/>
          <a:p>
            <a:pPr algn="just">
              <a:lnSpc>
                <a:spcPct val="150000"/>
              </a:lnSpc>
            </a:pPr>
            <a:r>
              <a:rPr lang="en-IN" sz="2000" dirty="0" smtClean="0">
                <a:latin typeface="Times New Roman" pitchFamily="18" charset="0"/>
                <a:cs typeface="Times New Roman" pitchFamily="18" charset="0"/>
              </a:rPr>
              <a:t>1.S. Patel, H. Park, P. </a:t>
            </a:r>
            <a:r>
              <a:rPr lang="en-IN" sz="2000" dirty="0" err="1" smtClean="0">
                <a:latin typeface="Times New Roman" pitchFamily="18" charset="0"/>
                <a:cs typeface="Times New Roman" pitchFamily="18" charset="0"/>
              </a:rPr>
              <a:t>Bonato</a:t>
            </a:r>
            <a:r>
              <a:rPr lang="en-IN" sz="2000" dirty="0" smtClean="0">
                <a:latin typeface="Times New Roman" pitchFamily="18" charset="0"/>
                <a:cs typeface="Times New Roman" pitchFamily="18" charset="0"/>
              </a:rPr>
              <a:t>, L. Chan and M. Rodgers, "A review of wearable sensors and systems with application in rehabilitation", Journal of </a:t>
            </a:r>
            <a:r>
              <a:rPr lang="en-IN" sz="2000" dirty="0" err="1" smtClean="0">
                <a:latin typeface="Times New Roman" pitchFamily="18" charset="0"/>
                <a:cs typeface="Times New Roman" pitchFamily="18" charset="0"/>
              </a:rPr>
              <a:t>NeuroEngineering</a:t>
            </a:r>
            <a:r>
              <a:rPr lang="en-IN" sz="2000" dirty="0" smtClean="0">
                <a:latin typeface="Times New Roman" pitchFamily="18" charset="0"/>
                <a:cs typeface="Times New Roman" pitchFamily="18" charset="0"/>
              </a:rPr>
              <a:t> and Rehabilitation, vol. 9, no. 1, pp. 21, 2012</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2.C. Goetz, B. Tilley, S. </a:t>
            </a:r>
            <a:r>
              <a:rPr lang="en-IN" sz="2000" dirty="0" err="1" smtClean="0">
                <a:latin typeface="Times New Roman" pitchFamily="18" charset="0"/>
                <a:cs typeface="Times New Roman" pitchFamily="18" charset="0"/>
              </a:rPr>
              <a:t>Shaftman</a:t>
            </a:r>
            <a:r>
              <a:rPr lang="en-IN" sz="2000" dirty="0" smtClean="0">
                <a:latin typeface="Times New Roman" pitchFamily="18" charset="0"/>
                <a:cs typeface="Times New Roman" pitchFamily="18" charset="0"/>
              </a:rPr>
              <a:t>, G. Stebbins, S. </a:t>
            </a:r>
            <a:r>
              <a:rPr lang="en-IN" sz="2000" dirty="0" err="1" smtClean="0">
                <a:latin typeface="Times New Roman" pitchFamily="18" charset="0"/>
                <a:cs typeface="Times New Roman" pitchFamily="18" charset="0"/>
              </a:rPr>
              <a:t>Fahn</a:t>
            </a:r>
            <a:r>
              <a:rPr lang="en-IN" sz="2000" dirty="0" smtClean="0">
                <a:latin typeface="Times New Roman" pitchFamily="18" charset="0"/>
                <a:cs typeface="Times New Roman" pitchFamily="18" charset="0"/>
              </a:rPr>
              <a:t>, P. Martinez-Martin, et al., "Movement Disorder Society-sponsored revision of the Unified Parkinson's Disease Rating Scale (MDS-UPDRS): Scale presentation and </a:t>
            </a:r>
            <a:r>
              <a:rPr lang="en-IN" sz="2000" dirty="0" err="1" smtClean="0">
                <a:latin typeface="Times New Roman" pitchFamily="18" charset="0"/>
                <a:cs typeface="Times New Roman" pitchFamily="18" charset="0"/>
              </a:rPr>
              <a:t>clinimetric</a:t>
            </a:r>
            <a:r>
              <a:rPr lang="en-IN" sz="2000" dirty="0" smtClean="0">
                <a:latin typeface="Times New Roman" pitchFamily="18" charset="0"/>
                <a:cs typeface="Times New Roman" pitchFamily="18" charset="0"/>
              </a:rPr>
              <a:t> testing results", Movement Disorders, vol. 23, no. 15, pp. 2129-2170, 2008</a:t>
            </a:r>
            <a:r>
              <a:rPr lang="en-IN" sz="2000" dirty="0" smtClean="0">
                <a:latin typeface="Times New Roman" pitchFamily="18" charset="0"/>
                <a:cs typeface="Times New Roman" pitchFamily="18" charset="0"/>
              </a:rPr>
              <a: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3.M. </a:t>
            </a:r>
            <a:r>
              <a:rPr lang="en-IN" sz="2000" dirty="0" err="1" smtClean="0">
                <a:latin typeface="Times New Roman" pitchFamily="18" charset="0"/>
                <a:cs typeface="Times New Roman" pitchFamily="18" charset="0"/>
              </a:rPr>
              <a:t>Bacher</a:t>
            </a:r>
            <a:r>
              <a:rPr lang="en-IN" sz="2000" dirty="0" smtClean="0">
                <a:latin typeface="Times New Roman" pitchFamily="18" charset="0"/>
                <a:cs typeface="Times New Roman" pitchFamily="18" charset="0"/>
              </a:rPr>
              <a:t>, E. </a:t>
            </a:r>
            <a:r>
              <a:rPr lang="en-IN" sz="2000" dirty="0" err="1" smtClean="0">
                <a:latin typeface="Times New Roman" pitchFamily="18" charset="0"/>
                <a:cs typeface="Times New Roman" pitchFamily="18" charset="0"/>
              </a:rPr>
              <a:t>Scholz</a:t>
            </a:r>
            <a:r>
              <a:rPr lang="en-IN" sz="2000" dirty="0" smtClean="0">
                <a:latin typeface="Times New Roman" pitchFamily="18" charset="0"/>
                <a:cs typeface="Times New Roman" pitchFamily="18" charset="0"/>
              </a:rPr>
              <a:t> and H. </a:t>
            </a:r>
            <a:r>
              <a:rPr lang="en-IN" sz="2000" dirty="0" err="1" smtClean="0">
                <a:latin typeface="Times New Roman" pitchFamily="18" charset="0"/>
                <a:cs typeface="Times New Roman" pitchFamily="18" charset="0"/>
              </a:rPr>
              <a:t>Diener</a:t>
            </a:r>
            <a:r>
              <a:rPr lang="en-IN" sz="2000" dirty="0" smtClean="0">
                <a:latin typeface="Times New Roman" pitchFamily="18" charset="0"/>
                <a:cs typeface="Times New Roman" pitchFamily="18" charset="0"/>
              </a:rPr>
              <a:t>, "24 Hour continuous tremor quantification based on EMG recording", Electroencephalography and Clinical Neurophysiology, vol. 72, no. 2, pp. 376-183, 1989</a:t>
            </a:r>
            <a:r>
              <a:rPr lang="en-IN" sz="2000" dirty="0" smtClean="0">
                <a:latin typeface="Times New Roman" pitchFamily="18" charset="0"/>
                <a:cs typeface="Times New Roman" pitchFamily="18" charset="0"/>
              </a:rPr>
              <a:t>. </a:t>
            </a:r>
            <a:endParaRPr lang="en-IN"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50000"/>
              </a:lnSpc>
            </a:pPr>
            <a:r>
              <a:rPr lang="en-IN" sz="2000" dirty="0" smtClean="0">
                <a:latin typeface="Times New Roman" pitchFamily="18" charset="0"/>
                <a:cs typeface="Times New Roman" pitchFamily="18" charset="0"/>
              </a:rPr>
              <a:t>4.A. </a:t>
            </a:r>
            <a:r>
              <a:rPr lang="en-IN" sz="2000" dirty="0" err="1" smtClean="0">
                <a:latin typeface="Times New Roman" pitchFamily="18" charset="0"/>
                <a:cs typeface="Times New Roman" pitchFamily="18" charset="0"/>
              </a:rPr>
              <a:t>Salarian</a:t>
            </a:r>
            <a:r>
              <a:rPr lang="en-IN" sz="2000" dirty="0" smtClean="0">
                <a:latin typeface="Times New Roman" pitchFamily="18" charset="0"/>
                <a:cs typeface="Times New Roman" pitchFamily="18" charset="0"/>
              </a:rPr>
              <a:t>, H. </a:t>
            </a:r>
            <a:r>
              <a:rPr lang="en-IN" sz="2000" dirty="0" err="1" smtClean="0">
                <a:latin typeface="Times New Roman" pitchFamily="18" charset="0"/>
                <a:cs typeface="Times New Roman" pitchFamily="18" charset="0"/>
              </a:rPr>
              <a:t>Russmann</a:t>
            </a:r>
            <a:r>
              <a:rPr lang="en-IN" sz="2000" dirty="0" smtClean="0">
                <a:latin typeface="Times New Roman" pitchFamily="18" charset="0"/>
                <a:cs typeface="Times New Roman" pitchFamily="18" charset="0"/>
              </a:rPr>
              <a:t>, C. Wider, P. </a:t>
            </a:r>
            <a:r>
              <a:rPr lang="en-IN" sz="2000" dirty="0" err="1" smtClean="0">
                <a:latin typeface="Times New Roman" pitchFamily="18" charset="0"/>
                <a:cs typeface="Times New Roman" pitchFamily="18" charset="0"/>
              </a:rPr>
              <a:t>Burkhard</a:t>
            </a:r>
            <a:r>
              <a:rPr lang="en-IN" sz="2000" dirty="0" smtClean="0">
                <a:latin typeface="Times New Roman" pitchFamily="18" charset="0"/>
                <a:cs typeface="Times New Roman" pitchFamily="18" charset="0"/>
              </a:rPr>
              <a:t>, F. </a:t>
            </a:r>
            <a:r>
              <a:rPr lang="en-IN" sz="2000" dirty="0" err="1" smtClean="0">
                <a:latin typeface="Times New Roman" pitchFamily="18" charset="0"/>
                <a:cs typeface="Times New Roman" pitchFamily="18" charset="0"/>
              </a:rPr>
              <a:t>Vingerhoets</a:t>
            </a:r>
            <a:r>
              <a:rPr lang="en-IN" sz="2000" dirty="0" smtClean="0">
                <a:latin typeface="Times New Roman" pitchFamily="18" charset="0"/>
                <a:cs typeface="Times New Roman" pitchFamily="18" charset="0"/>
              </a:rPr>
              <a:t> and K. </a:t>
            </a:r>
            <a:r>
              <a:rPr lang="en-IN" sz="2000" dirty="0" err="1" smtClean="0">
                <a:latin typeface="Times New Roman" pitchFamily="18" charset="0"/>
                <a:cs typeface="Times New Roman" pitchFamily="18" charset="0"/>
              </a:rPr>
              <a:t>Aminian</a:t>
            </a:r>
            <a:r>
              <a:rPr lang="en-IN" sz="2000" dirty="0" smtClean="0">
                <a:latin typeface="Times New Roman" pitchFamily="18" charset="0"/>
                <a:cs typeface="Times New Roman" pitchFamily="18" charset="0"/>
              </a:rPr>
              <a:t>, "Quantification of Tremor and </a:t>
            </a:r>
            <a:r>
              <a:rPr lang="en-IN" sz="2000" dirty="0" err="1" smtClean="0">
                <a:latin typeface="Times New Roman" pitchFamily="18" charset="0"/>
                <a:cs typeface="Times New Roman" pitchFamily="18" charset="0"/>
              </a:rPr>
              <a:t>Bradykinesia</a:t>
            </a:r>
            <a:r>
              <a:rPr lang="en-IN" sz="2000" dirty="0" smtClean="0">
                <a:latin typeface="Times New Roman" pitchFamily="18" charset="0"/>
                <a:cs typeface="Times New Roman" pitchFamily="18" charset="0"/>
              </a:rPr>
              <a:t> in Parkinson's Disease Using a Novel Ambulatory Monitoring System", IEEE Transactions on Biomedical Engineering, vol. 54, no. 2, pp. 313-322, 2007</a:t>
            </a:r>
            <a:r>
              <a:rPr lang="en-IN" sz="2000" dirty="0" smtClean="0">
                <a:latin typeface="Times New Roman" pitchFamily="18" charset="0"/>
                <a:cs typeface="Times New Roman" pitchFamily="18" charset="0"/>
              </a:rPr>
              <a: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5.J. Hoff, A. v/d </a:t>
            </a:r>
            <a:r>
              <a:rPr lang="en-IN" sz="2000" dirty="0" err="1" smtClean="0">
                <a:latin typeface="Times New Roman" pitchFamily="18" charset="0"/>
                <a:cs typeface="Times New Roman" pitchFamily="18" charset="0"/>
              </a:rPr>
              <a:t>Plas</a:t>
            </a:r>
            <a:r>
              <a:rPr lang="en-IN" sz="2000" dirty="0" smtClean="0">
                <a:latin typeface="Times New Roman" pitchFamily="18" charset="0"/>
                <a:cs typeface="Times New Roman" pitchFamily="18" charset="0"/>
              </a:rPr>
              <a:t>, E. </a:t>
            </a:r>
            <a:r>
              <a:rPr lang="en-IN" sz="2000" dirty="0" err="1" smtClean="0">
                <a:latin typeface="Times New Roman" pitchFamily="18" charset="0"/>
                <a:cs typeface="Times New Roman" pitchFamily="18" charset="0"/>
              </a:rPr>
              <a:t>Wagemans</a:t>
            </a:r>
            <a:r>
              <a:rPr lang="en-IN" sz="2000" dirty="0" smtClean="0">
                <a:latin typeface="Times New Roman" pitchFamily="18" charset="0"/>
                <a:cs typeface="Times New Roman" pitchFamily="18" charset="0"/>
              </a:rPr>
              <a:t> and J. van </a:t>
            </a:r>
            <a:r>
              <a:rPr lang="en-IN" sz="2000" dirty="0" err="1" smtClean="0">
                <a:latin typeface="Times New Roman" pitchFamily="18" charset="0"/>
                <a:cs typeface="Times New Roman" pitchFamily="18" charset="0"/>
              </a:rPr>
              <a:t>Hilten</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Accelerometric</a:t>
            </a:r>
            <a:r>
              <a:rPr lang="en-IN" sz="2000" dirty="0" smtClean="0">
                <a:latin typeface="Times New Roman" pitchFamily="18" charset="0"/>
                <a:cs typeface="Times New Roman" pitchFamily="18" charset="0"/>
              </a:rPr>
              <a:t> assessment of </a:t>
            </a:r>
            <a:r>
              <a:rPr lang="en-IN" sz="2000" dirty="0" err="1" smtClean="0">
                <a:latin typeface="Times New Roman" pitchFamily="18" charset="0"/>
                <a:cs typeface="Times New Roman" pitchFamily="18" charset="0"/>
              </a:rPr>
              <a:t>levodopa</a:t>
            </a:r>
            <a:r>
              <a:rPr lang="en-IN" sz="2000" dirty="0" smtClean="0">
                <a:latin typeface="Times New Roman" pitchFamily="18" charset="0"/>
                <a:cs typeface="Times New Roman" pitchFamily="18" charset="0"/>
              </a:rPr>
              <a:t>-induced </a:t>
            </a:r>
            <a:r>
              <a:rPr lang="en-IN" sz="2000" dirty="0" err="1" smtClean="0">
                <a:latin typeface="Times New Roman" pitchFamily="18" charset="0"/>
                <a:cs typeface="Times New Roman" pitchFamily="18" charset="0"/>
              </a:rPr>
              <a:t>dyskinesias</a:t>
            </a:r>
            <a:r>
              <a:rPr lang="en-IN" sz="2000" dirty="0" smtClean="0">
                <a:latin typeface="Times New Roman" pitchFamily="18" charset="0"/>
                <a:cs typeface="Times New Roman" pitchFamily="18" charset="0"/>
              </a:rPr>
              <a:t> in Parkinson's disease", Movement Disorders, vol. 16, no. 1, pp. 58-61, 2001</a:t>
            </a:r>
            <a:r>
              <a:rPr lang="en-IN" sz="2000" dirty="0" smtClean="0">
                <a:latin typeface="Times New Roman" pitchFamily="18" charset="0"/>
                <a:cs typeface="Times New Roman" pitchFamily="18" charset="0"/>
              </a:rPr>
              <a: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6.D. Hobson, "Clinical Manifestations of Parkinson's Disease and Parkinsonism", Can J </a:t>
            </a:r>
            <a:r>
              <a:rPr lang="en-IN" sz="2000" dirty="0" err="1" smtClean="0">
                <a:latin typeface="Times New Roman" pitchFamily="18" charset="0"/>
                <a:cs typeface="Times New Roman" pitchFamily="18" charset="0"/>
              </a:rPr>
              <a:t>Neurol</a:t>
            </a:r>
            <a:r>
              <a:rPr lang="en-IN" sz="2000" dirty="0" smtClean="0">
                <a:latin typeface="Times New Roman" pitchFamily="18" charset="0"/>
                <a:cs typeface="Times New Roman" pitchFamily="18" charset="0"/>
              </a:rPr>
              <a:t> Sci., vol. 30, no. 1, pp. 52-59, 2003.</a:t>
            </a:r>
          </a:p>
          <a:p>
            <a:pPr algn="just">
              <a:lnSpc>
                <a:spcPct val="150000"/>
              </a:lnSpc>
              <a:buNone/>
            </a:pP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1250</TotalTime>
  <Words>966</Words>
  <Application>Microsoft Office PowerPoint</Application>
  <PresentationFormat>On-screen Show (4:3)</PresentationFormat>
  <Paragraphs>46</Paragraphs>
  <Slides>12</Slides>
  <Notes>2</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Solstice</vt:lpstr>
      <vt:lpstr>A Wireless Sensor Interface for the Quantification of Tremor Using Off the Shelf Components</vt:lpstr>
      <vt:lpstr>Abstract</vt:lpstr>
      <vt:lpstr>Existing System</vt:lpstr>
      <vt:lpstr>Disadvantage of Existing System</vt:lpstr>
      <vt:lpstr>PROPOSED SYSTEM :</vt:lpstr>
      <vt:lpstr>ADVANTAGE</vt:lpstr>
      <vt:lpstr>Block Diagram</vt:lpstr>
      <vt:lpstr>SOFTWARE REQUIREMENTS:</vt:lpstr>
      <vt:lpstr>HARDWARE REQUIREMENTS:</vt:lpstr>
      <vt:lpstr>CONCLUTION</vt:lpstr>
      <vt:lpstr>REFERENCE</vt:lpstr>
      <vt:lpstr>Slide 12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566</cp:revision>
  <dcterms:created xsi:type="dcterms:W3CDTF">2006-08-16T00:00:00Z</dcterms:created>
  <dcterms:modified xsi:type="dcterms:W3CDTF">2021-12-01T15:50:13Z</dcterms:modified>
</cp:coreProperties>
</file>