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Design of Embedded Irrigation System by Using WSN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application of embedded web technology in the remote monitoring system has given rise to the technological change in the field of industrial control. Nowadays the management of the domestic laboratories in the research institute </a:t>
            </a:r>
            <a:r>
              <a:rPr lang="en-IN" sz="2000" dirty="0" err="1" smtClean="0">
                <a:latin typeface="Times New Roman" pitchFamily="18" charset="0"/>
                <a:cs typeface="Times New Roman" pitchFamily="18" charset="0"/>
              </a:rPr>
              <a:t>anduniversities</a:t>
            </a:r>
            <a:r>
              <a:rPr lang="en-IN" sz="2000" dirty="0" smtClean="0">
                <a:latin typeface="Times New Roman" pitchFamily="18" charset="0"/>
                <a:cs typeface="Times New Roman" pitchFamily="18" charset="0"/>
              </a:rPr>
              <a:t> has issues of poor real time, high cost and low precision. This paper comes up with a design solution of an embedded web-based remote monitoring system for the environment in the laboratories, which realizes the local management and remote publishing applications for large-scale dynamic data of sensor networks and video images</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Here</a:t>
            </a:r>
            <a:r>
              <a:rPr lang="en-IN" sz="2000" dirty="0" smtClean="0">
                <a:latin typeface="Times New Roman" pitchFamily="18" charset="0"/>
                <a:cs typeface="Times New Roman" pitchFamily="18" charset="0"/>
              </a:rPr>
              <a:t>, we propose the design and implementation of low cost web based remote monitoring system with built-in security features. Due to the usage of an embedded intelligent monitoring module which is the SamsungS3C244032-bit ARM Samsung processor as its main controller, the performance and frequency of which are suitable for real-time video image capture and processing applications. This micro controller works for a voltage of +3.3V DC and at an operating frequency of 400 MHz, The maximum frequency up to which this micro controller can work is 533 MHz making it very much suitable for a portable system. Later programming is done on this Board to make it act as an embedded web server.</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3810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These systems, watering is done without analyzing the soil properties, due to which systems apply non uniform water to the soil results in less yields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commercial WSNs exist, ranging from limited and low resolution devices with sensors and embedded </a:t>
            </a:r>
            <a:r>
              <a:rPr lang="en-IN" sz="2000" dirty="0" smtClean="0">
                <a:latin typeface="Times New Roman" pitchFamily="18" charset="0"/>
                <a:cs typeface="Times New Roman" pitchFamily="18" charset="0"/>
              </a:rPr>
              <a:t>processors.</a:t>
            </a:r>
          </a:p>
          <a:p>
            <a:pPr algn="just">
              <a:lnSpc>
                <a:spcPct val="150000"/>
              </a:lnSpc>
            </a:pPr>
            <a:r>
              <a:rPr lang="en-IN" sz="2000" dirty="0" smtClean="0">
                <a:latin typeface="Times New Roman" pitchFamily="18" charset="0"/>
                <a:cs typeface="Times New Roman" pitchFamily="18" charset="0"/>
              </a:rPr>
              <a:t>The goal of coordinator node is to collect the parameters like soil moisture and soil temperature wirelessly.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wireless sensor network creates the networks of multiple devices having capable of computation, communication and sensing.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proposed system WSN is consists of two nodes, coordinator node and Router/End device node. Each node mainly consists of memory, processor and an RF transceiver.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measured property of soil and wet soil should be graduated and will vary betting on environmental factors like soil sort, temperature, or electrical </a:t>
            </a:r>
            <a:r>
              <a:rPr lang="en-IN" sz="2000" dirty="0" smtClean="0">
                <a:latin typeface="Times New Roman" pitchFamily="18" charset="0"/>
                <a:cs typeface="Times New Roman" pitchFamily="18" charset="0"/>
              </a:rPr>
              <a:t>conduction.</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misuse of electricity has brought a considerable problem for government to supply free electricity.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-saving and water-saving technology is a key issue in irrigation.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require modern technology to resolve this problem and support better irrigation </a:t>
            </a:r>
            <a:r>
              <a:rPr lang="en-IN" sz="2000" dirty="0" smtClean="0">
                <a:latin typeface="Times New Roman" pitchFamily="18" charset="0"/>
                <a:cs typeface="Times New Roman" pitchFamily="18" charset="0"/>
              </a:rPr>
              <a:t>management.</a:t>
            </a:r>
          </a:p>
          <a:p>
            <a:pPr algn="just">
              <a:lnSpc>
                <a:spcPct val="150000"/>
              </a:lnSpc>
            </a:pPr>
            <a:r>
              <a:rPr lang="en-IN" sz="2000" dirty="0" smtClean="0">
                <a:latin typeface="Times New Roman" pitchFamily="18" charset="0"/>
                <a:cs typeface="Times New Roman" pitchFamily="18" charset="0"/>
              </a:rPr>
              <a:t>Each sensor node contains one soil moisture and soil temperature sensors, and one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transceiver.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system recognizes whether the free electricity has been used other than electric motors for pumping water and if so electricity is being misused, it shuts the total supply for the farmers through a tripping circuit.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components were selected to minimize the power consumption for the proposed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project is to provide embedded based system for irrigation to reduce the manual monitoring of the field and get the information in the form of GPRS.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project is to provide embedded based system for irrigation to reduce the manual monitoring of the field and get the information in the form of GPRS.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irrigation controller is used to open a solenoid valve and apply watering to </a:t>
            </a:r>
            <a:r>
              <a:rPr lang="en-IN" sz="2000" dirty="0" smtClean="0">
                <a:latin typeface="Times New Roman" pitchFamily="18" charset="0"/>
                <a:cs typeface="Times New Roman" pitchFamily="18" charset="0"/>
              </a:rPr>
              <a:t>bedding plants(impatiens</a:t>
            </a:r>
            <a:r>
              <a:rPr lang="en-IN" sz="2000" dirty="0" smtClean="0">
                <a:latin typeface="Times New Roman" pitchFamily="18" charset="0"/>
                <a:cs typeface="Times New Roman" pitchFamily="18" charset="0"/>
              </a:rPr>
              <a:t>, petunia, salvia, and </a:t>
            </a:r>
            <a:r>
              <a:rPr lang="en-IN" sz="2000" dirty="0" err="1" smtClean="0">
                <a:latin typeface="Times New Roman" pitchFamily="18" charset="0"/>
                <a:cs typeface="Times New Roman" pitchFamily="18" charset="0"/>
              </a:rPr>
              <a:t>vinca</a:t>
            </a:r>
            <a:r>
              <a:rPr lang="en-IN" sz="2000" dirty="0" smtClean="0">
                <a:latin typeface="Times New Roman" pitchFamily="18" charset="0"/>
                <a:cs typeface="Times New Roman" pitchFamily="18" charset="0"/>
              </a:rPr>
              <a:t>) when the volumetric water content of the substrate drops below a set </a:t>
            </a:r>
            <a:r>
              <a:rPr lang="en-IN" sz="2000" dirty="0" smtClean="0">
                <a:latin typeface="Times New Roman" pitchFamily="18" charset="0"/>
                <a:cs typeface="Times New Roman" pitchFamily="18" charset="0"/>
              </a:rPr>
              <a:t>point.</a:t>
            </a:r>
          </a:p>
          <a:p>
            <a:pPr algn="just">
              <a:lnSpc>
                <a:spcPct val="150000"/>
              </a:lnSpc>
            </a:pPr>
            <a:r>
              <a:rPr lang="en-IN" sz="2000" dirty="0" smtClean="0">
                <a:latin typeface="Times New Roman" pitchFamily="18" charset="0"/>
                <a:cs typeface="Times New Roman" pitchFamily="18" charset="0"/>
              </a:rPr>
              <a:t>The cable float level switch can not only can be used in clear liquids but also can be used in granular liquids.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environmental application, sensors network have been used to monitor a variety of environmental parameters or conditions in marine, soil and atmospheric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the design of a Micro-controller based drip irrigation mechanism is proposed, which is a real time feedback control system for monitoring and controlling all the activities of drip irrigation system more efficiently.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emerging global water crisis: Managing scarcity and conflict between water users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A. Jury and H. J. Vaux,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Water quality degradation has also contributed significantly to a number of problems of global concern, including human drinking water supply and species survival.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Efficient registration of optical and IR images for automatic plant water stress assessment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Wang, W. Yang, A. Wheaton, N. Cooley, and B. Moran,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automatic registration of data from two quite different, non-rigid imaging regimes presents several challenges, which cannot be overcome using common image processing techniques.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Normalizing the stress-degree-day parameter for environmental variability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 Idso, R. D. Jackson, P. J. Pinter, Jr., R. J. Reginato, and J. L. Hatfield,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fact is used to develop a crop water stress index that is reasonably independent of environmental variability.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automated system for controlling drought stress and irrigation in potted plants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S. Nemali and M. W. Van Iersel,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Irrigation is controlled by a </a:t>
                      </a:r>
                      <a:r>
                        <a:rPr lang="en-US" sz="2000" dirty="0" err="1">
                          <a:latin typeface="Times New Roman"/>
                          <a:ea typeface="Calibri"/>
                          <a:cs typeface="Latha"/>
                        </a:rPr>
                        <a:t>datalogger</a:t>
                      </a:r>
                      <a:r>
                        <a:rPr lang="en-US" sz="2000" dirty="0">
                          <a:latin typeface="Times New Roman"/>
                          <a:ea typeface="Calibri"/>
                          <a:cs typeface="Latha"/>
                        </a:rPr>
                        <a:t>, which uses dielectric moisture sensors, a relay driver, and solenoid valves to irrigate and maintain substrates close to a desired level.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447800"/>
            <a:ext cx="6553199" cy="4572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6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“Design Of Embedded Irrigation System By Using </a:t>
            </a:r>
            <a:r>
              <a:rPr lang="en-IN" sz="2000" dirty="0" err="1" smtClean="0">
                <a:latin typeface="Times New Roman" pitchFamily="18" charset="0"/>
                <a:cs typeface="Times New Roman" pitchFamily="18" charset="0"/>
              </a:rPr>
              <a:t>WSN”has</a:t>
            </a:r>
            <a:r>
              <a:rPr lang="en-IN" sz="2000" dirty="0" smtClean="0">
                <a:latin typeface="Times New Roman" pitchFamily="18" charset="0"/>
                <a:cs typeface="Times New Roman" pitchFamily="18" charset="0"/>
              </a:rPr>
              <a:t> been successfully designed and tested. It has been developed by integrating features of all the hardware components and software used. Presence of every module has been reasoned out and placed carefully thus contributing to the best working of the unit. Secondly, using highly advanced ARM9 board and with the help of growing technology the project has been successfully implemented.</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W</a:t>
            </a:r>
            <a:r>
              <a:rPr lang="en-IN" sz="1600" dirty="0" smtClean="0">
                <a:latin typeface="Times New Roman" pitchFamily="18" charset="0"/>
                <a:cs typeface="Times New Roman" pitchFamily="18" charset="0"/>
              </a:rPr>
              <a:t>. A. Jury and H. J. Vaux, “The emerging global water crisis: Managing scarcity and conflict between water users,” Adv. Agronomy, vol. 95,pp. 1–76, Sep. 2007</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X</a:t>
            </a:r>
            <a:r>
              <a:rPr lang="en-IN" sz="1600" dirty="0" smtClean="0">
                <a:latin typeface="Times New Roman" pitchFamily="18" charset="0"/>
                <a:cs typeface="Times New Roman" pitchFamily="18" charset="0"/>
              </a:rPr>
              <a:t>. Wang, W. Yang, A. Wheaton, N. Cooley, and B. Moran, “Efficient registration of optical and IR images for automatic plant water stress assessment,”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Electron. </a:t>
            </a:r>
            <a:r>
              <a:rPr lang="en-IN" sz="1600" dirty="0" err="1" smtClean="0">
                <a:latin typeface="Times New Roman" pitchFamily="18" charset="0"/>
                <a:cs typeface="Times New Roman" pitchFamily="18" charset="0"/>
              </a:rPr>
              <a:t>Agricult</a:t>
            </a:r>
            <a:r>
              <a:rPr lang="en-IN" sz="1600" dirty="0" smtClean="0">
                <a:latin typeface="Times New Roman" pitchFamily="18" charset="0"/>
                <a:cs typeface="Times New Roman" pitchFamily="18" charset="0"/>
              </a:rPr>
              <a:t>., vol. 74, no. 2, pp. 230–237,Nov. 2010</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G</a:t>
            </a:r>
            <a:r>
              <a:rPr lang="en-IN" sz="1600" dirty="0" smtClean="0">
                <a:latin typeface="Times New Roman" pitchFamily="18" charset="0"/>
                <a:cs typeface="Times New Roman" pitchFamily="18" charset="0"/>
              </a:rPr>
              <a:t>. Yuan, Y.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X. Sun, and D. Tang, “Evaluation of a crop water stress index for detecting water stress in winter wheat in the North China Plain,” </a:t>
            </a:r>
            <a:r>
              <a:rPr lang="en-IN" sz="1600" dirty="0" err="1" smtClean="0">
                <a:latin typeface="Times New Roman" pitchFamily="18" charset="0"/>
                <a:cs typeface="Times New Roman" pitchFamily="18" charset="0"/>
              </a:rPr>
              <a:t>Agricult</a:t>
            </a:r>
            <a:r>
              <a:rPr lang="en-IN" sz="1600" dirty="0" smtClean="0">
                <a:latin typeface="Times New Roman" pitchFamily="18" charset="0"/>
                <a:cs typeface="Times New Roman" pitchFamily="18" charset="0"/>
              </a:rPr>
              <a:t>. Water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vol. 64, no. 1, pp. 29–40, Jan. 2004</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S</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Idso</a:t>
            </a:r>
            <a:r>
              <a:rPr lang="en-IN" sz="1600" dirty="0" smtClean="0">
                <a:latin typeface="Times New Roman" pitchFamily="18" charset="0"/>
                <a:cs typeface="Times New Roman" pitchFamily="18" charset="0"/>
              </a:rPr>
              <a:t>, R. D. Jackson, P. J. Pinter, Jr., R. J. </a:t>
            </a:r>
            <a:r>
              <a:rPr lang="en-IN" sz="1600" dirty="0" err="1" smtClean="0">
                <a:latin typeface="Times New Roman" pitchFamily="18" charset="0"/>
                <a:cs typeface="Times New Roman" pitchFamily="18" charset="0"/>
              </a:rPr>
              <a:t>Reginato</a:t>
            </a:r>
            <a:r>
              <a:rPr lang="en-IN" sz="1600" dirty="0" smtClean="0">
                <a:latin typeface="Times New Roman" pitchFamily="18" charset="0"/>
                <a:cs typeface="Times New Roman" pitchFamily="18" charset="0"/>
              </a:rPr>
              <a:t>, and J. L. Hatfield, “Normalizing the stress-degree-day parameter for environmental variability,” </a:t>
            </a:r>
            <a:r>
              <a:rPr lang="en-IN" sz="1600" dirty="0" err="1" smtClean="0">
                <a:latin typeface="Times New Roman" pitchFamily="18" charset="0"/>
                <a:cs typeface="Times New Roman" pitchFamily="18" charset="0"/>
              </a:rPr>
              <a:t>Agricult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Meteorol</a:t>
            </a:r>
            <a:r>
              <a:rPr lang="en-IN" sz="1600" dirty="0" smtClean="0">
                <a:latin typeface="Times New Roman" pitchFamily="18" charset="0"/>
                <a:cs typeface="Times New Roman" pitchFamily="18" charset="0"/>
              </a:rPr>
              <a:t>., vol. 24, pp. 45–55, Jan. 1981</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Y.Erdem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L.Arin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T.Erdem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S.Polat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M.Deveci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H.Okursoy,and</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H. T. </a:t>
            </a:r>
            <a:r>
              <a:rPr lang="en-IN" sz="1600" dirty="0" err="1" smtClean="0">
                <a:latin typeface="Times New Roman" pitchFamily="18" charset="0"/>
                <a:cs typeface="Times New Roman" pitchFamily="18" charset="0"/>
              </a:rPr>
              <a:t>Gültas</a:t>
            </a:r>
            <a:r>
              <a:rPr lang="en-IN" sz="1600" dirty="0" smtClean="0">
                <a:latin typeface="Times New Roman" pitchFamily="18" charset="0"/>
                <a:cs typeface="Times New Roman" pitchFamily="18" charset="0"/>
              </a:rPr>
              <a:t>, “Crop water stress index for assessing irrigation scheduling of drip irrigated broccoli (</a:t>
            </a:r>
            <a:r>
              <a:rPr lang="en-IN" sz="1600" dirty="0" err="1" smtClean="0">
                <a:latin typeface="Times New Roman" pitchFamily="18" charset="0"/>
                <a:cs typeface="Times New Roman" pitchFamily="18" charset="0"/>
              </a:rPr>
              <a:t>Brassica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oleracea</a:t>
            </a:r>
            <a:r>
              <a:rPr lang="en-IN" sz="1600" dirty="0" smtClean="0">
                <a:latin typeface="Times New Roman" pitchFamily="18" charset="0"/>
                <a:cs typeface="Times New Roman" pitchFamily="18" charset="0"/>
              </a:rPr>
              <a:t> L. var. </a:t>
            </a:r>
            <a:r>
              <a:rPr lang="en-IN" sz="1600" dirty="0" err="1" smtClean="0">
                <a:latin typeface="Times New Roman" pitchFamily="18" charset="0"/>
                <a:cs typeface="Times New Roman" pitchFamily="18" charset="0"/>
              </a:rPr>
              <a:t>italica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Agricult.Water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vol. 98, no. 1, pp. 148–156, Dec. 2010.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K</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Nemali</a:t>
            </a:r>
            <a:r>
              <a:rPr lang="en-IN" sz="1600" dirty="0" smtClean="0">
                <a:latin typeface="Times New Roman" pitchFamily="18" charset="0"/>
                <a:cs typeface="Times New Roman" pitchFamily="18" charset="0"/>
              </a:rPr>
              <a:t> and M. W. Van </a:t>
            </a:r>
            <a:r>
              <a:rPr lang="en-IN" sz="1600" dirty="0" err="1" smtClean="0">
                <a:latin typeface="Times New Roman" pitchFamily="18" charset="0"/>
                <a:cs typeface="Times New Roman" pitchFamily="18" charset="0"/>
              </a:rPr>
              <a:t>Iersel</a:t>
            </a:r>
            <a:r>
              <a:rPr lang="en-IN" sz="1600" dirty="0" smtClean="0">
                <a:latin typeface="Times New Roman" pitchFamily="18" charset="0"/>
                <a:cs typeface="Times New Roman" pitchFamily="18" charset="0"/>
              </a:rPr>
              <a:t>, “An automated system for controlling drought stress and irrigation in potted plants,” Sci. </a:t>
            </a:r>
            <a:r>
              <a:rPr lang="en-IN" sz="1600" dirty="0" err="1" smtClean="0">
                <a:latin typeface="Times New Roman" pitchFamily="18" charset="0"/>
                <a:cs typeface="Times New Roman" pitchFamily="18" charset="0"/>
              </a:rPr>
              <a:t>Horticult</a:t>
            </a:r>
            <a:r>
              <a:rPr lang="en-IN" sz="1600" dirty="0" smtClean="0">
                <a:latin typeface="Times New Roman" pitchFamily="18" charset="0"/>
                <a:cs typeface="Times New Roman" pitchFamily="18" charset="0"/>
              </a:rPr>
              <a:t>.(vol. 110, no. 3, pp. 292–297, Nov. </a:t>
            </a:r>
            <a:r>
              <a:rPr lang="en-IN" sz="1600" dirty="0" smtClean="0">
                <a:latin typeface="Times New Roman" pitchFamily="18" charset="0"/>
                <a:cs typeface="Times New Roman" pitchFamily="18" charset="0"/>
              </a:rPr>
              <a:t>2006.</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7]S. A. O’Shaughnessy and S. R. </a:t>
            </a:r>
            <a:r>
              <a:rPr lang="en-IN" sz="1600" dirty="0" err="1" smtClean="0">
                <a:latin typeface="Times New Roman" pitchFamily="18" charset="0"/>
                <a:cs typeface="Times New Roman" pitchFamily="18" charset="0"/>
              </a:rPr>
              <a:t>Evett</a:t>
            </a:r>
            <a:r>
              <a:rPr lang="en-IN" sz="1600" dirty="0" smtClean="0">
                <a:latin typeface="Times New Roman" pitchFamily="18" charset="0"/>
                <a:cs typeface="Times New Roman" pitchFamily="18" charset="0"/>
              </a:rPr>
              <a:t>, “Canopy temperature based system effectively schedules and controls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pivot irrigation of </a:t>
            </a:r>
            <a:r>
              <a:rPr lang="en-IN" sz="1600" dirty="0" err="1" smtClean="0">
                <a:latin typeface="Times New Roman" pitchFamily="18" charset="0"/>
                <a:cs typeface="Times New Roman" pitchFamily="18" charset="0"/>
              </a:rPr>
              <a:t>cotton,”Agricult</a:t>
            </a:r>
            <a:r>
              <a:rPr lang="en-IN" sz="1600" dirty="0" smtClean="0">
                <a:latin typeface="Times New Roman" pitchFamily="18" charset="0"/>
                <a:cs typeface="Times New Roman" pitchFamily="18" charset="0"/>
              </a:rPr>
              <a:t>. Water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vol. 97, no. 9, pp. 1310–1316, Apr. 2010</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8]R. G. Allen, L. S. Pereira, D. </a:t>
            </a:r>
            <a:r>
              <a:rPr lang="en-IN" sz="1600" dirty="0" err="1" smtClean="0">
                <a:latin typeface="Times New Roman" pitchFamily="18" charset="0"/>
                <a:cs typeface="Times New Roman" pitchFamily="18" charset="0"/>
              </a:rPr>
              <a:t>Raes</a:t>
            </a:r>
            <a:r>
              <a:rPr lang="en-IN" sz="1600" dirty="0" smtClean="0">
                <a:latin typeface="Times New Roman" pitchFamily="18" charset="0"/>
                <a:cs typeface="Times New Roman" pitchFamily="18" charset="0"/>
              </a:rPr>
              <a:t>, and M. Smith, Crop </a:t>
            </a:r>
            <a:r>
              <a:rPr lang="en-IN" sz="1600" dirty="0" err="1" smtClean="0">
                <a:latin typeface="Times New Roman" pitchFamily="18" charset="0"/>
                <a:cs typeface="Times New Roman" pitchFamily="18" charset="0"/>
              </a:rPr>
              <a:t>Evapotranspiration</a:t>
            </a:r>
            <a:r>
              <a:rPr lang="en-IN" sz="1600" dirty="0" smtClean="0">
                <a:latin typeface="Times New Roman" pitchFamily="18" charset="0"/>
                <a:cs typeface="Times New Roman" pitchFamily="18" charset="0"/>
              </a:rPr>
              <a:t>-Guidelines for Computing Crop Water Requirements—FAO Irrigation and Drainage Paper 56. Rome, </a:t>
            </a:r>
            <a:r>
              <a:rPr lang="en-IN" sz="1600" dirty="0" err="1" smtClean="0">
                <a:latin typeface="Times New Roman" pitchFamily="18" charset="0"/>
                <a:cs typeface="Times New Roman" pitchFamily="18" charset="0"/>
              </a:rPr>
              <a:t>Italy:FAO</a:t>
            </a:r>
            <a:r>
              <a:rPr lang="en-IN" sz="1600" dirty="0" smtClean="0">
                <a:latin typeface="Times New Roman" pitchFamily="18" charset="0"/>
                <a:cs typeface="Times New Roman" pitchFamily="18" charset="0"/>
              </a:rPr>
              <a:t>, 1998</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9]S. L. Davis and M. D. Dukes, “Irrigation scheduling performance by </a:t>
            </a:r>
            <a:r>
              <a:rPr lang="en-IN" sz="1600" dirty="0" err="1" smtClean="0">
                <a:latin typeface="Times New Roman" pitchFamily="18" charset="0"/>
                <a:cs typeface="Times New Roman" pitchFamily="18" charset="0"/>
              </a:rPr>
              <a:t>evapotranspiration</a:t>
            </a:r>
            <a:r>
              <a:rPr lang="en-IN" sz="1600" dirty="0" smtClean="0">
                <a:latin typeface="Times New Roman" pitchFamily="18" charset="0"/>
                <a:cs typeface="Times New Roman" pitchFamily="18" charset="0"/>
              </a:rPr>
              <a:t>-based controllers,” </a:t>
            </a:r>
            <a:r>
              <a:rPr lang="en-IN" sz="1600" dirty="0" err="1" smtClean="0">
                <a:latin typeface="Times New Roman" pitchFamily="18" charset="0"/>
                <a:cs typeface="Times New Roman" pitchFamily="18" charset="0"/>
              </a:rPr>
              <a:t>Agricult</a:t>
            </a:r>
            <a:r>
              <a:rPr lang="en-IN" sz="1600" dirty="0" smtClean="0">
                <a:latin typeface="Times New Roman" pitchFamily="18" charset="0"/>
                <a:cs typeface="Times New Roman" pitchFamily="18" charset="0"/>
              </a:rPr>
              <a:t>. Water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vol. 98,no. 1, pp. 19–28, Dec. 2010</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10]K. W. </a:t>
            </a:r>
            <a:r>
              <a:rPr lang="en-IN" sz="1600" dirty="0" err="1" smtClean="0">
                <a:latin typeface="Times New Roman" pitchFamily="18" charset="0"/>
                <a:cs typeface="Times New Roman" pitchFamily="18" charset="0"/>
              </a:rPr>
              <a:t>Migliaccio</a:t>
            </a:r>
            <a:r>
              <a:rPr lang="en-IN" sz="1600" dirty="0" smtClean="0">
                <a:latin typeface="Times New Roman" pitchFamily="18" charset="0"/>
                <a:cs typeface="Times New Roman" pitchFamily="18" charset="0"/>
              </a:rPr>
              <a:t>, B. Schaffer, J. H. Crane, and F. S. Davies, “Plant response to </a:t>
            </a:r>
            <a:r>
              <a:rPr lang="en-IN" sz="1600" dirty="0" err="1" smtClean="0">
                <a:latin typeface="Times New Roman" pitchFamily="18" charset="0"/>
                <a:cs typeface="Times New Roman" pitchFamily="18" charset="0"/>
              </a:rPr>
              <a:t>evapotranspiration</a:t>
            </a:r>
            <a:r>
              <a:rPr lang="en-IN" sz="1600" dirty="0" smtClean="0">
                <a:latin typeface="Times New Roman" pitchFamily="18" charset="0"/>
                <a:cs typeface="Times New Roman" pitchFamily="18" charset="0"/>
              </a:rPr>
              <a:t> and soil water sensor irrigation scheduling methods for papaya production in south Florida,” </a:t>
            </a:r>
            <a:r>
              <a:rPr lang="en-IN" sz="1600" dirty="0" err="1" smtClean="0">
                <a:latin typeface="Times New Roman" pitchFamily="18" charset="0"/>
                <a:cs typeface="Times New Roman" pitchFamily="18" charset="0"/>
              </a:rPr>
              <a:t>Agricult</a:t>
            </a:r>
            <a:r>
              <a:rPr lang="en-IN" sz="1600" dirty="0" smtClean="0">
                <a:latin typeface="Times New Roman" pitchFamily="18" charset="0"/>
                <a:cs typeface="Times New Roman" pitchFamily="18" charset="0"/>
              </a:rPr>
              <a:t>. Water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vol. 97, no. 10, pp. 1452–1460, Oct.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1533</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Design of Embedded Irrigation System by Using WSN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2021-11-30T09:05:15Z</dcterms:modified>
</cp:coreProperties>
</file>