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11/30/2021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11/30/2021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Accident Alert Using ZIGBEE and GPS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Internet of Things is a network of physical objects embedded with electronics, software, sensors and network connectivity that enable these objects to collect and exchange data. Currently, when an accident occurs, either the victim or the witness has to inform the local law enforcement and call the ambulance for help. This manual process causes a lot of delay </a:t>
            </a:r>
            <a:r>
              <a:rPr lang="en-IN" sz="2000" dirty="0" err="1" smtClean="0">
                <a:latin typeface="Times New Roman" pitchFamily="18" charset="0"/>
                <a:cs typeface="Times New Roman" pitchFamily="18" charset="0"/>
              </a:rPr>
              <a:t>inproviding</a:t>
            </a:r>
            <a:r>
              <a:rPr lang="en-IN" sz="2000" dirty="0" smtClean="0">
                <a:latin typeface="Times New Roman" pitchFamily="18" charset="0"/>
                <a:cs typeface="Times New Roman" pitchFamily="18" charset="0"/>
              </a:rPr>
              <a:t> assistance to the injured person(s). To reduce this delay, we propose an automated system that sends an alert message to the law enforcement in the locality of the accident and also to the ambulance, as soon as the accident occurs, so that help may be provided as soon as possible.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For </a:t>
            </a:r>
            <a:r>
              <a:rPr lang="en-IN" sz="2000" dirty="0" smtClean="0">
                <a:latin typeface="Times New Roman" pitchFamily="18" charset="0"/>
                <a:cs typeface="Times New Roman" pitchFamily="18" charset="0"/>
              </a:rPr>
              <a:t>automating this process, we make use of the vibration sensor in the car and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for transmission of information. The vibration sensor is activated when the accident occurs which, simultaneously activates the PIC, which contains the information regarding the vehicle, and the GPS, which, obtains the location </a:t>
            </a:r>
            <a:r>
              <a:rPr lang="en-IN" sz="2000" dirty="0" err="1" smtClean="0">
                <a:latin typeface="Times New Roman" pitchFamily="18" charset="0"/>
                <a:cs typeface="Times New Roman" pitchFamily="18" charset="0"/>
              </a:rPr>
              <a:t>ofthe</a:t>
            </a:r>
            <a:r>
              <a:rPr lang="en-IN" sz="2000" dirty="0" smtClean="0">
                <a:latin typeface="Times New Roman" pitchFamily="18" charset="0"/>
                <a:cs typeface="Times New Roman" pitchFamily="18" charset="0"/>
              </a:rPr>
              <a:t> accident. This information is loaded into the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transmitter, which transmits it to the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transceiver from where it is sent to the server via </a:t>
            </a:r>
            <a:r>
              <a:rPr lang="en-IN" sz="2000" dirty="0" err="1" smtClean="0">
                <a:latin typeface="Times New Roman" pitchFamily="18" charset="0"/>
                <a:cs typeface="Times New Roman" pitchFamily="18" charset="0"/>
              </a:rPr>
              <a:t>aLAN</a:t>
            </a:r>
            <a:r>
              <a:rPr lang="en-IN" sz="2000" dirty="0" smtClean="0">
                <a:latin typeface="Times New Roman" pitchFamily="18" charset="0"/>
                <a:cs typeface="Times New Roman" pitchFamily="18" charset="0"/>
              </a:rPr>
              <a:t> (Land Area Network) connection. The server then searches the database for emergency contact numbers pertaining to that location. An SMS gateway is then used to send the alert message to those numbers. The outcome of this system is the </a:t>
            </a:r>
            <a:r>
              <a:rPr lang="en-IN" sz="2000" dirty="0" err="1" smtClean="0">
                <a:latin typeface="Times New Roman" pitchFamily="18" charset="0"/>
                <a:cs typeface="Times New Roman" pitchFamily="18" charset="0"/>
              </a:rPr>
              <a:t>automaticand</a:t>
            </a:r>
            <a:r>
              <a:rPr lang="en-IN" sz="2000" dirty="0" smtClean="0">
                <a:latin typeface="Times New Roman" pitchFamily="18" charset="0"/>
                <a:cs typeface="Times New Roman" pitchFamily="18" charset="0"/>
              </a:rPr>
              <a:t> immediate alert to the local law enforcement and ambulance about the accident.</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no existing system is available to track the vehicle, which made accident using the regular monitoring system.</a:t>
            </a:r>
          </a:p>
          <a:p>
            <a:pPr algn="just">
              <a:lnSpc>
                <a:spcPct val="150000"/>
              </a:lnSpc>
            </a:pPr>
            <a:r>
              <a:rPr lang="en-IN" sz="2000" dirty="0" smtClean="0">
                <a:latin typeface="Times New Roman" pitchFamily="18" charset="0"/>
                <a:cs typeface="Times New Roman" pitchFamily="18" charset="0"/>
              </a:rPr>
              <a:t>Each </a:t>
            </a:r>
            <a:r>
              <a:rPr lang="en-IN" sz="2000" dirty="0" smtClean="0">
                <a:latin typeface="Times New Roman" pitchFamily="18" charset="0"/>
                <a:cs typeface="Times New Roman" pitchFamily="18" charset="0"/>
              </a:rPr>
              <a:t>thing is uniquely identifiable through its embedded computing system but is able to interoperate within the existing </a:t>
            </a:r>
            <a:r>
              <a:rPr lang="en-IN" sz="2000" dirty="0" smtClean="0">
                <a:latin typeface="Times New Roman" pitchFamily="18" charset="0"/>
                <a:cs typeface="Times New Roman" pitchFamily="18" charset="0"/>
              </a:rPr>
              <a:t>Internet infrastructure.</a:t>
            </a:r>
          </a:p>
          <a:p>
            <a:pPr algn="just">
              <a:lnSpc>
                <a:spcPct val="150000"/>
              </a:lnSpc>
            </a:pPr>
            <a:r>
              <a:rPr lang="en-IN" sz="2000" dirty="0" smtClean="0">
                <a:latin typeface="Times New Roman" pitchFamily="18" charset="0"/>
                <a:cs typeface="Times New Roman" pitchFamily="18" charset="0"/>
              </a:rPr>
              <a:t>In the existing system, when an accident occurs, either the victim or the witness has to inform the local law enforcement and call for an ambulance manually, hence </a:t>
            </a:r>
            <a:r>
              <a:rPr lang="en-IN" sz="2000" dirty="0" smtClean="0">
                <a:latin typeface="Times New Roman" pitchFamily="18" charset="0"/>
                <a:cs typeface="Times New Roman" pitchFamily="18" charset="0"/>
              </a:rPr>
              <a:t>there is </a:t>
            </a:r>
            <a:r>
              <a:rPr lang="en-IN" sz="2000" dirty="0" smtClean="0">
                <a:latin typeface="Times New Roman" pitchFamily="18" charset="0"/>
                <a:cs typeface="Times New Roman" pitchFamily="18" charset="0"/>
              </a:rPr>
              <a:t>a huge delay before help could arrive.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If </a:t>
            </a:r>
            <a:r>
              <a:rPr lang="en-IN" sz="2000" dirty="0" smtClean="0">
                <a:latin typeface="Times New Roman" pitchFamily="18" charset="0"/>
                <a:cs typeface="Times New Roman" pitchFamily="18" charset="0"/>
              </a:rPr>
              <a:t>the location of the accident is remote or if the accident occurs during late hours of the day, there may be no witnesses and the victim may be seriously injured and unable </a:t>
            </a:r>
            <a:r>
              <a:rPr lang="en-IN" sz="2000" dirty="0" smtClean="0">
                <a:latin typeface="Times New Roman" pitchFamily="18" charset="0"/>
                <a:cs typeface="Times New Roman" pitchFamily="18" charset="0"/>
              </a:rPr>
              <a:t>to call </a:t>
            </a:r>
            <a:r>
              <a:rPr lang="en-IN" sz="2000" dirty="0" smtClean="0">
                <a:latin typeface="Times New Roman" pitchFamily="18" charset="0"/>
                <a:cs typeface="Times New Roman" pitchFamily="18" charset="0"/>
              </a:rPr>
              <a:t>for help.</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motorcycle accident is a major public problem in many countries. Despite awareness campaign, this problem is still increasing due to rider's poor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such as speed driving, drunk driving, riding with no helmet protection, riding without sufficient sleep, etc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immediate effect of this situation is the dramatic increase of traffic accidents on the road, representing a serious problem in most countries.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can overcome the problems of lack of automated system for accident location detection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One of the drawbacks of this system is that cameras are placed in limited areas only.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the proposed system, when an accident occurs, the in-built vibration sensor is triggered which, in turn activates the PIC and the GPS.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PIC contains information regarding the vehicle.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GPS, when activated, obtains the position of the car in </a:t>
            </a:r>
            <a:r>
              <a:rPr lang="en-IN" sz="2000" dirty="0" smtClean="0">
                <a:latin typeface="Times New Roman" pitchFamily="18" charset="0"/>
                <a:cs typeface="Times New Roman" pitchFamily="18" charset="0"/>
              </a:rPr>
              <a:t>latitude and </a:t>
            </a:r>
            <a:r>
              <a:rPr lang="en-IN" sz="2000" dirty="0" smtClean="0">
                <a:latin typeface="Times New Roman" pitchFamily="18" charset="0"/>
                <a:cs typeface="Times New Roman" pitchFamily="18" charset="0"/>
              </a:rPr>
              <a:t>longitude format.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particulars are loaded into the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transmitter which transmits this information to the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transceiver that sends the information to the server </a:t>
            </a:r>
            <a:r>
              <a:rPr lang="en-IN" sz="2000" dirty="0" smtClean="0">
                <a:latin typeface="Times New Roman" pitchFamily="18" charset="0"/>
                <a:cs typeface="Times New Roman" pitchFamily="18" charset="0"/>
              </a:rPr>
              <a:t>which employs </a:t>
            </a:r>
            <a:r>
              <a:rPr lang="en-IN" sz="2000" dirty="0" smtClean="0">
                <a:latin typeface="Times New Roman" pitchFamily="18" charset="0"/>
                <a:cs typeface="Times New Roman" pitchFamily="18" charset="0"/>
              </a:rPr>
              <a:t>an SMS gateway to send an alert message to the emergency numbers pertaining to the location of the accident by searching the database.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Internet of Things allows objects to be sensed and controlled remotely across existing network infrastructure, creating opportunities </a:t>
            </a:r>
            <a:r>
              <a:rPr lang="en-IN" sz="2000" dirty="0" smtClean="0">
                <a:latin typeface="Times New Roman" pitchFamily="18" charset="0"/>
                <a:cs typeface="Times New Roman" pitchFamily="18" charset="0"/>
              </a:rPr>
              <a:t>for more </a:t>
            </a:r>
            <a:r>
              <a:rPr lang="en-IN" sz="2000" dirty="0" smtClean="0">
                <a:latin typeface="Times New Roman" pitchFamily="18" charset="0"/>
                <a:cs typeface="Times New Roman" pitchFamily="18" charset="0"/>
              </a:rPr>
              <a:t>direct integration of the physical world into computer-based systems, and resulting in improved efficiency, accuracy and economic benefit.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main advantage of using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for the transmission of information regarding the accident is that </a:t>
            </a:r>
            <a:r>
              <a:rPr lang="en-IN" sz="2000" dirty="0" err="1" smtClean="0">
                <a:latin typeface="Times New Roman" pitchFamily="18" charset="0"/>
                <a:cs typeface="Times New Roman" pitchFamily="18" charset="0"/>
              </a:rPr>
              <a:t>ZigBees</a:t>
            </a:r>
            <a:r>
              <a:rPr lang="en-IN" sz="2000" dirty="0" smtClean="0">
                <a:latin typeface="Times New Roman" pitchFamily="18" charset="0"/>
                <a:cs typeface="Times New Roman" pitchFamily="18" charset="0"/>
              </a:rPr>
              <a:t> may transmit even in remote areas and do not require any GSM network for transmission of the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used access the vehicle by swiping the card in the device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the accident occurred, information of the driver can be stored in the microcontroller by using embedded c language and passed via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communication to the server.</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 Automatic Calibration System of Vehicle Motion Error under GPS Blind Area</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Zhou,</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Visual odometer or wheel speed sensor (WPS) is often used for vehicle positioning when GPS signals are obstructed for a long time in urban complex environments.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Low-cost, high-accuracy, state estimation for vehicle collision prevention system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K.Saadeddin,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a low-cost navigation system with high integrity and reliability is proposed for enhancing highway traffic safety in adverse weather situations, such as a foggy or rainy weather.</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48450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Driving Behavior Detection Based on a </a:t>
                      </a:r>
                      <a:r>
                        <a:rPr lang="en-US" sz="2000" dirty="0" err="1">
                          <a:latin typeface="Times New Roman"/>
                          <a:ea typeface="Calibri"/>
                          <a:cs typeface="Latha"/>
                        </a:rPr>
                        <a:t>Zigbee</a:t>
                      </a:r>
                      <a:r>
                        <a:rPr lang="en-US" sz="2000" dirty="0">
                          <a:latin typeface="Times New Roman"/>
                          <a:ea typeface="Calibri"/>
                          <a:cs typeface="Latha"/>
                        </a:rPr>
                        <a:t> Network for Moving Vehicles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 C. Hsiao,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a scheme of moving-vehicles behavior detection based on a Zigbee network is proposed.</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Estimating vehicle state by GPS/IMU fusion with vehicle dynamics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Saadeddin, May 2013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high-integrity estimation filter is proposed to obtain a high-accuracy state estimate.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p:cNvPicPr>
            <a:picLocks noGrp="1" noChangeAspect="1" noChangeArrowheads="1"/>
          </p:cNvPicPr>
          <p:nvPr>
            <p:ph idx="1"/>
          </p:nvPr>
        </p:nvPicPr>
        <p:blipFill>
          <a:blip r:embed="rId2"/>
          <a:srcRect/>
          <a:stretch>
            <a:fillRect/>
          </a:stretch>
        </p:blipFill>
        <p:spPr bwMode="auto">
          <a:xfrm>
            <a:off x="1676400" y="1295400"/>
            <a:ext cx="6553200" cy="4495799"/>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60000"/>
              </a:lnSpc>
              <a:buNone/>
            </a:pPr>
            <a:r>
              <a:rPr lang="en-IN" sz="2000" dirty="0" smtClean="0">
                <a:latin typeface="Times New Roman" pitchFamily="18" charset="0"/>
                <a:cs typeface="Times New Roman" pitchFamily="18" charset="0"/>
              </a:rPr>
              <a:t>    Thus </a:t>
            </a:r>
            <a:r>
              <a:rPr lang="en-IN" sz="2000" dirty="0" smtClean="0">
                <a:latin typeface="Times New Roman" pitchFamily="18" charset="0"/>
                <a:cs typeface="Times New Roman" pitchFamily="18" charset="0"/>
              </a:rPr>
              <a:t>we have implemented the automated accident alert system using the Global Positioning System and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Here we are using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for shorter distance transmissions. But </a:t>
            </a:r>
            <a:r>
              <a:rPr lang="en-IN" sz="2000" dirty="0" err="1" smtClean="0">
                <a:latin typeface="Times New Roman" pitchFamily="18" charset="0"/>
                <a:cs typeface="Times New Roman" pitchFamily="18" charset="0"/>
              </a:rPr>
              <a:t>ZigBees</a:t>
            </a:r>
            <a:r>
              <a:rPr lang="en-IN" sz="2000" dirty="0" smtClean="0">
                <a:latin typeface="Times New Roman" pitchFamily="18" charset="0"/>
                <a:cs typeface="Times New Roman" pitchFamily="18" charset="0"/>
              </a:rPr>
              <a:t> are helpful for transmitting the accident information even from </a:t>
            </a:r>
            <a:r>
              <a:rPr lang="en-IN" sz="2000" dirty="0" err="1" smtClean="0">
                <a:latin typeface="Times New Roman" pitchFamily="18" charset="0"/>
                <a:cs typeface="Times New Roman" pitchFamily="18" charset="0"/>
              </a:rPr>
              <a:t>remoteareas</a:t>
            </a:r>
            <a:r>
              <a:rPr lang="en-IN" sz="2000" dirty="0" smtClean="0">
                <a:latin typeface="Times New Roman" pitchFamily="18" charset="0"/>
                <a:cs typeface="Times New Roman" pitchFamily="18" charset="0"/>
              </a:rPr>
              <a:t> therefore making it a better option than GSM, </a:t>
            </a:r>
            <a:r>
              <a:rPr lang="en-IN" sz="2000" dirty="0" err="1" smtClean="0">
                <a:latin typeface="Times New Roman" pitchFamily="18" charset="0"/>
                <a:cs typeface="Times New Roman" pitchFamily="18" charset="0"/>
              </a:rPr>
              <a:t>whichdoes</a:t>
            </a:r>
            <a:r>
              <a:rPr lang="en-IN" sz="2000" dirty="0" smtClean="0">
                <a:latin typeface="Times New Roman" pitchFamily="18" charset="0"/>
                <a:cs typeface="Times New Roman" pitchFamily="18" charset="0"/>
              </a:rPr>
              <a:t> not get proper network coverage in remote areas.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a:t>
            </a:r>
            <a:r>
              <a:rPr lang="en-IN" sz="1600" dirty="0" smtClean="0">
                <a:latin typeface="Times New Roman" pitchFamily="18" charset="0"/>
                <a:cs typeface="Times New Roman" pitchFamily="18" charset="0"/>
              </a:rPr>
              <a:t>] J</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Zhou,“An</a:t>
            </a:r>
            <a:r>
              <a:rPr lang="en-IN" sz="1600" dirty="0" smtClean="0">
                <a:latin typeface="Times New Roman" pitchFamily="18" charset="0"/>
                <a:cs typeface="Times New Roman" pitchFamily="18" charset="0"/>
              </a:rPr>
              <a:t> Automatic Calibration System of </a:t>
            </a:r>
            <a:r>
              <a:rPr lang="en-IN" sz="1600" dirty="0" err="1" smtClean="0">
                <a:latin typeface="Times New Roman" pitchFamily="18" charset="0"/>
                <a:cs typeface="Times New Roman" pitchFamily="18" charset="0"/>
              </a:rPr>
              <a:t>VehicleMotion</a:t>
            </a:r>
            <a:r>
              <a:rPr lang="en-IN" sz="1600" dirty="0" smtClean="0">
                <a:latin typeface="Times New Roman" pitchFamily="18" charset="0"/>
                <a:cs typeface="Times New Roman" pitchFamily="18" charset="0"/>
              </a:rPr>
              <a:t> Error under GPS Blind Area”, X. Zhao, Z. Wang, Z.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Z. Liu, X. Cheng, </a:t>
            </a:r>
            <a:r>
              <a:rPr lang="en-IN" sz="1600" dirty="0" err="1" smtClean="0">
                <a:latin typeface="Times New Roman" pitchFamily="18" charset="0"/>
                <a:cs typeface="Times New Roman" pitchFamily="18" charset="0"/>
              </a:rPr>
              <a:t>Vol</a:t>
            </a:r>
            <a:r>
              <a:rPr lang="en-IN" sz="1600" dirty="0" smtClean="0">
                <a:latin typeface="Times New Roman" pitchFamily="18" charset="0"/>
                <a:cs typeface="Times New Roman" pitchFamily="18" charset="0"/>
              </a:rPr>
              <a:t> 9, issue 5, pp 238 –243, Sep 2015</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K.Saadeddin</a:t>
            </a:r>
            <a:r>
              <a:rPr lang="en-IN" sz="1600" dirty="0" smtClean="0">
                <a:latin typeface="Times New Roman" pitchFamily="18" charset="0"/>
                <a:cs typeface="Times New Roman" pitchFamily="18" charset="0"/>
              </a:rPr>
              <a:t>, “Low-cost, high-accuracy, state estimation for vehicle collision prevention system”, M. F. Abdel-Hafez, M. A. </a:t>
            </a:r>
            <a:r>
              <a:rPr lang="en-IN" sz="1600" dirty="0" err="1" smtClean="0">
                <a:latin typeface="Times New Roman" pitchFamily="18" charset="0"/>
                <a:cs typeface="Times New Roman" pitchFamily="18" charset="0"/>
              </a:rPr>
              <a:t>Jarrah</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vol</a:t>
            </a:r>
            <a:r>
              <a:rPr lang="en-IN" sz="1600" dirty="0" smtClean="0">
                <a:latin typeface="Times New Roman" pitchFamily="18" charset="0"/>
                <a:cs typeface="Times New Roman" pitchFamily="18" charset="0"/>
              </a:rPr>
              <a:t> 4, issue 8, pp 1 –11 April 2012</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W</a:t>
            </a:r>
            <a:r>
              <a:rPr lang="en-IN" sz="1600" dirty="0" smtClean="0">
                <a:latin typeface="Times New Roman" pitchFamily="18" charset="0"/>
                <a:cs typeface="Times New Roman" pitchFamily="18" charset="0"/>
              </a:rPr>
              <a:t>. C. Hsiao, “A Driving </a:t>
            </a:r>
            <a:r>
              <a:rPr lang="en-IN" sz="1600" dirty="0" err="1" smtClean="0">
                <a:latin typeface="Times New Roman" pitchFamily="18" charset="0"/>
                <a:cs typeface="Times New Roman" pitchFamily="18" charset="0"/>
              </a:rPr>
              <a:t>Behavior</a:t>
            </a:r>
            <a:r>
              <a:rPr lang="en-IN" sz="1600" dirty="0" smtClean="0">
                <a:latin typeface="Times New Roman" pitchFamily="18" charset="0"/>
                <a:cs typeface="Times New Roman" pitchFamily="18" charset="0"/>
              </a:rPr>
              <a:t> Detection Based on a </a:t>
            </a:r>
            <a:r>
              <a:rPr lang="en-IN" sz="1600" dirty="0" err="1" smtClean="0">
                <a:latin typeface="Times New Roman" pitchFamily="18" charset="0"/>
                <a:cs typeface="Times New Roman" pitchFamily="18" charset="0"/>
              </a:rPr>
              <a:t>Zigbee</a:t>
            </a:r>
            <a:r>
              <a:rPr lang="en-IN" sz="1600" dirty="0" smtClean="0">
                <a:latin typeface="Times New Roman" pitchFamily="18" charset="0"/>
                <a:cs typeface="Times New Roman" pitchFamily="18" charset="0"/>
              </a:rPr>
              <a:t> Network for Moving Vehicles”, M. F. </a:t>
            </a:r>
            <a:r>
              <a:rPr lang="en-IN" sz="1600" dirty="0" err="1" smtClean="0">
                <a:latin typeface="Times New Roman" pitchFamily="18" charset="0"/>
                <a:cs typeface="Times New Roman" pitchFamily="18" charset="0"/>
              </a:rPr>
              <a:t>Horng</a:t>
            </a:r>
            <a:r>
              <a:rPr lang="en-IN" sz="1600" dirty="0" smtClean="0">
                <a:latin typeface="Times New Roman" pitchFamily="18" charset="0"/>
                <a:cs typeface="Times New Roman" pitchFamily="18" charset="0"/>
              </a:rPr>
              <a:t>, Y. J. Tsai, T. Y. Chen, B. Y. Liao, </a:t>
            </a:r>
            <a:r>
              <a:rPr lang="en-IN" sz="1600" dirty="0" err="1" smtClean="0">
                <a:latin typeface="Times New Roman" pitchFamily="18" charset="0"/>
                <a:cs typeface="Times New Roman" pitchFamily="18" charset="0"/>
              </a:rPr>
              <a:t>vol</a:t>
            </a:r>
            <a:r>
              <a:rPr lang="en-IN" sz="1600" dirty="0" smtClean="0">
                <a:latin typeface="Times New Roman" pitchFamily="18" charset="0"/>
                <a:cs typeface="Times New Roman" pitchFamily="18" charset="0"/>
              </a:rPr>
              <a:t> 11, issue 4, pp 91 –96 Nov 2012</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K</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Saadeddin</a:t>
            </a:r>
            <a:r>
              <a:rPr lang="en-IN" sz="1600" dirty="0" smtClean="0">
                <a:latin typeface="Times New Roman" pitchFamily="18" charset="0"/>
                <a:cs typeface="Times New Roman" pitchFamily="18" charset="0"/>
              </a:rPr>
              <a:t>, May 2013 “Estimating vehicle state by GPS/IMU fusion with vehicle dynamics”, M. F. Abdel-Hafez, M. A. </a:t>
            </a:r>
            <a:r>
              <a:rPr lang="en-IN" sz="1600" dirty="0" err="1" smtClean="0">
                <a:latin typeface="Times New Roman" pitchFamily="18" charset="0"/>
                <a:cs typeface="Times New Roman" pitchFamily="18" charset="0"/>
              </a:rPr>
              <a:t>Jarrah</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vol</a:t>
            </a:r>
            <a:r>
              <a:rPr lang="en-IN" sz="1600" dirty="0" smtClean="0">
                <a:latin typeface="Times New Roman" pitchFamily="18" charset="0"/>
                <a:cs typeface="Times New Roman" pitchFamily="18" charset="0"/>
              </a:rPr>
              <a:t> 5, issue 2, pp 905 –914 May 2013</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5]M. Fang, “Research of Hybrid Positioning Based Vehicle Interactive Navigation System”, L. Li, W. Huang, </a:t>
            </a:r>
            <a:r>
              <a:rPr lang="en-IN" sz="1600" dirty="0" err="1" smtClean="0">
                <a:latin typeface="Times New Roman" pitchFamily="18" charset="0"/>
                <a:cs typeface="Times New Roman" pitchFamily="18" charset="0"/>
              </a:rPr>
              <a:t>vol</a:t>
            </a:r>
            <a:r>
              <a:rPr lang="en-IN" sz="1600" dirty="0" smtClean="0">
                <a:latin typeface="Times New Roman" pitchFamily="18" charset="0"/>
                <a:cs typeface="Times New Roman" pitchFamily="18" charset="0"/>
              </a:rPr>
              <a:t> 11, issue 7, pp 974 –978 Nov 2010.</a:t>
            </a:r>
            <a:endParaRPr lang="en-US" sz="16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1267</TotalTime>
  <Words>1210</Words>
  <Application>Microsoft Office PowerPoint</Application>
  <PresentationFormat>On-screen Show (4:3)</PresentationFormat>
  <Paragraphs>64</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Accident Alert Using ZIGBEE and GPS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2021-11-30T09:54:55Z</dcterms:modified>
</cp:coreProperties>
</file>