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322" r:id="rId2"/>
    <p:sldId id="325" r:id="rId3"/>
    <p:sldId id="260" r:id="rId4"/>
    <p:sldId id="262" r:id="rId5"/>
    <p:sldId id="263" r:id="rId6"/>
    <p:sldId id="294" r:id="rId7"/>
    <p:sldId id="330" r:id="rId8"/>
    <p:sldId id="296" r:id="rId9"/>
    <p:sldId id="295" r:id="rId10"/>
    <p:sldId id="331" r:id="rId11"/>
    <p:sldId id="323" r:id="rId12"/>
    <p:sldId id="329"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11/29/2021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11/29/2021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11/29/2021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11/29/2021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11/29/2021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11/29/2021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11/29/2021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11/29/2021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11/29/2021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Automatic Irrigation System Using Internet </a:t>
            </a:r>
            <a:r>
              <a:rPr lang="en-US" b="1" dirty="0" smtClean="0"/>
              <a:t>of Things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motivation for this project came from the countries where economy is based on agriculture and the climatic conditions lead to lack of rains &amp; scarcity of water . Irrigation is moreover the backbone of Agricultural industry .Due to inadequate knowledge of proper utilization of water resource, lots of water is wastage in the application of irrigation </a:t>
            </a:r>
            <a:r>
              <a:rPr lang="en-IN" sz="2000" dirty="0" err="1" smtClean="0">
                <a:latin typeface="Times New Roman" pitchFamily="18" charset="0"/>
                <a:cs typeface="Times New Roman" pitchFamily="18" charset="0"/>
              </a:rPr>
              <a:t>system.So</a:t>
            </a:r>
            <a:r>
              <a:rPr lang="en-IN" sz="2000" dirty="0" smtClean="0">
                <a:latin typeface="Times New Roman" pitchFamily="18" charset="0"/>
                <a:cs typeface="Times New Roman" pitchFamily="18" charset="0"/>
              </a:rPr>
              <a:t> to overcome this problem , it is necessary to make the system automate with the help of modern technology like “Internet Of Things”.</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existing water monitoring system used wireless sensors for monitoring the soil condition for irrigation.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These </a:t>
            </a:r>
            <a:r>
              <a:rPr lang="en-IN" sz="2000" dirty="0" smtClean="0">
                <a:latin typeface="Times New Roman" pitchFamily="18" charset="0"/>
                <a:cs typeface="Times New Roman" pitchFamily="18" charset="0"/>
              </a:rPr>
              <a:t>systems barely capture the data from the land and subsequently controls the electric motor for watering the land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average value is calculated and stored as the final reading for the particular day.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eliminate the inter-dependency among the used parameters, the Pearson correlation is computed.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is found that there is no strong correlation exists. </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Realizing the water scarcity issue and at the same time the technological advancement, we are motivated to design a fully automated irrigation system.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At present, </a:t>
            </a:r>
            <a:r>
              <a:rPr lang="en-IN" sz="2000" dirty="0" err="1" smtClean="0">
                <a:latin typeface="Times New Roman" pitchFamily="18" charset="0"/>
                <a:cs typeface="Times New Roman" pitchFamily="18" charset="0"/>
              </a:rPr>
              <a:t>labor</a:t>
            </a:r>
            <a:r>
              <a:rPr lang="en-IN" sz="2000" dirty="0" smtClean="0">
                <a:latin typeface="Times New Roman" pitchFamily="18" charset="0"/>
                <a:cs typeface="Times New Roman" pitchFamily="18" charset="0"/>
              </a:rPr>
              <a:t>-saving and water-saving technology could also be a key issue in irrigation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paper presents the development of a sensor based smart irrigation system with the capabilities of remote monitoring and controlling of water usage in the agriculture field using Internet of Things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Water waste is a major issue in agriculture. Every time there is an overabundance of water applied to the fields.</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Solar power-based intelligent irrigation system is proposed to provide the required amount of water to the crop </a:t>
            </a:r>
            <a:r>
              <a:rPr lang="en-IN" sz="2000" dirty="0" smtClean="0">
                <a:latin typeface="Times New Roman" pitchFamily="18" charset="0"/>
                <a:cs typeface="Times New Roman" pitchFamily="18" charset="0"/>
              </a:rPr>
              <a:t>field.</a:t>
            </a:r>
          </a:p>
          <a:p>
            <a:pPr algn="just">
              <a:lnSpc>
                <a:spcPct val="150000"/>
              </a:lnSpc>
            </a:pPr>
            <a:r>
              <a:rPr lang="en-IN" sz="2000" dirty="0" smtClean="0">
                <a:latin typeface="Times New Roman" pitchFamily="18" charset="0"/>
                <a:cs typeface="Times New Roman" pitchFamily="18" charset="0"/>
              </a:rPr>
              <a:t>In this work, a smart irrigation system prototype for efficient usage of water and minimal human intervention is proposed.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proposed recommendation system includes regression of soil and environmental attributes, which are further improved with the help of AC</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As the ML-based models are data hungry, there is a strong intuition that the proposed system will perform even better with more samples.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It is Mainly used to make creating graphs faster and more efficient.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coordination layer used for capturing the measurements from the physical layer, and sending the measurements to our application.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clustering may improve the performance of classical regression by partitioning the sample training space into subspaces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different performance evaluations of the proposed model on our own collected </a:t>
            </a:r>
            <a:r>
              <a:rPr lang="en-IN" sz="2000" dirty="0" smtClean="0">
                <a:latin typeface="Times New Roman" pitchFamily="18" charset="0"/>
                <a:cs typeface="Times New Roman" pitchFamily="18" charset="0"/>
              </a:rPr>
              <a:t>dataset.</a:t>
            </a:r>
          </a:p>
          <a:p>
            <a:pPr algn="just">
              <a:lnSpc>
                <a:spcPct val="150000"/>
              </a:lnSpc>
            </a:pPr>
            <a:r>
              <a:rPr lang="en-IN" sz="2000" dirty="0" smtClean="0">
                <a:latin typeface="Times New Roman" pitchFamily="18" charset="0"/>
                <a:cs typeface="Times New Roman" pitchFamily="18" charset="0"/>
              </a:rPr>
              <a:t>The performance of this system may further improve with experience as new data will be </a:t>
            </a:r>
            <a:r>
              <a:rPr lang="en-IN" sz="2000" dirty="0" smtClean="0">
                <a:latin typeface="Times New Roman" pitchFamily="18" charset="0"/>
                <a:cs typeface="Times New Roman" pitchFamily="18" charset="0"/>
              </a:rPr>
              <a:t>collected.</a:t>
            </a:r>
          </a:p>
          <a:p>
            <a:pPr algn="just">
              <a:lnSpc>
                <a:spcPct val="150000"/>
              </a:lnSpc>
            </a:pPr>
            <a:r>
              <a:rPr lang="en-IN" sz="2000" dirty="0" smtClean="0">
                <a:latin typeface="Times New Roman" pitchFamily="18" charset="0"/>
                <a:cs typeface="Times New Roman" pitchFamily="18" charset="0"/>
              </a:rPr>
              <a:t>The designed system uses fuzzy logic and neural network to save water efficiently.</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905000" y="1295400"/>
            <a:ext cx="6400800" cy="4800600"/>
          </a:xfrm>
          <a:prstGeom prst="rect">
            <a:avLst/>
          </a:prstGeom>
          <a:noFill/>
          <a:ln w="9525">
            <a:noFill/>
            <a:miter lim="800000"/>
            <a:headEnd/>
            <a:tailEnd/>
          </a:ln>
          <a:effec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838200"/>
            <a:ext cx="7498080" cy="4800600"/>
          </a:xfrm>
        </p:spPr>
        <p:txBody>
          <a:bodyPr>
            <a:noAutofit/>
          </a:bodyPr>
          <a:lstStyle/>
          <a:p>
            <a:pPr algn="just">
              <a:lnSpc>
                <a:spcPct val="12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whole system is successful in building an end-to-end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application covering Getting measurements from an analogue input, Processing the data using node.js &amp; Visualising the data using a 3rd party service. With the use be set to lower and upper thresholds to maintain optimum soil moisture saturation and minimize plant wilting. It can contribute to deeper plat root growth, reduced soil runoff/leaching, less </a:t>
            </a:r>
            <a:r>
              <a:rPr lang="en-IN" sz="2000" dirty="0" err="1" smtClean="0">
                <a:latin typeface="Times New Roman" pitchFamily="18" charset="0"/>
                <a:cs typeface="Times New Roman" pitchFamily="18" charset="0"/>
              </a:rPr>
              <a:t>favorable</a:t>
            </a:r>
            <a:r>
              <a:rPr lang="en-IN" sz="2000" dirty="0" smtClean="0">
                <a:latin typeface="Times New Roman" pitchFamily="18" charset="0"/>
                <a:cs typeface="Times New Roman" pitchFamily="18" charset="0"/>
              </a:rPr>
              <a:t> conditions for insects and fungal disease. It is also possible to control the nutrition levels in their entirety thus, lower nutrition costs. No nutrition pollution is released into the environment because of the controlled system. Hence will have great saving of irrigation water, stronger, healthier plants and stable, high yields. Hence definitely will have improvement in biological fertility. Also water level controller and automatic irrigation controller with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prevents dry running of pumping motor, thus saves water, electricity, &amp; the manpower needed to monitor the system.</a:t>
            </a:r>
            <a:endParaRPr lang="en-US" sz="2000"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096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G. Parameswaran1, </a:t>
            </a:r>
            <a:r>
              <a:rPr lang="en-IN" sz="1600" dirty="0" err="1" smtClean="0">
                <a:latin typeface="Times New Roman" pitchFamily="18" charset="0"/>
                <a:cs typeface="Times New Roman" pitchFamily="18" charset="0"/>
              </a:rPr>
              <a:t>K.Sivaprasath</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Arduino</a:t>
            </a:r>
            <a:r>
              <a:rPr lang="en-IN" sz="1600" dirty="0" smtClean="0">
                <a:latin typeface="Times New Roman" pitchFamily="18" charset="0"/>
                <a:cs typeface="Times New Roman" pitchFamily="18" charset="0"/>
              </a:rPr>
              <a:t> Based Smart Drip Irrigation System Using Internet of Things”, Volume 6 Issue No. 5.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M. Young, S. V. </a:t>
            </a:r>
            <a:r>
              <a:rPr lang="en-IN" sz="1600" dirty="0" err="1" smtClean="0">
                <a:latin typeface="Times New Roman" pitchFamily="18" charset="0"/>
                <a:cs typeface="Times New Roman" pitchFamily="18" charset="0"/>
              </a:rPr>
              <a:t>Devika</a:t>
            </a:r>
            <a:r>
              <a:rPr lang="en-IN" sz="1600" dirty="0" smtClean="0">
                <a:latin typeface="Times New Roman" pitchFamily="18" charset="0"/>
                <a:cs typeface="Times New Roman" pitchFamily="18" charset="0"/>
              </a:rPr>
              <a:t>, Sk. </a:t>
            </a:r>
            <a:r>
              <a:rPr lang="en-IN" sz="1600" dirty="0" err="1" smtClean="0">
                <a:latin typeface="Times New Roman" pitchFamily="18" charset="0"/>
                <a:cs typeface="Times New Roman" pitchFamily="18" charset="0"/>
              </a:rPr>
              <a:t>Khamuruddeen</a:t>
            </a:r>
            <a:r>
              <a:rPr lang="en-IN" sz="1600" dirty="0" smtClean="0">
                <a:latin typeface="Times New Roman" pitchFamily="18" charset="0"/>
                <a:cs typeface="Times New Roman" pitchFamily="18" charset="0"/>
              </a:rPr>
              <a:t>, Sk. </a:t>
            </a:r>
            <a:r>
              <a:rPr lang="en-IN" sz="1600" dirty="0" err="1" smtClean="0">
                <a:latin typeface="Times New Roman" pitchFamily="18" charset="0"/>
                <a:cs typeface="Times New Roman" pitchFamily="18" charset="0"/>
              </a:rPr>
              <a:t>Khamurunnisa</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Jayanth</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Thota</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Khalesha</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Shaik</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Arduino</a:t>
            </a:r>
            <a:r>
              <a:rPr lang="en-IN" sz="1600" dirty="0" smtClean="0">
                <a:latin typeface="Times New Roman" pitchFamily="18" charset="0"/>
                <a:cs typeface="Times New Roman" pitchFamily="18" charset="0"/>
              </a:rPr>
              <a:t> Based Automatic Plant Watering System”, International Journal of Advanced Research in Computer Science and Software Engineering , Volume 4, Issue 10,October - 2014, pp. 449- 456.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a:t>
            </a:r>
            <a:r>
              <a:rPr lang="en-IN" sz="1600" dirty="0" err="1" smtClean="0">
                <a:latin typeface="Times New Roman" pitchFamily="18" charset="0"/>
                <a:cs typeface="Times New Roman" pitchFamily="18" charset="0"/>
              </a:rPr>
              <a:t>Karthick</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kumar</a:t>
            </a:r>
            <a:r>
              <a:rPr lang="en-IN" sz="1600" dirty="0" smtClean="0">
                <a:latin typeface="Times New Roman" pitchFamily="18" charset="0"/>
                <a:cs typeface="Times New Roman" pitchFamily="18" charset="0"/>
              </a:rPr>
              <a:t> t, </a:t>
            </a:r>
            <a:r>
              <a:rPr lang="en-IN" sz="1600" dirty="0" err="1" smtClean="0">
                <a:latin typeface="Times New Roman" pitchFamily="18" charset="0"/>
                <a:cs typeface="Times New Roman" pitchFamily="18" charset="0"/>
              </a:rPr>
              <a:t>jayaraman</a:t>
            </a:r>
            <a:r>
              <a:rPr lang="en-IN" sz="1600" dirty="0" smtClean="0">
                <a:latin typeface="Times New Roman" pitchFamily="18" charset="0"/>
                <a:cs typeface="Times New Roman" pitchFamily="18" charset="0"/>
              </a:rPr>
              <a:t> l, </a:t>
            </a:r>
            <a:r>
              <a:rPr lang="en-IN" sz="1600" dirty="0" err="1" smtClean="0">
                <a:latin typeface="Times New Roman" pitchFamily="18" charset="0"/>
                <a:cs typeface="Times New Roman" pitchFamily="18" charset="0"/>
              </a:rPr>
              <a:t>rajkanna</a:t>
            </a:r>
            <a:r>
              <a:rPr lang="en-IN" sz="1600" dirty="0" smtClean="0">
                <a:latin typeface="Times New Roman" pitchFamily="18" charset="0"/>
                <a:cs typeface="Times New Roman" pitchFamily="18" charset="0"/>
              </a:rPr>
              <a:t> “a survey to design and develop automatic irrigation system”, </a:t>
            </a:r>
            <a:r>
              <a:rPr lang="en-IN" sz="1600" dirty="0" err="1" smtClean="0">
                <a:latin typeface="Times New Roman" pitchFamily="18" charset="0"/>
                <a:cs typeface="Times New Roman" pitchFamily="18" charset="0"/>
              </a:rPr>
              <a:t>vol</a:t>
            </a:r>
            <a:r>
              <a:rPr lang="en-IN" sz="1600" dirty="0" smtClean="0">
                <a:latin typeface="Times New Roman" pitchFamily="18" charset="0"/>
                <a:cs typeface="Times New Roman" pitchFamily="18" charset="0"/>
              </a:rPr>
              <a:t> 4, issue 5, 2016.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a:t>
            </a:r>
            <a:r>
              <a:rPr lang="en-IN" sz="1600" dirty="0" err="1" smtClean="0">
                <a:latin typeface="Times New Roman" pitchFamily="18" charset="0"/>
                <a:cs typeface="Times New Roman" pitchFamily="18" charset="0"/>
              </a:rPr>
              <a:t>Adhikari</a:t>
            </a:r>
            <a:r>
              <a:rPr lang="en-IN" sz="1600" dirty="0" smtClean="0">
                <a:latin typeface="Times New Roman" pitchFamily="18" charset="0"/>
                <a:cs typeface="Times New Roman" pitchFamily="18" charset="0"/>
              </a:rPr>
              <a:t>, D. D., </a:t>
            </a:r>
            <a:r>
              <a:rPr lang="en-IN" sz="1600" dirty="0" err="1" smtClean="0">
                <a:latin typeface="Times New Roman" pitchFamily="18" charset="0"/>
                <a:cs typeface="Times New Roman" pitchFamily="18" charset="0"/>
              </a:rPr>
              <a:t>Goorahoo</a:t>
            </a:r>
            <a:r>
              <a:rPr lang="en-IN" sz="1600" dirty="0" smtClean="0">
                <a:latin typeface="Times New Roman" pitchFamily="18" charset="0"/>
                <a:cs typeface="Times New Roman" pitchFamily="18" charset="0"/>
              </a:rPr>
              <a:t>, D., </a:t>
            </a:r>
            <a:r>
              <a:rPr lang="en-IN" sz="1600" dirty="0" err="1" smtClean="0">
                <a:latin typeface="Times New Roman" pitchFamily="18" charset="0"/>
                <a:cs typeface="Times New Roman" pitchFamily="18" charset="0"/>
              </a:rPr>
              <a:t>Zoldoske</a:t>
            </a:r>
            <a:r>
              <a:rPr lang="en-IN" sz="1600" dirty="0" smtClean="0">
                <a:latin typeface="Times New Roman" pitchFamily="18" charset="0"/>
                <a:cs typeface="Times New Roman" pitchFamily="18" charset="0"/>
              </a:rPr>
              <a:t>, D., &amp; </a:t>
            </a:r>
            <a:r>
              <a:rPr lang="en-IN" sz="1600" dirty="0" err="1" smtClean="0">
                <a:latin typeface="Times New Roman" pitchFamily="18" charset="0"/>
                <a:cs typeface="Times New Roman" pitchFamily="18" charset="0"/>
              </a:rPr>
              <a:t>Norum</a:t>
            </a:r>
            <a:r>
              <a:rPr lang="en-IN" sz="1600" dirty="0" smtClean="0">
                <a:latin typeface="Times New Roman" pitchFamily="18" charset="0"/>
                <a:cs typeface="Times New Roman" pitchFamily="18" charset="0"/>
              </a:rPr>
              <a:t>, E. “Standardized testing of soil moisture sensors used in "smart controller" irrigation systems”. Paper presented at the 4th World Congress on Computers in Agriculture and Natural Resources, July 24, 2006 - July 26, 98-103.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Allen, R. G., L. S. Pereira, D. </a:t>
            </a:r>
            <a:r>
              <a:rPr lang="en-IN" sz="1600" dirty="0" err="1" smtClean="0">
                <a:latin typeface="Times New Roman" pitchFamily="18" charset="0"/>
                <a:cs typeface="Times New Roman" pitchFamily="18" charset="0"/>
              </a:rPr>
              <a:t>Raes</a:t>
            </a:r>
            <a:r>
              <a:rPr lang="en-IN" sz="1600" dirty="0" smtClean="0">
                <a:latin typeface="Times New Roman" pitchFamily="18" charset="0"/>
                <a:cs typeface="Times New Roman" pitchFamily="18" charset="0"/>
              </a:rPr>
              <a:t> and M. Smith. 1998. “Crop </a:t>
            </a:r>
            <a:r>
              <a:rPr lang="en-IN" sz="1600" dirty="0" err="1" smtClean="0">
                <a:latin typeface="Times New Roman" pitchFamily="18" charset="0"/>
                <a:cs typeface="Times New Roman" pitchFamily="18" charset="0"/>
              </a:rPr>
              <a:t>evapotranspiration</a:t>
            </a:r>
            <a:r>
              <a:rPr lang="en-IN" sz="1600" dirty="0" smtClean="0">
                <a:latin typeface="Times New Roman" pitchFamily="18" charset="0"/>
                <a:cs typeface="Times New Roman" pitchFamily="18" charset="0"/>
              </a:rPr>
              <a:t>-Guidelines for computing the crop water requirements”- FAO Irrigation and Drainage Paper no 56. Rome, Italy</a:t>
            </a:r>
            <a:endParaRPr lang="en-US" sz="1600" dirty="0" smtClean="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500" dirty="0" smtClean="0">
                <a:latin typeface="Times New Roman" pitchFamily="18" charset="0"/>
                <a:cs typeface="Times New Roman" pitchFamily="18" charset="0"/>
              </a:rPr>
              <a:t>[6] N.B. </a:t>
            </a:r>
            <a:r>
              <a:rPr lang="en-IN" sz="1500" dirty="0" err="1" smtClean="0">
                <a:latin typeface="Times New Roman" pitchFamily="18" charset="0"/>
                <a:cs typeface="Times New Roman" pitchFamily="18" charset="0"/>
              </a:rPr>
              <a:t>Bhawarkar</a:t>
            </a:r>
            <a:r>
              <a:rPr lang="en-IN" sz="1500" dirty="0" smtClean="0">
                <a:latin typeface="Times New Roman" pitchFamily="18" charset="0"/>
                <a:cs typeface="Times New Roman" pitchFamily="18" charset="0"/>
              </a:rPr>
              <a:t>, D.P. </a:t>
            </a:r>
            <a:r>
              <a:rPr lang="en-IN" sz="1500" dirty="0" err="1" smtClean="0">
                <a:latin typeface="Times New Roman" pitchFamily="18" charset="0"/>
                <a:cs typeface="Times New Roman" pitchFamily="18" charset="0"/>
              </a:rPr>
              <a:t>Pande</a:t>
            </a:r>
            <a:r>
              <a:rPr lang="en-IN" sz="1500" dirty="0" smtClean="0">
                <a:latin typeface="Times New Roman" pitchFamily="18" charset="0"/>
                <a:cs typeface="Times New Roman" pitchFamily="18" charset="0"/>
              </a:rPr>
              <a:t>, R.S. </a:t>
            </a:r>
            <a:r>
              <a:rPr lang="en-IN" sz="1500" dirty="0" err="1" smtClean="0">
                <a:latin typeface="Times New Roman" pitchFamily="18" charset="0"/>
                <a:cs typeface="Times New Roman" pitchFamily="18" charset="0"/>
              </a:rPr>
              <a:t>Sonone</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Mohd</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Aaquib</a:t>
            </a:r>
            <a:r>
              <a:rPr lang="en-IN" sz="1500" dirty="0" smtClean="0">
                <a:latin typeface="Times New Roman" pitchFamily="18" charset="0"/>
                <a:cs typeface="Times New Roman" pitchFamily="18" charset="0"/>
              </a:rPr>
              <a:t> , P.A. </a:t>
            </a:r>
            <a:r>
              <a:rPr lang="en-IN" sz="1500" dirty="0" err="1" smtClean="0">
                <a:latin typeface="Times New Roman" pitchFamily="18" charset="0"/>
                <a:cs typeface="Times New Roman" pitchFamily="18" charset="0"/>
              </a:rPr>
              <a:t>Pandit</a:t>
            </a:r>
            <a:r>
              <a:rPr lang="en-IN" sz="1500" dirty="0" smtClean="0">
                <a:latin typeface="Times New Roman" pitchFamily="18" charset="0"/>
                <a:cs typeface="Times New Roman" pitchFamily="18" charset="0"/>
              </a:rPr>
              <a:t>, and P. D. </a:t>
            </a:r>
            <a:r>
              <a:rPr lang="en-IN" sz="1500" dirty="0" err="1" smtClean="0">
                <a:latin typeface="Times New Roman" pitchFamily="18" charset="0"/>
                <a:cs typeface="Times New Roman" pitchFamily="18" charset="0"/>
              </a:rPr>
              <a:t>Patil</a:t>
            </a:r>
            <a:r>
              <a:rPr lang="en-IN" sz="1500" dirty="0" smtClean="0">
                <a:latin typeface="Times New Roman" pitchFamily="18" charset="0"/>
                <a:cs typeface="Times New Roman" pitchFamily="18" charset="0"/>
              </a:rPr>
              <a:t>, “Literature Review for Automated Water Supply with Monitoring the Performance System”, International Journal of Current Engineering and Technology, Vol. 4, No. 5, Oct 2014.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7] S. B. </a:t>
            </a:r>
            <a:r>
              <a:rPr lang="en-IN" sz="1500" dirty="0" err="1" smtClean="0">
                <a:latin typeface="Times New Roman" pitchFamily="18" charset="0"/>
                <a:cs typeface="Times New Roman" pitchFamily="18" charset="0"/>
              </a:rPr>
              <a:t>Saraf</a:t>
            </a:r>
            <a:r>
              <a:rPr lang="en-IN" sz="1500" dirty="0" smtClean="0">
                <a:latin typeface="Times New Roman" pitchFamily="18" charset="0"/>
                <a:cs typeface="Times New Roman" pitchFamily="18" charset="0"/>
              </a:rPr>
              <a:t> and D. H. </a:t>
            </a:r>
            <a:r>
              <a:rPr lang="en-IN" sz="1500" dirty="0" err="1" smtClean="0">
                <a:latin typeface="Times New Roman" pitchFamily="18" charset="0"/>
                <a:cs typeface="Times New Roman" pitchFamily="18" charset="0"/>
              </a:rPr>
              <a:t>Gawali</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IoT</a:t>
            </a:r>
            <a:r>
              <a:rPr lang="en-IN" sz="1500" dirty="0" smtClean="0">
                <a:latin typeface="Times New Roman" pitchFamily="18" charset="0"/>
                <a:cs typeface="Times New Roman" pitchFamily="18" charset="0"/>
              </a:rPr>
              <a:t> based smart irrigation monitoring and controlling system," 2017 2nd IEEE International Conference on Recent Trends in Electronics, Information &amp; Communication Technology (RTEICT), Bangalore, 2017, pp. 815-819.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8] Zhao Xing, Liao </a:t>
            </a:r>
            <a:r>
              <a:rPr lang="en-IN" sz="1500" dirty="0" err="1" smtClean="0">
                <a:latin typeface="Times New Roman" pitchFamily="18" charset="0"/>
                <a:cs typeface="Times New Roman" pitchFamily="18" charset="0"/>
              </a:rPr>
              <a:t>Guiping</a:t>
            </a:r>
            <a:r>
              <a:rPr lang="en-IN" sz="1500" dirty="0" smtClean="0">
                <a:latin typeface="Times New Roman" pitchFamily="18" charset="0"/>
                <a:cs typeface="Times New Roman" pitchFamily="18" charset="0"/>
              </a:rPr>
              <a:t>, Shi </a:t>
            </a:r>
            <a:r>
              <a:rPr lang="en-IN" sz="1500" dirty="0" err="1" smtClean="0">
                <a:latin typeface="Times New Roman" pitchFamily="18" charset="0"/>
                <a:cs typeface="Times New Roman" pitchFamily="18" charset="0"/>
              </a:rPr>
              <a:t>Xiaohui</a:t>
            </a:r>
            <a:r>
              <a:rPr lang="en-IN" sz="1500" dirty="0" smtClean="0">
                <a:latin typeface="Times New Roman" pitchFamily="18" charset="0"/>
                <a:cs typeface="Times New Roman" pitchFamily="18" charset="0"/>
              </a:rPr>
              <a:t>, Chen Cheng and Li </a:t>
            </a:r>
            <a:r>
              <a:rPr lang="en-IN" sz="1500" dirty="0" err="1" smtClean="0">
                <a:latin typeface="Times New Roman" pitchFamily="18" charset="0"/>
                <a:cs typeface="Times New Roman" pitchFamily="18" charset="0"/>
              </a:rPr>
              <a:t>Wen</a:t>
            </a:r>
            <a:r>
              <a:rPr lang="en-IN" sz="1500" dirty="0" smtClean="0">
                <a:latin typeface="Times New Roman" pitchFamily="18" charset="0"/>
                <a:cs typeface="Times New Roman" pitchFamily="18" charset="0"/>
              </a:rPr>
              <a:t>. “Construction of agricultural service mode in IOT and cloud computing environment” [J]. Journal of Agricultural Mechanization Research, Vol.4 pp.142-147, 2012.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9] </a:t>
            </a:r>
            <a:r>
              <a:rPr lang="en-IN" sz="1500" dirty="0" err="1" smtClean="0">
                <a:latin typeface="Times New Roman" pitchFamily="18" charset="0"/>
                <a:cs typeface="Times New Roman" pitchFamily="18" charset="0"/>
              </a:rPr>
              <a:t>Pavithra</a:t>
            </a:r>
            <a:r>
              <a:rPr lang="en-IN" sz="1500" dirty="0" smtClean="0">
                <a:latin typeface="Times New Roman" pitchFamily="18" charset="0"/>
                <a:cs typeface="Times New Roman" pitchFamily="18" charset="0"/>
              </a:rPr>
              <a:t> D.S, M. S .</a:t>
            </a:r>
            <a:r>
              <a:rPr lang="en-IN" sz="1500" dirty="0" err="1" smtClean="0">
                <a:latin typeface="Times New Roman" pitchFamily="18" charset="0"/>
                <a:cs typeface="Times New Roman" pitchFamily="18" charset="0"/>
              </a:rPr>
              <a:t>Srinath</a:t>
            </a:r>
            <a:r>
              <a:rPr lang="en-IN" sz="1500" dirty="0" smtClean="0">
                <a:latin typeface="Times New Roman" pitchFamily="18" charset="0"/>
                <a:cs typeface="Times New Roman" pitchFamily="18" charset="0"/>
              </a:rPr>
              <a:t>, “GSM based Automatic Irrigation Control System for Efficient Use of Resources and Crop Planning by Using an Android Mobile”, IOSR Journal of Mechanical and Civil Engineering (IOSR-JMCE) </a:t>
            </a:r>
            <a:r>
              <a:rPr lang="en-IN" sz="1500" dirty="0" err="1" smtClean="0">
                <a:latin typeface="Times New Roman" pitchFamily="18" charset="0"/>
                <a:cs typeface="Times New Roman" pitchFamily="18" charset="0"/>
              </a:rPr>
              <a:t>Vol</a:t>
            </a:r>
            <a:r>
              <a:rPr lang="en-IN" sz="1500" dirty="0" smtClean="0">
                <a:latin typeface="Times New Roman" pitchFamily="18" charset="0"/>
                <a:cs typeface="Times New Roman" pitchFamily="18" charset="0"/>
              </a:rPr>
              <a:t> 11, Issue I, Jul-Aug 2014, pp 49-55.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10]M. N. </a:t>
            </a:r>
            <a:r>
              <a:rPr lang="en-IN" sz="1500" dirty="0" err="1" smtClean="0">
                <a:latin typeface="Times New Roman" pitchFamily="18" charset="0"/>
                <a:cs typeface="Times New Roman" pitchFamily="18" charset="0"/>
              </a:rPr>
              <a:t>Rajkumar</a:t>
            </a:r>
            <a:r>
              <a:rPr lang="en-IN" sz="1500" dirty="0" smtClean="0">
                <a:latin typeface="Times New Roman" pitchFamily="18" charset="0"/>
                <a:cs typeface="Times New Roman" pitchFamily="18" charset="0"/>
              </a:rPr>
              <a:t>, S. </a:t>
            </a:r>
            <a:r>
              <a:rPr lang="en-IN" sz="1500" dirty="0" err="1" smtClean="0">
                <a:latin typeface="Times New Roman" pitchFamily="18" charset="0"/>
                <a:cs typeface="Times New Roman" pitchFamily="18" charset="0"/>
              </a:rPr>
              <a:t>Abinaya</a:t>
            </a:r>
            <a:r>
              <a:rPr lang="en-IN" sz="1500" dirty="0" smtClean="0">
                <a:latin typeface="Times New Roman" pitchFamily="18" charset="0"/>
                <a:cs typeface="Times New Roman" pitchFamily="18" charset="0"/>
              </a:rPr>
              <a:t> and V. V. Kumar, "Intelligent irrigation system — An IOT based approach," 2017 International Conference on Innovations in Green Energy and Healthcare Technologies (IGEHT), Coimbatore, 2017, pp. 1-5.</a:t>
            </a:r>
            <a:endParaRPr lang="en-IN" sz="15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1242</TotalTime>
  <Words>1143</Words>
  <Application>Microsoft Office PowerPoint</Application>
  <PresentationFormat>On-screen Show (4:3)</PresentationFormat>
  <Paragraphs>53</Paragraphs>
  <Slides>12</Slides>
  <Notes>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Automatic Irrigation System Using Internet of Things</vt:lpstr>
      <vt:lpstr>Abstract</vt:lpstr>
      <vt:lpstr>Existing System</vt:lpstr>
      <vt:lpstr>Disadvantage of Existing System</vt:lpstr>
      <vt:lpstr>PROPOSED SYSTEM :</vt:lpstr>
      <vt:lpstr>ADVANTAGE</vt:lpstr>
      <vt:lpstr>Block Diagram</vt:lpstr>
      <vt:lpstr>SOFTWARE REQUIREMENTS:</vt:lpstr>
      <vt:lpstr>HARDWARE REQUIREMENTS:</vt:lpstr>
      <vt:lpstr>CONCLUTION</vt:lpstr>
      <vt:lpstr>REFERENCE</vt:lpstr>
      <vt:lpstr>Slide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2021-11-29T16:32:50Z</dcterms:modified>
</cp:coreProperties>
</file>