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Remote control and instrumentation of Android devices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the extensions added to the measurement and monitoring tool </a:t>
            </a:r>
            <a:r>
              <a:rPr lang="en-IN" sz="2000" dirty="0" err="1" smtClean="0">
                <a:latin typeface="Times New Roman" pitchFamily="18" charset="0"/>
                <a:cs typeface="Times New Roman" pitchFamily="18" charset="0"/>
              </a:rPr>
              <a:t>TestelDroid</a:t>
            </a:r>
            <a:r>
              <a:rPr lang="en-IN" sz="2000" dirty="0" smtClean="0">
                <a:latin typeface="Times New Roman" pitchFamily="18" charset="0"/>
                <a:cs typeface="Times New Roman" pitchFamily="18" charset="0"/>
              </a:rPr>
              <a:t>, to support remote control and instrumentation of Android devices. The extensions include support for Standard Commands for Programmable Instruments (SCPI), </a:t>
            </a:r>
            <a:r>
              <a:rPr lang="en-IN" sz="2000" dirty="0" err="1" smtClean="0">
                <a:latin typeface="Times New Roman" pitchFamily="18" charset="0"/>
                <a:cs typeface="Times New Roman" pitchFamily="18" charset="0"/>
              </a:rPr>
              <a:t>cOntrol</a:t>
            </a:r>
            <a:r>
              <a:rPr lang="en-IN" sz="2000" dirty="0" smtClean="0">
                <a:latin typeface="Times New Roman" pitchFamily="18" charset="0"/>
                <a:cs typeface="Times New Roman" pitchFamily="18" charset="0"/>
              </a:rPr>
              <a:t> and Management Framework (OMF) and OMF Measurement Library (OML). SCPI is the most widespread interface for measurement equipment control in many areas, for example, electronics or telecommunications. On the other hand, the support of technologies like OMF and OML provides powerful orchestration framework languages which reduces the time required to define experiments.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an effective method when large blocks of the same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exist, like in patterns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features served by the ADB system are implemented and tested and can access to system resources, on the other hand the possibility of extending the existent features can be </a:t>
            </a:r>
            <a:r>
              <a:rPr lang="en-IN" sz="2000" dirty="0" err="1" smtClean="0">
                <a:latin typeface="Times New Roman" pitchFamily="18" charset="0"/>
                <a:cs typeface="Times New Roman" pitchFamily="18" charset="0"/>
              </a:rPr>
              <a:t>increaded</a:t>
            </a:r>
            <a:r>
              <a:rPr lang="en-IN" sz="2000" dirty="0" smtClean="0">
                <a:latin typeface="Times New Roman" pitchFamily="18" charset="0"/>
                <a:cs typeface="Times New Roman" pitchFamily="18" charset="0"/>
              </a:rPr>
              <a:t> using local sockets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Android Debug Bridge Client is a tool existent in the Android SDK that allows to the developer to exchange data and requests with an Android device.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features can be adapted to be used inside a remote client.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was a problem with the control of the front axle which was constructed through a system of gears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requirement is conditioned by the problems in the transfer of information, and therefore requires manage resources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limiting factor of bandwidth is a problem due to the amount of that that is sent, above all because of the latency in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This is a problem, because remote interaction does not advance with the new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it has a problem of performance due to lack of efficient communication middleware, thus penalizing sync speed.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idea behind the proposed architecture was the design of a system to be used as a platform which provides the services needed to perform remote control of mobile devices. </a:t>
            </a:r>
          </a:p>
          <a:p>
            <a:pPr algn="just">
              <a:lnSpc>
                <a:spcPct val="150000"/>
              </a:lnSpc>
            </a:pPr>
            <a:r>
              <a:rPr lang="en-IN" sz="2000" dirty="0" smtClean="0">
                <a:latin typeface="Times New Roman" pitchFamily="18" charset="0"/>
                <a:cs typeface="Times New Roman" pitchFamily="18" charset="0"/>
              </a:rPr>
              <a:t>Design </a:t>
            </a:r>
            <a:r>
              <a:rPr lang="en-IN" sz="2000" dirty="0" smtClean="0">
                <a:latin typeface="Times New Roman" pitchFamily="18" charset="0"/>
                <a:cs typeface="Times New Roman" pitchFamily="18" charset="0"/>
              </a:rPr>
              <a:t>and realization of the mobile application for the Android operating system and mobile robot was realised for the purpose of engineering education.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Wi-Fi has also a greater reach, but for the purpose of this work it was not important.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prototype generated as implementation of the proposed architecture will be provided also as free software.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When the Android device is connected to Internet, a voice commands can be used in the mobile application to control the robot.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Android side has to be available an application with interface to be used by the user to send commands to the robot.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 Inventor development environment was used to develop a mobile application to remotely control the robot which is built from Lego </a:t>
            </a:r>
            <a:r>
              <a:rPr lang="en-IN" sz="2000" dirty="0" smtClean="0">
                <a:latin typeface="Times New Roman" pitchFamily="18" charset="0"/>
                <a:cs typeface="Times New Roman" pitchFamily="18" charset="0"/>
              </a:rPr>
              <a:t>Mind storms </a:t>
            </a:r>
            <a:r>
              <a:rPr lang="en-IN" sz="2000" dirty="0" smtClean="0">
                <a:latin typeface="Times New Roman" pitchFamily="18" charset="0"/>
                <a:cs typeface="Times New Roman" pitchFamily="18" charset="0"/>
              </a:rPr>
              <a:t>NXT kit.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was used function </a:t>
            </a:r>
            <a:r>
              <a:rPr lang="en-IN" sz="2000" dirty="0" smtClean="0">
                <a:latin typeface="Times New Roman" pitchFamily="18" charset="0"/>
                <a:cs typeface="Times New Roman" pitchFamily="18" charset="0"/>
              </a:rPr>
              <a:t>get Display Resolution</a:t>
            </a:r>
            <a:r>
              <a:rPr lang="en-IN" sz="2000" dirty="0" smtClean="0">
                <a:latin typeface="Times New Roman" pitchFamily="18" charset="0"/>
                <a:cs typeface="Times New Roman" pitchFamily="18" charset="0"/>
              </a:rPr>
              <a:t>, in which is used </a:t>
            </a:r>
            <a:r>
              <a:rPr lang="en-IN" sz="2000" dirty="0" smtClean="0">
                <a:latin typeface="Times New Roman" pitchFamily="18" charset="0"/>
                <a:cs typeface="Times New Roman" pitchFamily="18" charset="0"/>
              </a:rPr>
              <a:t>get Size </a:t>
            </a:r>
            <a:r>
              <a:rPr lang="en-IN" sz="2000" dirty="0" smtClean="0">
                <a:latin typeface="Times New Roman" pitchFamily="18" charset="0"/>
                <a:cs typeface="Times New Roman" pitchFamily="18" charset="0"/>
              </a:rPr>
              <a:t>method, which returns the display size in pixels.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display resolution is stored in the format width x height and then used to determine the centre and for display of trackball.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447800"/>
            <a:ext cx="65532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goal of our work was to describe the types of communication between the model and the mobile device and to create a model from Lego </a:t>
            </a:r>
            <a:r>
              <a:rPr lang="en-IN" sz="2000" dirty="0" err="1" smtClean="0">
                <a:latin typeface="Times New Roman" pitchFamily="18" charset="0"/>
                <a:cs typeface="Times New Roman" pitchFamily="18" charset="0"/>
              </a:rPr>
              <a:t>Mindstorms</a:t>
            </a:r>
            <a:r>
              <a:rPr lang="en-IN" sz="2000" dirty="0" smtClean="0">
                <a:latin typeface="Times New Roman" pitchFamily="18" charset="0"/>
                <a:cs typeface="Times New Roman" pitchFamily="18" charset="0"/>
              </a:rPr>
              <a:t> that will be controlled using a mobile application. An application for the PC was in the C# language created for testing which was initially programmed for receiving data from the NXT brick. Result of this part was that from the NXT brick was send string of words which has been successfully received in the program created in the PC. Then C# function was programmed to send a text string to the NXT device which is displayed on the screen. By this way was verified bidirectional communication via Bluetooth.</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1.OMA, "OMA Device Management", Tech. Rep. V2.0 Open Mobile Alliance (UMA), Jan. 2015</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2.A. Alvarez, A. Diaz, P. Merino and F. Rivas, "Field measurements of mobile services with android </a:t>
            </a:r>
            <a:r>
              <a:rPr lang="en-IN" sz="1800" dirty="0" err="1" smtClean="0">
                <a:latin typeface="Times New Roman" pitchFamily="18" charset="0"/>
                <a:cs typeface="Times New Roman" pitchFamily="18" charset="0"/>
              </a:rPr>
              <a:t>smartphones</a:t>
            </a:r>
            <a:r>
              <a:rPr lang="en-IN" sz="1800" dirty="0" smtClean="0">
                <a:latin typeface="Times New Roman" pitchFamily="18" charset="0"/>
                <a:cs typeface="Times New Roman" pitchFamily="18" charset="0"/>
              </a:rPr>
              <a:t>", Consumer Communications and Networking Conference (CCNC) 2012 IEEE, pp. 105-109, Jan 2012</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3.A. Diaz, P. Merino, F. Rivas, U. </a:t>
            </a:r>
            <a:r>
              <a:rPr lang="en-IN" sz="1800" dirty="0" err="1" smtClean="0">
                <a:latin typeface="Times New Roman" pitchFamily="18" charset="0"/>
                <a:cs typeface="Times New Roman" pitchFamily="18" charset="0"/>
              </a:rPr>
              <a:t>Kulkarni</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Vadavi</a:t>
            </a:r>
            <a:r>
              <a:rPr lang="en-IN" sz="1800" dirty="0" smtClean="0">
                <a:latin typeface="Times New Roman" pitchFamily="18" charset="0"/>
                <a:cs typeface="Times New Roman" pitchFamily="18" charset="0"/>
              </a:rPr>
              <a:t>, S. Joshi, et al., "Mobile and ubiquitous objects", Pervasive Computing IEEE, vol. 5, pp. 57-59, July 2006</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4.A. Diaz, P. Merino and F. J. Rivas, "Mobile Application Profiling for Connected Mobile Devices", IEEE Pervasive Computing, vol. 9, pp. 54-61, 2010</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5.A. </a:t>
            </a:r>
            <a:r>
              <a:rPr lang="en-IN" sz="1800" dirty="0" err="1" smtClean="0">
                <a:latin typeface="Times New Roman" pitchFamily="18" charset="0"/>
                <a:cs typeface="Times New Roman" pitchFamily="18" charset="0"/>
              </a:rPr>
              <a:t>Díaz</a:t>
            </a:r>
            <a:r>
              <a:rPr lang="en-IN" sz="1800" dirty="0" smtClean="0">
                <a:latin typeface="Times New Roman" pitchFamily="18" charset="0"/>
                <a:cs typeface="Times New Roman" pitchFamily="18" charset="0"/>
              </a:rPr>
              <a:t>, P. Merino and F. Javier Rivas,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analysis of video streaming service in live cellular networks",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33, pp. 322-335, Feb. 2010.</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6.A. </a:t>
            </a:r>
            <a:r>
              <a:rPr lang="en-IN" sz="1800" dirty="0" err="1" smtClean="0">
                <a:latin typeface="Times New Roman" pitchFamily="18" charset="0"/>
                <a:cs typeface="Times New Roman" pitchFamily="18" charset="0"/>
              </a:rPr>
              <a:t>Díaz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Zayas</a:t>
            </a:r>
            <a:r>
              <a:rPr lang="en-IN" sz="1800" dirty="0" smtClean="0">
                <a:latin typeface="Times New Roman" pitchFamily="18" charset="0"/>
                <a:cs typeface="Times New Roman" pitchFamily="18" charset="0"/>
              </a:rPr>
              <a:t> and P. Merino </a:t>
            </a:r>
            <a:r>
              <a:rPr lang="en-IN" sz="1800" dirty="0" err="1" smtClean="0">
                <a:latin typeface="Times New Roman" pitchFamily="18" charset="0"/>
                <a:cs typeface="Times New Roman" pitchFamily="18" charset="0"/>
              </a:rPr>
              <a:t>Gómez</a:t>
            </a:r>
            <a:r>
              <a:rPr lang="en-IN" sz="1800" dirty="0" smtClean="0">
                <a:latin typeface="Times New Roman" pitchFamily="18" charset="0"/>
                <a:cs typeface="Times New Roman" pitchFamily="18" charset="0"/>
              </a:rPr>
              <a:t>, "Evaluation of handover implementations in commercial GPRS/UMTS/HSDPA networks", Global Telecommunications Conference (GLOBECOM 2010) 2010 IEEE, pp. 1-5, Dec 2010</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7.A. </a:t>
            </a:r>
            <a:r>
              <a:rPr lang="en-IN" sz="1800" dirty="0" err="1" smtClean="0">
                <a:latin typeface="Times New Roman" pitchFamily="18" charset="0"/>
                <a:cs typeface="Times New Roman" pitchFamily="18" charset="0"/>
              </a:rPr>
              <a:t>Díaz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Zayas</a:t>
            </a:r>
            <a:r>
              <a:rPr lang="en-IN" sz="1800" dirty="0" smtClean="0">
                <a:latin typeface="Times New Roman" pitchFamily="18" charset="0"/>
                <a:cs typeface="Times New Roman" pitchFamily="18" charset="0"/>
              </a:rPr>
              <a:t> and P. Merino </a:t>
            </a:r>
            <a:r>
              <a:rPr lang="en-IN" sz="1800" dirty="0" err="1" smtClean="0">
                <a:latin typeface="Times New Roman" pitchFamily="18" charset="0"/>
                <a:cs typeface="Times New Roman" pitchFamily="18" charset="0"/>
              </a:rPr>
              <a:t>Gómez</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testbed</a:t>
            </a:r>
            <a:r>
              <a:rPr lang="en-IN" sz="1800" dirty="0" smtClean="0">
                <a:latin typeface="Times New Roman" pitchFamily="18" charset="0"/>
                <a:cs typeface="Times New Roman" pitchFamily="18" charset="0"/>
              </a:rPr>
              <a:t> for energy profile characterization of </a:t>
            </a:r>
            <a:r>
              <a:rPr lang="en-IN" sz="1800" dirty="0" err="1" smtClean="0">
                <a:latin typeface="Times New Roman" pitchFamily="18" charset="0"/>
                <a:cs typeface="Times New Roman" pitchFamily="18" charset="0"/>
              </a:rPr>
              <a:t>ip</a:t>
            </a:r>
            <a:r>
              <a:rPr lang="en-IN" sz="1800" dirty="0" smtClean="0">
                <a:latin typeface="Times New Roman" pitchFamily="18" charset="0"/>
                <a:cs typeface="Times New Roman" pitchFamily="18" charset="0"/>
              </a:rPr>
              <a:t> services in </a:t>
            </a:r>
            <a:r>
              <a:rPr lang="en-IN" sz="1800" dirty="0" err="1" smtClean="0">
                <a:latin typeface="Times New Roman" pitchFamily="18" charset="0"/>
                <a:cs typeface="Times New Roman" pitchFamily="18" charset="0"/>
              </a:rPr>
              <a:t>smartphones</a:t>
            </a:r>
            <a:r>
              <a:rPr lang="en-IN" sz="1800" dirty="0" smtClean="0">
                <a:latin typeface="Times New Roman" pitchFamily="18" charset="0"/>
                <a:cs typeface="Times New Roman" pitchFamily="18" charset="0"/>
              </a:rPr>
              <a:t> over live networks", Mob.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Appl., vol. 15, pp. 330-343, June 2010</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8.T. </a:t>
            </a:r>
            <a:r>
              <a:rPr lang="en-IN" sz="1800" dirty="0" err="1" smtClean="0">
                <a:latin typeface="Times New Roman" pitchFamily="18" charset="0"/>
                <a:cs typeface="Times New Roman" pitchFamily="18" charset="0"/>
              </a:rPr>
              <a:t>Rakotoarivelo</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Ott</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Jourjon</a:t>
            </a:r>
            <a:r>
              <a:rPr lang="en-IN" sz="1800" dirty="0" smtClean="0">
                <a:latin typeface="Times New Roman" pitchFamily="18" charset="0"/>
                <a:cs typeface="Times New Roman" pitchFamily="18" charset="0"/>
              </a:rPr>
              <a:t> and I. </a:t>
            </a:r>
            <a:r>
              <a:rPr lang="en-IN" sz="1800" dirty="0" err="1" smtClean="0">
                <a:latin typeface="Times New Roman" pitchFamily="18" charset="0"/>
                <a:cs typeface="Times New Roman" pitchFamily="18" charset="0"/>
              </a:rPr>
              <a:t>Seskar</a:t>
            </a:r>
            <a:r>
              <a:rPr lang="en-IN" sz="1800" dirty="0" smtClean="0">
                <a:latin typeface="Times New Roman" pitchFamily="18" charset="0"/>
                <a:cs typeface="Times New Roman" pitchFamily="18" charset="0"/>
              </a:rPr>
              <a:t>, "OMF: a control and management framework for networking </a:t>
            </a:r>
            <a:r>
              <a:rPr lang="en-IN" sz="1800" dirty="0" err="1" smtClean="0">
                <a:latin typeface="Times New Roman" pitchFamily="18" charset="0"/>
                <a:cs typeface="Times New Roman" pitchFamily="18" charset="0"/>
              </a:rPr>
              <a:t>testbeds</a:t>
            </a:r>
            <a:r>
              <a:rPr lang="en-IN" sz="1800" dirty="0" smtClean="0">
                <a:latin typeface="Times New Roman" pitchFamily="18" charset="0"/>
                <a:cs typeface="Times New Roman" pitchFamily="18" charset="0"/>
              </a:rPr>
              <a:t>", ACM SIGOPS Operating Systems Review, vol. 43, no. 4, pp. 54-59, 2010</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9.C. </a:t>
            </a:r>
            <a:r>
              <a:rPr lang="en-IN" sz="1800" dirty="0" err="1" smtClean="0">
                <a:latin typeface="Times New Roman" pitchFamily="18" charset="0"/>
                <a:cs typeface="Times New Roman" pitchFamily="18" charset="0"/>
              </a:rPr>
              <a:t>Dwertmann</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Mesut</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Jourjon</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Ott</a:t>
            </a:r>
            <a:r>
              <a:rPr lang="en-IN" sz="1800" dirty="0" smtClean="0">
                <a:latin typeface="Times New Roman" pitchFamily="18" charset="0"/>
                <a:cs typeface="Times New Roman" pitchFamily="18" charset="0"/>
              </a:rPr>
              <a:t>, "Mobile experiments made easy with OMF/Orbit", SIGCOMM (Barcelona Spain), </a:t>
            </a:r>
            <a:r>
              <a:rPr lang="en-IN" sz="1800" dirty="0" err="1" smtClean="0">
                <a:latin typeface="Times New Roman" pitchFamily="18" charset="0"/>
                <a:cs typeface="Times New Roman" pitchFamily="18" charset="0"/>
              </a:rPr>
              <a:t>aug</a:t>
            </a:r>
            <a:r>
              <a:rPr lang="en-IN" sz="1800" dirty="0" smtClean="0">
                <a:latin typeface="Times New Roman" pitchFamily="18" charset="0"/>
                <a:cs typeface="Times New Roman" pitchFamily="18" charset="0"/>
              </a:rPr>
              <a:t> 2009</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10.IEEE, "IEEE standard serial interface for programmable instrumentation", IEEE Std 1174–2000, pp. 1-30, 2001.</a:t>
            </a: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706</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Remote control and instrumentation of Android devices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2021-11-25T15:50:09Z</dcterms:modified>
</cp:coreProperties>
</file>