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Controller Area Network Assisted Grid Synchronization of a </a:t>
            </a:r>
            <a:r>
              <a:rPr lang="en-US" b="1" dirty="0" err="1" smtClean="0"/>
              <a:t>Microgrid</a:t>
            </a:r>
            <a:r>
              <a:rPr lang="en-US" b="1" dirty="0" smtClean="0"/>
              <a:t> With Renewable Energy Sources and Storage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are emerging as an important constituent of large-scale smart grids. They are equipped with the controls necessary for managing the operation in islanded or grid connected mode and serve the loads with clean, reliable, and uninterruptible power.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must be equipped with a robust grid synchronization (GS) algorithm so as to allow a smooth transfer from islanded mode to grid tied mode. This gets even more critical when the availability of the power grid is irregular or the power grid is weak. This paper proposes a simple yet highly reliable GS technique based on controller area network (CAN) communication.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grid synchronizer block senses the three phase grid voltages, derives the phase angle (θ) using synchronously rotating reference frame-based phase lock loop, and transmits this information on the CAN network to all </a:t>
            </a:r>
            <a:r>
              <a:rPr lang="en-IN" sz="2000" dirty="0" err="1" smtClean="0">
                <a:latin typeface="Times New Roman" pitchFamily="18" charset="0"/>
                <a:cs typeface="Times New Roman" pitchFamily="18" charset="0"/>
              </a:rPr>
              <a:t>microsources</a:t>
            </a:r>
            <a:r>
              <a:rPr lang="en-IN" sz="2000" dirty="0" smtClean="0">
                <a:latin typeface="Times New Roman" pitchFamily="18" charset="0"/>
                <a:cs typeface="Times New Roman" pitchFamily="18" charset="0"/>
              </a:rPr>
              <a:t> (MS). The local controller associated with each MS receives the data with small but known and definite time latencies. This allows each MS to energize simultaneously in synchronization with the grid, facilitating easy GS of all the MS, minimizing the time required for GS of the complete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All the analytical, simulation, and hardware results related to this paper are presented.</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so many forecasting tools for wind and solar power generation, still the power generation from these RESs is said to be unpredictable as weather conditions are uncertain in nature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advent of smart grid technologies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power sector has brought so many changes in existing techniques and algorithms that are used for grid micro grid synchronization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PLC is having its best advantage as it uses the existing power line as the medium and hence it is a preferable choice for cost effective communication.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many existing challenges, the majors are: charging/discharging balance, safety, reliability, size, lifecycle, cost, in addition to the overall control and </a:t>
            </a:r>
            <a:r>
              <a:rPr lang="en-IN" sz="2000" dirty="0" smtClean="0">
                <a:latin typeface="Times New Roman" pitchFamily="18" charset="0"/>
                <a:cs typeface="Times New Roman" pitchFamily="18" charset="0"/>
              </a:rPr>
              <a:t>management.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intermittent nature of these creates problems in the distribution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problems like frequency variations, protection and optimal energy management will take care by main grid in parallel mode of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Apart </a:t>
            </a:r>
            <a:r>
              <a:rPr lang="en-IN" sz="2000" dirty="0" smtClean="0">
                <a:latin typeface="Times New Roman" pitchFamily="18" charset="0"/>
                <a:cs typeface="Times New Roman" pitchFamily="18" charset="0"/>
              </a:rPr>
              <a:t>from energy demand crises, the globe is now facing a big problem with greenhouse gases releasing from power generation and transportation.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DSL are another level of quality communication as the data is transferred in digital form with no disturbance, whereas the PLC is facing problems with interference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 comprehensive review of decentralized, centralized, </a:t>
            </a:r>
            <a:r>
              <a:rPr lang="en-IN" sz="2000" dirty="0" err="1" smtClean="0">
                <a:latin typeface="Times New Roman" pitchFamily="18" charset="0"/>
                <a:cs typeface="Times New Roman" pitchFamily="18" charset="0"/>
              </a:rPr>
              <a:t>multiagent</a:t>
            </a:r>
            <a:r>
              <a:rPr lang="en-IN" sz="2000" dirty="0" smtClean="0">
                <a:latin typeface="Times New Roman" pitchFamily="18" charset="0"/>
                <a:cs typeface="Times New Roman" pitchFamily="18" charset="0"/>
              </a:rPr>
              <a:t>, and intelligent control strategies that have been proposed to control and manage distributed energy storage.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the strategy has proposed a high pass filter-based droop (HPFD) for battery converter, and a virtual capacitance droop (VCD) controller to control the </a:t>
            </a:r>
            <a:r>
              <a:rPr lang="en-IN" sz="2000" dirty="0" err="1" smtClean="0">
                <a:latin typeface="Times New Roman" pitchFamily="18" charset="0"/>
                <a:cs typeface="Times New Roman" pitchFamily="18" charset="0"/>
              </a:rPr>
              <a:t>supercapacitor</a:t>
            </a:r>
            <a:r>
              <a:rPr lang="en-IN" sz="2000" dirty="0" smtClean="0">
                <a:latin typeface="Times New Roman" pitchFamily="18" charset="0"/>
                <a:cs typeface="Times New Roman" pitchFamily="18" charset="0"/>
              </a:rPr>
              <a:t> (SC).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role of the heterogeneous energy storage system here is to retain DC bus voltage under the control of the new proposed </a:t>
            </a:r>
            <a:r>
              <a:rPr lang="en-IN" sz="2000" dirty="0" smtClean="0">
                <a:latin typeface="Times New Roman" pitchFamily="18" charset="0"/>
                <a:cs typeface="Times New Roman" pitchFamily="18" charset="0"/>
              </a:rPr>
              <a:t>strategy.</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controller has considered an SOC balance and charging </a:t>
            </a:r>
            <a:r>
              <a:rPr lang="en-IN" sz="2000" dirty="0" smtClean="0">
                <a:latin typeface="Times New Roman" pitchFamily="18" charset="0"/>
                <a:cs typeface="Times New Roman" pitchFamily="18" charset="0"/>
              </a:rPr>
              <a:t>constraints.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concept of integrating heterogeneous entities helps in improving grid efficiency, demand side management (flat load profile) and economic benefits.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smart grid entities makes the micro grid more efficient in terms of all aspects: energy sharing among DGs, adaptive protection, V and f control and smart way of island detection.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ICT provides adequate real time data with negligible latencies in data transfer which makes the EMS more efficient in taking decisions for load/generator shedding or scheduling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EMS through ESS control will be a better choice for efficient management of micro </a:t>
            </a:r>
            <a:r>
              <a:rPr lang="en-IN" sz="2000" dirty="0" smtClean="0">
                <a:latin typeface="Times New Roman" pitchFamily="18" charset="0"/>
                <a:cs typeface="Times New Roman" pitchFamily="18" charset="0"/>
              </a:rPr>
              <a:t>grid.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19800"/>
        </p:xfrm>
        <a:graphic>
          <a:graphicData uri="http://schemas.openxmlformats.org/drawingml/2006/table">
            <a:tbl>
              <a:tblPr firstRow="1" bandRow="1">
                <a:tableStyleId>{5C22544A-7EE6-4342-B048-85BDC9FD1C3A}</a:tableStyleId>
              </a:tblPr>
              <a:tblGrid>
                <a:gridCol w="2622550"/>
                <a:gridCol w="2622550"/>
                <a:gridCol w="2622550"/>
              </a:tblGrid>
              <a:tr h="460755">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211468">
                <a:tc>
                  <a:txBody>
                    <a:bodyPr/>
                    <a:lstStyle/>
                    <a:p>
                      <a:pPr algn="just">
                        <a:lnSpc>
                          <a:spcPct val="150000"/>
                        </a:lnSpc>
                        <a:spcAft>
                          <a:spcPts val="500"/>
                        </a:spcAft>
                        <a:tabLst>
                          <a:tab pos="457200" algn="l"/>
                        </a:tabLst>
                      </a:pPr>
                      <a:r>
                        <a:rPr lang="en-US" sz="2000" dirty="0">
                          <a:latin typeface="Times New Roman"/>
                          <a:ea typeface="Calibri"/>
                          <a:cs typeface="Latha"/>
                        </a:rPr>
                        <a:t>Defining control strategies for </a:t>
                      </a:r>
                      <a:r>
                        <a:rPr lang="en-US" sz="2000" dirty="0" err="1">
                          <a:latin typeface="Times New Roman"/>
                          <a:ea typeface="Calibri"/>
                          <a:cs typeface="Latha"/>
                        </a:rPr>
                        <a:t>microgrids</a:t>
                      </a:r>
                      <a:r>
                        <a:rPr lang="en-US" sz="2000" dirty="0">
                          <a:latin typeface="Times New Roman"/>
                          <a:ea typeface="Calibri"/>
                          <a:cs typeface="Latha"/>
                        </a:rPr>
                        <a:t> islanded operation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J. A. P. Lopes, C. L. </a:t>
                      </a:r>
                      <a:r>
                        <a:rPr lang="en-US" sz="2000" dirty="0" err="1">
                          <a:latin typeface="Times New Roman"/>
                          <a:ea typeface="Calibri"/>
                          <a:cs typeface="Latha"/>
                        </a:rPr>
                        <a:t>Moreira</a:t>
                      </a:r>
                      <a:r>
                        <a:rPr lang="en-US" sz="2000" dirty="0">
                          <a:latin typeface="Times New Roman"/>
                          <a:ea typeface="Calibri"/>
                          <a:cs typeface="Latha"/>
                        </a:rPr>
                        <a:t> and A. G. </a:t>
                      </a:r>
                      <a:r>
                        <a:rPr lang="en-US" sz="2000" dirty="0" err="1">
                          <a:latin typeface="Times New Roman"/>
                          <a:ea typeface="Calibri"/>
                          <a:cs typeface="Latha"/>
                        </a:rPr>
                        <a:t>Madureira</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such conditions, the microgrid must have the ability to operate stably and autonomously.</a:t>
                      </a:r>
                      <a:endParaRPr lang="en-IN" sz="1600">
                        <a:latin typeface="Calibri"/>
                        <a:ea typeface="Calibri"/>
                        <a:cs typeface="Latha"/>
                      </a:endParaRPr>
                    </a:p>
                  </a:txBody>
                  <a:tcPr marL="68580" marR="68580" marT="0" marB="0"/>
                </a:tc>
              </a:tr>
              <a:tr h="3347577">
                <a:tc>
                  <a:txBody>
                    <a:bodyPr/>
                    <a:lstStyle/>
                    <a:p>
                      <a:pPr algn="just">
                        <a:lnSpc>
                          <a:spcPct val="150000"/>
                        </a:lnSpc>
                        <a:spcAft>
                          <a:spcPts val="500"/>
                        </a:spcAft>
                        <a:tabLst>
                          <a:tab pos="457200" algn="l"/>
                        </a:tabLst>
                      </a:pPr>
                      <a:r>
                        <a:rPr lang="en-US" sz="2000" dirty="0">
                          <a:latin typeface="Times New Roman"/>
                          <a:ea typeface="Calibri"/>
                          <a:cs typeface="Latha"/>
                        </a:rPr>
                        <a:t>Overview of control and grid synchronization for distributed power generation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 </a:t>
                      </a:r>
                      <a:r>
                        <a:rPr lang="en-US" sz="2000" dirty="0" err="1">
                          <a:latin typeface="Times New Roman"/>
                          <a:ea typeface="Calibri"/>
                          <a:cs typeface="Latha"/>
                        </a:rPr>
                        <a:t>Blaabjerg</a:t>
                      </a:r>
                      <a:r>
                        <a:rPr lang="en-US" sz="2000" dirty="0">
                          <a:latin typeface="Times New Roman"/>
                          <a:ea typeface="Calibri"/>
                          <a:cs typeface="Latha"/>
                        </a:rPr>
                        <a:t>, R. Teodorescu, M. </a:t>
                      </a:r>
                      <a:r>
                        <a:rPr lang="en-US" sz="2000" dirty="0" err="1">
                          <a:latin typeface="Times New Roman"/>
                          <a:ea typeface="Calibri"/>
                          <a:cs typeface="Latha"/>
                        </a:rPr>
                        <a:t>Liserre</a:t>
                      </a:r>
                      <a:r>
                        <a:rPr lang="en-US" sz="2000" dirty="0">
                          <a:latin typeface="Times New Roman"/>
                          <a:ea typeface="Calibri"/>
                          <a:cs typeface="Latha"/>
                        </a:rPr>
                        <a:t> and A. V. </a:t>
                      </a:r>
                      <a:r>
                        <a:rPr lang="en-US" sz="2000" dirty="0" err="1">
                          <a:latin typeface="Times New Roman"/>
                          <a:ea typeface="Calibri"/>
                          <a:cs typeface="Latha"/>
                        </a:rPr>
                        <a:t>Timbus</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gives an overview of the structures for the DPGS based on fuel cell, photovoltaic, and wind turbines.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grid synchronization method for droop-controlled distributed energy resource converters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Lee, R. Jiang and P. Cheng,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 grid synchronization method for the multi- converter oriented distributed generation system is proposed.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Power-synchronization control of grid-connected voltage-source converters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Zhang, L. Harnefors and H. Nee,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method can be generally applied for all grid-connected VSCs but may be of most importance in high-voltage dc (HVDC)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46275" y="1524000"/>
            <a:ext cx="6477000" cy="44005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457200"/>
            <a:ext cx="7498080" cy="6248400"/>
          </a:xfrm>
        </p:spPr>
        <p:txBody>
          <a:bodyPr>
            <a:noAutofit/>
          </a:bodyPr>
          <a:lstStyle/>
          <a:p>
            <a:pPr algn="just">
              <a:lnSpc>
                <a:spcPct val="170000"/>
              </a:lnSpc>
              <a:buNone/>
            </a:pPr>
            <a:r>
              <a:rPr lang="en-IN" sz="2000" dirty="0" smtClean="0">
                <a:latin typeface="Times New Roman" pitchFamily="18" charset="0"/>
                <a:cs typeface="Times New Roman" pitchFamily="18" charset="0"/>
              </a:rPr>
              <a:t>    Micro </a:t>
            </a:r>
            <a:r>
              <a:rPr lang="en-IN" sz="2000" dirty="0" smtClean="0">
                <a:latin typeface="Times New Roman" pitchFamily="18" charset="0"/>
                <a:cs typeface="Times New Roman" pitchFamily="18" charset="0"/>
              </a:rPr>
              <a:t>grid issues and challenges are discussed in this paper along with their existing solutions in the literature. Mainly DGs synchronization and V and f control are discussed, which are very deciding parameters of micro grid stability. Along with these stability issues there are other issues like protection of micro grid, reverse power flow, optimal placement of DGs etc., which are not covered in depth in this paper. The role of power electronic converters in controlling of grid parameters also discussed. The communication-based control strategies are also discussed for effective power sharing among the DGs in the micro grid. Anyhow the conventional droop control strategies are not discussed in this paper.</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a:t>
            </a:r>
            <a:r>
              <a:rPr lang="en-IN" sz="1800" dirty="0" smtClean="0">
                <a:latin typeface="Times New Roman" pitchFamily="18" charset="0"/>
                <a:cs typeface="Times New Roman" pitchFamily="18" charset="0"/>
              </a:rPr>
              <a:t>. J</a:t>
            </a:r>
            <a:r>
              <a:rPr lang="en-IN" sz="1800" dirty="0" smtClean="0">
                <a:latin typeface="Times New Roman" pitchFamily="18" charset="0"/>
                <a:cs typeface="Times New Roman" pitchFamily="18" charset="0"/>
              </a:rPr>
              <a:t>. A. P. Lopes, C. L. </a:t>
            </a:r>
            <a:r>
              <a:rPr lang="en-IN" sz="1800" dirty="0" err="1" smtClean="0">
                <a:latin typeface="Times New Roman" pitchFamily="18" charset="0"/>
                <a:cs typeface="Times New Roman" pitchFamily="18" charset="0"/>
              </a:rPr>
              <a:t>Moreira</a:t>
            </a:r>
            <a:r>
              <a:rPr lang="en-IN" sz="1800" dirty="0" smtClean="0">
                <a:latin typeface="Times New Roman" pitchFamily="18" charset="0"/>
                <a:cs typeface="Times New Roman" pitchFamily="18" charset="0"/>
              </a:rPr>
              <a:t> and A. G. </a:t>
            </a:r>
            <a:r>
              <a:rPr lang="en-IN" sz="1800" dirty="0" err="1" smtClean="0">
                <a:latin typeface="Times New Roman" pitchFamily="18" charset="0"/>
                <a:cs typeface="Times New Roman" pitchFamily="18" charset="0"/>
              </a:rPr>
              <a:t>Madureira</a:t>
            </a:r>
            <a:r>
              <a:rPr lang="en-IN" sz="1800" dirty="0" smtClean="0">
                <a:latin typeface="Times New Roman" pitchFamily="18" charset="0"/>
                <a:cs typeface="Times New Roman" pitchFamily="18" charset="0"/>
              </a:rPr>
              <a:t>, "Defining control strategies for </a:t>
            </a:r>
            <a:r>
              <a:rPr lang="en-IN" sz="1800" dirty="0" err="1" smtClean="0">
                <a:latin typeface="Times New Roman" pitchFamily="18" charset="0"/>
                <a:cs typeface="Times New Roman" pitchFamily="18" charset="0"/>
              </a:rPr>
              <a:t>microgrids</a:t>
            </a:r>
            <a:r>
              <a:rPr lang="en-IN" sz="1800" dirty="0" smtClean="0">
                <a:latin typeface="Times New Roman" pitchFamily="18" charset="0"/>
                <a:cs typeface="Times New Roman" pitchFamily="18" charset="0"/>
              </a:rPr>
              <a:t> islanded operation", IEEE Trans. Power Syst., vol. 21, no. 2, pp. 916-924, May 2006</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2."IEEE Standard for Interconnecting Distributed Resources With Electric Power Systems, IEEE Standard 1547", Jul. 2003</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3."Guide for Design, Operation, and Integration of Distributed Resource Island Systems With Electric Power Systems, IEEE Standard 1547.4", 2011</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Blaabjerg</a:t>
            </a:r>
            <a:r>
              <a:rPr lang="en-IN" sz="1800" dirty="0" smtClean="0">
                <a:latin typeface="Times New Roman" pitchFamily="18" charset="0"/>
                <a:cs typeface="Times New Roman" pitchFamily="18" charset="0"/>
              </a:rPr>
              <a:t>, R. Teodorescu, M. </a:t>
            </a:r>
            <a:r>
              <a:rPr lang="en-IN" sz="1800" dirty="0" err="1" smtClean="0">
                <a:latin typeface="Times New Roman" pitchFamily="18" charset="0"/>
                <a:cs typeface="Times New Roman" pitchFamily="18" charset="0"/>
              </a:rPr>
              <a:t>Liserre</a:t>
            </a:r>
            <a:r>
              <a:rPr lang="en-IN" sz="1800" dirty="0" smtClean="0">
                <a:latin typeface="Times New Roman" pitchFamily="18" charset="0"/>
                <a:cs typeface="Times New Roman" pitchFamily="18" charset="0"/>
              </a:rPr>
              <a:t> and A. V. </a:t>
            </a:r>
            <a:r>
              <a:rPr lang="en-IN" sz="1800" dirty="0" err="1" smtClean="0">
                <a:latin typeface="Times New Roman" pitchFamily="18" charset="0"/>
                <a:cs typeface="Times New Roman" pitchFamily="18" charset="0"/>
              </a:rPr>
              <a:t>Timbus</a:t>
            </a:r>
            <a:r>
              <a:rPr lang="en-IN" sz="1800" dirty="0" smtClean="0">
                <a:latin typeface="Times New Roman" pitchFamily="18" charset="0"/>
                <a:cs typeface="Times New Roman" pitchFamily="18" charset="0"/>
              </a:rPr>
              <a:t>, "Overview of control and grid synchronization for distributed power generation systems", IEEE Trans. Ind. Electron., vol. 53, no. 5, pp. 1398-1409, Oct. 2006</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C</a:t>
            </a:r>
            <a:r>
              <a:rPr lang="en-IN" sz="1800" dirty="0" smtClean="0">
                <a:latin typeface="Times New Roman" pitchFamily="18" charset="0"/>
                <a:cs typeface="Times New Roman" pitchFamily="18" charset="0"/>
              </a:rPr>
              <a:t>. Lee, R. Jiang and P. Cheng, "A grid synchronization method for droop-controlled distributed energy resource converters", Proc. IEEE Trans. Ind. Appl., vol. 49, no. 2, pp. 954-962, Mar./Apr. 2013.</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700" dirty="0" smtClean="0">
                <a:latin typeface="Times New Roman" pitchFamily="18" charset="0"/>
                <a:cs typeface="Times New Roman" pitchFamily="18" charset="0"/>
              </a:rPr>
              <a:t>6</a:t>
            </a:r>
            <a:r>
              <a:rPr lang="en-IN" sz="1700" dirty="0" smtClean="0">
                <a:latin typeface="Times New Roman" pitchFamily="18" charset="0"/>
                <a:cs typeface="Times New Roman" pitchFamily="18" charset="0"/>
              </a:rPr>
              <a:t>. L</a:t>
            </a:r>
            <a:r>
              <a:rPr lang="en-IN" sz="1700" dirty="0" smtClean="0">
                <a:latin typeface="Times New Roman" pitchFamily="18" charset="0"/>
                <a:cs typeface="Times New Roman" pitchFamily="18" charset="0"/>
              </a:rPr>
              <a:t>. Zhang, L. </a:t>
            </a:r>
            <a:r>
              <a:rPr lang="en-IN" sz="1700" dirty="0" err="1" smtClean="0">
                <a:latin typeface="Times New Roman" pitchFamily="18" charset="0"/>
                <a:cs typeface="Times New Roman" pitchFamily="18" charset="0"/>
              </a:rPr>
              <a:t>Harnefors</a:t>
            </a:r>
            <a:r>
              <a:rPr lang="en-IN" sz="1700" dirty="0" smtClean="0">
                <a:latin typeface="Times New Roman" pitchFamily="18" charset="0"/>
                <a:cs typeface="Times New Roman" pitchFamily="18" charset="0"/>
              </a:rPr>
              <a:t> and H. Nee, "Power-synchronization control of grid-connected voltage-source converters", IEEE Trans. Power Syst., vol. 25, no. 2, pp. 809-820, May 2010</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50000"/>
              </a:lnSpc>
            </a:pPr>
            <a:r>
              <a:rPr lang="en-IN" sz="1700" dirty="0" smtClean="0">
                <a:latin typeface="Times New Roman" pitchFamily="18" charset="0"/>
                <a:cs typeface="Times New Roman" pitchFamily="18" charset="0"/>
              </a:rPr>
              <a:t>7.J. </a:t>
            </a:r>
            <a:r>
              <a:rPr lang="en-IN" sz="1700" dirty="0" err="1" smtClean="0">
                <a:latin typeface="Times New Roman" pitchFamily="18" charset="0"/>
                <a:cs typeface="Times New Roman" pitchFamily="18" charset="0"/>
              </a:rPr>
              <a:t>Svensson</a:t>
            </a:r>
            <a:r>
              <a:rPr lang="en-IN" sz="1700" dirty="0" smtClean="0">
                <a:latin typeface="Times New Roman" pitchFamily="18" charset="0"/>
                <a:cs typeface="Times New Roman" pitchFamily="18" charset="0"/>
              </a:rPr>
              <a:t>, "Synchronization methods for grid-connected voltage source converters", IEE Proc. </a:t>
            </a:r>
            <a:r>
              <a:rPr lang="en-IN" sz="1700" dirty="0" err="1" smtClean="0">
                <a:latin typeface="Times New Roman" pitchFamily="18" charset="0"/>
                <a:cs typeface="Times New Roman" pitchFamily="18" charset="0"/>
              </a:rPr>
              <a:t>Gener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Transm</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Distrib</a:t>
            </a:r>
            <a:r>
              <a:rPr lang="en-IN" sz="1700" dirty="0" smtClean="0">
                <a:latin typeface="Times New Roman" pitchFamily="18" charset="0"/>
                <a:cs typeface="Times New Roman" pitchFamily="18" charset="0"/>
              </a:rPr>
              <a:t>., vol. 148, no. 3, pp. 229-235, May 2001</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50000"/>
              </a:lnSpc>
            </a:pPr>
            <a:r>
              <a:rPr lang="en-IN" sz="1700" dirty="0" smtClean="0">
                <a:latin typeface="Times New Roman" pitchFamily="18" charset="0"/>
                <a:cs typeface="Times New Roman" pitchFamily="18" charset="0"/>
              </a:rPr>
              <a:t>8.M. </a:t>
            </a:r>
            <a:r>
              <a:rPr lang="en-IN" sz="1700" dirty="0" err="1" smtClean="0">
                <a:latin typeface="Times New Roman" pitchFamily="18" charset="0"/>
                <a:cs typeface="Times New Roman" pitchFamily="18" charset="0"/>
              </a:rPr>
              <a:t>Bobrowska-Rafal</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Rafal</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Jasinski</a:t>
            </a:r>
            <a:r>
              <a:rPr lang="en-IN" sz="1700" dirty="0" smtClean="0">
                <a:latin typeface="Times New Roman" pitchFamily="18" charset="0"/>
                <a:cs typeface="Times New Roman" pitchFamily="18" charset="0"/>
              </a:rPr>
              <a:t> and M. P. </a:t>
            </a:r>
            <a:r>
              <a:rPr lang="en-IN" sz="1700" dirty="0" err="1" smtClean="0">
                <a:latin typeface="Times New Roman" pitchFamily="18" charset="0"/>
                <a:cs typeface="Times New Roman" pitchFamily="18" charset="0"/>
              </a:rPr>
              <a:t>Kazmierkowski</a:t>
            </a:r>
            <a:r>
              <a:rPr lang="en-IN" sz="1700" dirty="0" smtClean="0">
                <a:latin typeface="Times New Roman" pitchFamily="18" charset="0"/>
                <a:cs typeface="Times New Roman" pitchFamily="18" charset="0"/>
              </a:rPr>
              <a:t>, "Grid synchronization and symmetrical components extraction with PLL algorithm for grid connected power electronic converters—A review", Bull. Polish Acad. Sci. Tech. Sci., vol. 59, no. 4, pp. 485-497, 2011</a:t>
            </a:r>
            <a:r>
              <a:rPr lang="en-IN" sz="1700" dirty="0" smtClean="0">
                <a:latin typeface="Times New Roman" pitchFamily="18" charset="0"/>
                <a:cs typeface="Times New Roman" pitchFamily="18" charset="0"/>
              </a:rPr>
              <a:t>.</a:t>
            </a:r>
            <a:endParaRPr lang="en-IN" sz="1700" dirty="0" smtClean="0">
              <a:latin typeface="Times New Roman" pitchFamily="18" charset="0"/>
              <a:cs typeface="Times New Roman" pitchFamily="18" charset="0"/>
            </a:endParaRPr>
          </a:p>
          <a:p>
            <a:pPr algn="just">
              <a:lnSpc>
                <a:spcPct val="150000"/>
              </a:lnSpc>
            </a:pPr>
            <a:r>
              <a:rPr lang="en-IN" sz="1700" dirty="0" smtClean="0">
                <a:latin typeface="Times New Roman" pitchFamily="18" charset="0"/>
                <a:cs typeface="Times New Roman" pitchFamily="18" charset="0"/>
              </a:rPr>
              <a:t>9.C. Ramos, A. Martins and A. </a:t>
            </a:r>
            <a:r>
              <a:rPr lang="en-IN" sz="1700" dirty="0" err="1" smtClean="0">
                <a:latin typeface="Times New Roman" pitchFamily="18" charset="0"/>
                <a:cs typeface="Times New Roman" pitchFamily="18" charset="0"/>
              </a:rPr>
              <a:t>Carvalho</a:t>
            </a:r>
            <a:r>
              <a:rPr lang="en-IN" sz="1700" dirty="0" smtClean="0">
                <a:latin typeface="Times New Roman" pitchFamily="18" charset="0"/>
                <a:cs typeface="Times New Roman" pitchFamily="18" charset="0"/>
              </a:rPr>
              <a:t>, "Synchronizing renewable energy sources in distributed generation systems", Proc. Int. Conf. Renew. Energy Power Qual. (ICREPQ), pp. 1-5, 2005</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50000"/>
              </a:lnSpc>
            </a:pPr>
            <a:r>
              <a:rPr lang="en-IN" sz="1700" dirty="0" smtClean="0">
                <a:latin typeface="Times New Roman" pitchFamily="18" charset="0"/>
                <a:cs typeface="Times New Roman" pitchFamily="18" charset="0"/>
              </a:rPr>
              <a:t>10.G. </a:t>
            </a:r>
            <a:r>
              <a:rPr lang="en-IN" sz="1700" dirty="0" err="1" smtClean="0">
                <a:latin typeface="Times New Roman" pitchFamily="18" charset="0"/>
                <a:cs typeface="Times New Roman" pitchFamily="18" charset="0"/>
              </a:rPr>
              <a:t>Xiaoqiang</a:t>
            </a:r>
            <a:r>
              <a:rPr lang="en-IN" sz="1700" dirty="0" smtClean="0">
                <a:latin typeface="Times New Roman" pitchFamily="18" charset="0"/>
                <a:cs typeface="Times New Roman" pitchFamily="18" charset="0"/>
              </a:rPr>
              <a:t>, W. </a:t>
            </a:r>
            <a:r>
              <a:rPr lang="en-IN" sz="1700" dirty="0" err="1" smtClean="0">
                <a:latin typeface="Times New Roman" pitchFamily="18" charset="0"/>
                <a:cs typeface="Times New Roman" pitchFamily="18" charset="0"/>
              </a:rPr>
              <a:t>Weiyang</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Xiaofeng</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Guocheng</a:t>
            </a:r>
            <a:r>
              <a:rPr lang="en-IN" sz="1700" dirty="0" smtClean="0">
                <a:latin typeface="Times New Roman" pitchFamily="18" charset="0"/>
                <a:cs typeface="Times New Roman" pitchFamily="18" charset="0"/>
              </a:rPr>
              <a:t>, "Phase locked loop for electronically-interfaced converters in distributed utility network", Proc. Int. Conf. Elect. Mach. Syst. (ICEMS), pp. 2346-2350, Oct. 2008.</a:t>
            </a: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1040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Controller Area Network Assisted Grid Synchronization of a Microgrid With Renewable Energy Sources and Storage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2021-11-25T12:14:34Z</dcterms:modified>
</cp:coreProperties>
</file>