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322" r:id="rId2"/>
    <p:sldId id="325" r:id="rId3"/>
    <p:sldId id="260" r:id="rId4"/>
    <p:sldId id="262" r:id="rId5"/>
    <p:sldId id="263" r:id="rId6"/>
    <p:sldId id="294" r:id="rId7"/>
    <p:sldId id="330" r:id="rId8"/>
    <p:sldId id="296" r:id="rId9"/>
    <p:sldId id="295" r:id="rId10"/>
    <p:sldId id="331" r:id="rId11"/>
    <p:sldId id="323" r:id="rId12"/>
    <p:sldId id="329"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11/25/2021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11/25/2021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11/25/2021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11/25/2021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11/25/2021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11/25/2021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11/25/2021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11/25/2021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11/25/2021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11/25/2021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11/25/2021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11/25/2021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11/25/2021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Android4Auto: A proposal for integration of Android in vehicle infotainment systems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paper presents a proposal for integration of Android into vehicle infotainment systems. The proposed system offers infotainment functionality, while enabling users to use the device as a regular Android device. The proposal includes a specification of a Java API that should be used to access in-vehicle related content from Android applications.</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existing communication in infotainment system is supported by service provider relayed data </a:t>
            </a:r>
            <a:r>
              <a:rPr lang="en-IN" sz="2000" dirty="0" smtClean="0">
                <a:latin typeface="Times New Roman" pitchFamily="18" charset="0"/>
                <a:cs typeface="Times New Roman" pitchFamily="18" charset="0"/>
              </a:rPr>
              <a:t>transmission.</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existing system in mid range car, the display are analogy for speedometer, tachometer and other indicators, like car malfunction with some engine fault are indicated by a light </a:t>
            </a:r>
            <a:r>
              <a:rPr lang="en-IN" sz="2000" dirty="0" smtClean="0">
                <a:latin typeface="Times New Roman" pitchFamily="18" charset="0"/>
                <a:cs typeface="Times New Roman" pitchFamily="18" charset="0"/>
              </a:rPr>
              <a:t>blinking.</a:t>
            </a:r>
          </a:p>
          <a:p>
            <a:pPr algn="just">
              <a:lnSpc>
                <a:spcPct val="150000"/>
              </a:lnSpc>
            </a:pPr>
            <a:r>
              <a:rPr lang="en-IN" sz="2000" dirty="0" smtClean="0">
                <a:latin typeface="Times New Roman" pitchFamily="18" charset="0"/>
                <a:cs typeface="Times New Roman" pitchFamily="18" charset="0"/>
              </a:rPr>
              <a:t>It is therefore desirable to enable interactive services to co-exist on a shared hardware platform that has access to other components that influence timing and safety critical control of the vehicle.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Our approach supports the co-existence of the Quest RTOS with Android, to manage timing-critical components of the vehicle.</a:t>
            </a: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network model also includes line of sight problem while performing massive data streaming from </a:t>
            </a:r>
            <a:r>
              <a:rPr lang="en-IN" sz="2000" dirty="0" err="1" smtClean="0">
                <a:latin typeface="Times New Roman" pitchFamily="18" charset="0"/>
                <a:cs typeface="Times New Roman" pitchFamily="18" charset="0"/>
              </a:rPr>
              <a:t>neighboring</a:t>
            </a:r>
            <a:r>
              <a:rPr lang="en-IN" sz="2000" dirty="0" smtClean="0">
                <a:latin typeface="Times New Roman" pitchFamily="18" charset="0"/>
                <a:cs typeface="Times New Roman" pitchFamily="18" charset="0"/>
              </a:rPr>
              <a:t> vehicles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However</a:t>
            </a:r>
            <a:r>
              <a:rPr lang="en-IN" sz="2000" dirty="0" smtClean="0">
                <a:latin typeface="Times New Roman" pitchFamily="18" charset="0"/>
                <a:cs typeface="Times New Roman" pitchFamily="18" charset="0"/>
              </a:rPr>
              <a:t>, with a dynamic topology and heavy traffic on cloud, this calculation is quite challenging and novel problem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Line of sight problems are required to be considered as routing destination of different vehicles may be different and hence if the vehicle travels in their respective routes than proposed system attempts to hold the communication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can be seen that variable ranges of channel capacity do not have much significant impact on the throughput.</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4572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143000" y="457200"/>
            <a:ext cx="7498080" cy="6248400"/>
          </a:xfrm>
        </p:spPr>
        <p:txBody>
          <a:bodyPr>
            <a:noAutofit/>
          </a:bodyPr>
          <a:lstStyle/>
          <a:p>
            <a:pPr algn="just">
              <a:lnSpc>
                <a:spcPct val="150000"/>
              </a:lnSpc>
            </a:pPr>
            <a:r>
              <a:rPr lang="en-IN" sz="2000" dirty="0" smtClean="0">
                <a:latin typeface="Times New Roman" pitchFamily="18" charset="0"/>
                <a:cs typeface="Times New Roman" pitchFamily="18" charset="0"/>
              </a:rPr>
              <a:t>The prime purpose of the proposed system is to evolve up with a framework for generating error-free data over the services running in infotainment system considering the case study of vehicular network</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proposed system also deals with optimization of the resources by using simplified network encoding system that has direct effect on saving channel </a:t>
            </a:r>
            <a:r>
              <a:rPr lang="en-IN" sz="2000" dirty="0" smtClean="0">
                <a:latin typeface="Times New Roman" pitchFamily="18" charset="0"/>
                <a:cs typeface="Times New Roman" pitchFamily="18" charset="0"/>
              </a:rPr>
              <a:t>capacity.</a:t>
            </a:r>
          </a:p>
          <a:p>
            <a:pPr algn="just">
              <a:lnSpc>
                <a:spcPct val="150000"/>
              </a:lnSpc>
            </a:pPr>
            <a:r>
              <a:rPr lang="en-IN" sz="2000" dirty="0" smtClean="0">
                <a:latin typeface="Times New Roman" pitchFamily="18" charset="0"/>
                <a:cs typeface="Times New Roman" pitchFamily="18" charset="0"/>
              </a:rPr>
              <a:t>The core logic of the proposed system is to evolve up with a framework that facilitates faster transmission of heavier data files over a bigger stream in critical online services.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All </a:t>
            </a:r>
            <a:r>
              <a:rPr lang="en-IN" sz="2000" dirty="0" smtClean="0">
                <a:latin typeface="Times New Roman" pitchFamily="18" charset="0"/>
                <a:cs typeface="Times New Roman" pitchFamily="18" charset="0"/>
              </a:rPr>
              <a:t>these parameters in </a:t>
            </a:r>
            <a:r>
              <a:rPr lang="en-IN" sz="2000" dirty="0" err="1" smtClean="0">
                <a:latin typeface="Times New Roman" pitchFamily="18" charset="0"/>
                <a:cs typeface="Times New Roman" pitchFamily="18" charset="0"/>
              </a:rPr>
              <a:t>modeling</a:t>
            </a:r>
            <a:r>
              <a:rPr lang="en-IN" sz="2000" dirty="0" smtClean="0">
                <a:latin typeface="Times New Roman" pitchFamily="18" charset="0"/>
                <a:cs typeface="Times New Roman" pitchFamily="18" charset="0"/>
              </a:rPr>
              <a:t> will ensure that proposed system offers complete applicability on streaming services on any defined infotainment system.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We used the second method to update the </a:t>
            </a:r>
            <a:r>
              <a:rPr lang="en-IN" sz="2000" dirty="0" err="1" smtClean="0">
                <a:latin typeface="Times New Roman" pitchFamily="18" charset="0"/>
                <a:cs typeface="Times New Roman" pitchFamily="18" charset="0"/>
              </a:rPr>
              <a:t>Micom</a:t>
            </a:r>
            <a:r>
              <a:rPr lang="en-IN" sz="2000" dirty="0" smtClean="0">
                <a:latin typeface="Times New Roman" pitchFamily="18" charset="0"/>
                <a:cs typeface="Times New Roman" pitchFamily="18" charset="0"/>
              </a:rPr>
              <a:t> firmware, but with a slightly </a:t>
            </a:r>
            <a:r>
              <a:rPr lang="en-IN" sz="2000" dirty="0" smtClean="0">
                <a:latin typeface="Times New Roman" pitchFamily="18" charset="0"/>
                <a:cs typeface="Times New Roman" pitchFamily="18" charset="0"/>
              </a:rPr>
              <a:t>modified </a:t>
            </a:r>
            <a:r>
              <a:rPr lang="en-IN" sz="2000" dirty="0" smtClean="0">
                <a:latin typeface="Times New Roman" pitchFamily="18" charset="0"/>
                <a:cs typeface="Times New Roman" pitchFamily="18" charset="0"/>
              </a:rPr>
              <a:t>version of the original firmware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Our </a:t>
            </a:r>
            <a:r>
              <a:rPr lang="en-IN" sz="2000" dirty="0" err="1" smtClean="0">
                <a:latin typeface="Times New Roman" pitchFamily="18" charset="0"/>
                <a:cs typeface="Times New Roman" pitchFamily="18" charset="0"/>
              </a:rPr>
              <a:t>Micom</a:t>
            </a:r>
            <a:r>
              <a:rPr lang="en-IN" sz="2000" dirty="0" smtClean="0">
                <a:latin typeface="Times New Roman" pitchFamily="18" charset="0"/>
                <a:cs typeface="Times New Roman" pitchFamily="18" charset="0"/>
              </a:rPr>
              <a:t> firmware reverse engineering efforts suggest that an attacker can potentially update the </a:t>
            </a:r>
            <a:r>
              <a:rPr lang="en-IN" sz="2000" dirty="0" err="1" smtClean="0">
                <a:latin typeface="Times New Roman" pitchFamily="18" charset="0"/>
                <a:cs typeface="Times New Roman" pitchFamily="18" charset="0"/>
              </a:rPr>
              <a:t>Micom</a:t>
            </a:r>
            <a:r>
              <a:rPr lang="en-IN" sz="2000" dirty="0" smtClean="0">
                <a:latin typeface="Times New Roman" pitchFamily="18" charset="0"/>
                <a:cs typeface="Times New Roman" pitchFamily="18" charset="0"/>
              </a:rPr>
              <a:t> firmware using methods similar to those used in a previous </a:t>
            </a:r>
            <a:r>
              <a:rPr lang="en-IN" sz="2000" dirty="0" smtClean="0">
                <a:latin typeface="Times New Roman" pitchFamily="18" charset="0"/>
                <a:cs typeface="Times New Roman" pitchFamily="18" charset="0"/>
              </a:rPr>
              <a:t>study.</a:t>
            </a:r>
          </a:p>
          <a:p>
            <a:pPr algn="just">
              <a:lnSpc>
                <a:spcPct val="150000"/>
              </a:lnSpc>
            </a:pPr>
            <a:r>
              <a:rPr lang="en-IN" sz="2000" dirty="0" smtClean="0">
                <a:latin typeface="Times New Roman" pitchFamily="18" charset="0"/>
                <a:cs typeface="Times New Roman" pitchFamily="18" charset="0"/>
              </a:rPr>
              <a:t>We identified multiple heap memory corruption vulnerabilities that could be potentially used for exploitation purposes.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are exploring more real-time I/O and notification capabilities in Android for complete deployment of the interactive automotive system in a working high-performance electric vehicle.</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png"/>
          <p:cNvPicPr>
            <a:picLocks noGrp="1" noChangeAspect="1" noChangeArrowheads="1"/>
          </p:cNvPicPr>
          <p:nvPr>
            <p:ph idx="1"/>
          </p:nvPr>
        </p:nvPicPr>
        <p:blipFill>
          <a:blip r:embed="rId2"/>
          <a:srcRect/>
          <a:stretch>
            <a:fillRect/>
          </a:stretch>
        </p:blipFill>
        <p:spPr bwMode="auto">
          <a:xfrm>
            <a:off x="1752600" y="1447800"/>
            <a:ext cx="6476999" cy="4800600"/>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5635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95400" y="609600"/>
            <a:ext cx="7498080" cy="5867400"/>
          </a:xfrm>
        </p:spPr>
        <p:txBody>
          <a:bodyPr>
            <a:noAutofit/>
          </a:bodyPr>
          <a:lstStyle/>
          <a:p>
            <a:pPr algn="just">
              <a:lnSpc>
                <a:spcPct val="170000"/>
              </a:lnSpc>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paper has discussed about a novel design of the infotainment system that is carried out on the top of a vehicular cloud system. The contributions of the proposed system are as follows: </a:t>
            </a:r>
            <a:r>
              <a:rPr lang="en-IN" sz="2000" dirty="0" err="1" smtClean="0">
                <a:latin typeface="Times New Roman" pitchFamily="18" charset="0"/>
                <a:cs typeface="Times New Roman" pitchFamily="18" charset="0"/>
              </a:rPr>
              <a:t>i</a:t>
            </a:r>
            <a:r>
              <a:rPr lang="en-IN" sz="2000" dirty="0" smtClean="0">
                <a:latin typeface="Times New Roman" pitchFamily="18" charset="0"/>
                <a:cs typeface="Times New Roman" pitchFamily="18" charset="0"/>
              </a:rPr>
              <a:t>) the study implements the complete algorithm over the graph which makes the network topology construction easier and simpler to maintain, which is required during dynamic topology of vehicle, ii) the applicability of the proposed system can be highly acclaimed as it is implemented over map system where visualization of results are validated, iii) the complete </a:t>
            </a:r>
            <a:r>
              <a:rPr lang="en-IN" sz="2000" dirty="0" err="1" smtClean="0">
                <a:latin typeface="Times New Roman" pitchFamily="18" charset="0"/>
                <a:cs typeface="Times New Roman" pitchFamily="18" charset="0"/>
              </a:rPr>
              <a:t>modeling</a:t>
            </a:r>
            <a:r>
              <a:rPr lang="en-IN" sz="2000" dirty="0" smtClean="0">
                <a:latin typeface="Times New Roman" pitchFamily="18" charset="0"/>
                <a:cs typeface="Times New Roman" pitchFamily="18" charset="0"/>
              </a:rPr>
              <a:t> is carried out considering the constraint of the existing infotainment system which shows better practicality of proposed system.</a:t>
            </a:r>
            <a:endParaRPr lang="en-US" sz="2000"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50000"/>
              </a:lnSpc>
            </a:pPr>
            <a:r>
              <a:rPr lang="en-IN" sz="2000" dirty="0" smtClean="0">
                <a:latin typeface="Times New Roman" pitchFamily="18" charset="0"/>
                <a:cs typeface="Times New Roman" pitchFamily="18" charset="0"/>
              </a:rPr>
              <a:t>1.GENIVI home page, June 2015, [online] Available: http://www.genivi.org</a:t>
            </a:r>
            <a:r>
              <a:rPr lang="en-IN" sz="2000" dirty="0" smtClean="0">
                <a:latin typeface="Times New Roman" pitchFamily="18" charset="0"/>
                <a:cs typeface="Times New Roman" pitchFamily="18" charset="0"/>
              </a:rPr>
              <a: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2.I. Son, K. Han, D. Park, M. Di and J. Cho, "A study on implementation of IVI applications for connected vehicle using HTML 5", 2014 International Conference on IT Convergence and Security (ICITCS), pp. 1-4, Oct. 2014</a:t>
            </a:r>
            <a:r>
              <a:rPr lang="en-IN" sz="2000" dirty="0" smtClean="0">
                <a:latin typeface="Times New Roman" pitchFamily="18" charset="0"/>
                <a:cs typeface="Times New Roman" pitchFamily="18" charset="0"/>
              </a:rPr>
              <a: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3.T. </a:t>
            </a:r>
            <a:r>
              <a:rPr lang="en-IN" sz="2000" dirty="0" err="1" smtClean="0">
                <a:latin typeface="Times New Roman" pitchFamily="18" charset="0"/>
                <a:cs typeface="Times New Roman" pitchFamily="18" charset="0"/>
              </a:rPr>
              <a:t>Yamabe</a:t>
            </a:r>
            <a:r>
              <a:rPr lang="en-IN" sz="2000" dirty="0" smtClean="0">
                <a:latin typeface="Times New Roman" pitchFamily="18" charset="0"/>
                <a:cs typeface="Times New Roman" pitchFamily="18" charset="0"/>
              </a:rPr>
              <a:t>, S. Ikegami, A. </a:t>
            </a:r>
            <a:r>
              <a:rPr lang="en-IN" sz="2000" dirty="0" err="1" smtClean="0">
                <a:latin typeface="Times New Roman" pitchFamily="18" charset="0"/>
                <a:cs typeface="Times New Roman" pitchFamily="18" charset="0"/>
              </a:rPr>
              <a:t>Ishizaki</a:t>
            </a:r>
            <a:r>
              <a:rPr lang="en-IN" sz="2000" dirty="0" smtClean="0">
                <a:latin typeface="Times New Roman" pitchFamily="18" charset="0"/>
                <a:cs typeface="Times New Roman" pitchFamily="18" charset="0"/>
              </a:rPr>
              <a:t>, S. </a:t>
            </a:r>
            <a:r>
              <a:rPr lang="en-IN" sz="2000" dirty="0" err="1" smtClean="0">
                <a:latin typeface="Times New Roman" pitchFamily="18" charset="0"/>
                <a:cs typeface="Times New Roman" pitchFamily="18" charset="0"/>
              </a:rPr>
              <a:t>Kitagami</a:t>
            </a:r>
            <a:r>
              <a:rPr lang="en-IN" sz="2000" dirty="0" smtClean="0">
                <a:latin typeface="Times New Roman" pitchFamily="18" charset="0"/>
                <a:cs typeface="Times New Roman" pitchFamily="18" charset="0"/>
              </a:rPr>
              <a:t> and R. </a:t>
            </a:r>
            <a:r>
              <a:rPr lang="en-IN" sz="2000" dirty="0" err="1" smtClean="0">
                <a:latin typeface="Times New Roman" pitchFamily="18" charset="0"/>
                <a:cs typeface="Times New Roman" pitchFamily="18" charset="0"/>
              </a:rPr>
              <a:t>Kiyohara</a:t>
            </a:r>
            <a:r>
              <a:rPr lang="en-IN" sz="2000" dirty="0" smtClean="0">
                <a:latin typeface="Times New Roman" pitchFamily="18" charset="0"/>
                <a:cs typeface="Times New Roman" pitchFamily="18" charset="0"/>
              </a:rPr>
              <a:t>, "Car navigation user interface based on a </a:t>
            </a:r>
            <a:r>
              <a:rPr lang="en-IN" sz="2000" dirty="0" err="1" smtClean="0">
                <a:latin typeface="Times New Roman" pitchFamily="18" charset="0"/>
                <a:cs typeface="Times New Roman" pitchFamily="18" charset="0"/>
              </a:rPr>
              <a:t>smartphone</a:t>
            </a:r>
            <a:r>
              <a:rPr lang="en-IN" sz="2000" dirty="0" smtClean="0">
                <a:latin typeface="Times New Roman" pitchFamily="18" charset="0"/>
                <a:cs typeface="Times New Roman" pitchFamily="18" charset="0"/>
              </a:rPr>
              <a:t>", 2014 Seventh International Conference on Mobile Computing and Ubiquitous Networking (ICMU), pp. 85-86, Jan. 2014.</a:t>
            </a: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50000"/>
              </a:lnSpc>
            </a:pPr>
            <a:r>
              <a:rPr lang="en-IN" sz="2000" dirty="0" smtClean="0">
                <a:latin typeface="Times New Roman" pitchFamily="18" charset="0"/>
                <a:cs typeface="Times New Roman" pitchFamily="18" charset="0"/>
              </a:rPr>
              <a:t>4.N. </a:t>
            </a:r>
            <a:r>
              <a:rPr lang="en-IN" sz="2000" dirty="0" err="1" smtClean="0">
                <a:latin typeface="Times New Roman" pitchFamily="18" charset="0"/>
                <a:cs typeface="Times New Roman" pitchFamily="18" charset="0"/>
              </a:rPr>
              <a:t>Gandhewar</a:t>
            </a:r>
            <a:r>
              <a:rPr lang="en-IN" sz="2000" dirty="0" smtClean="0">
                <a:latin typeface="Times New Roman" pitchFamily="18" charset="0"/>
                <a:cs typeface="Times New Roman" pitchFamily="18" charset="0"/>
              </a:rPr>
              <a:t> and R. Sheikh, "Google Android: An emerging software platform for mobile devices", International Journal on Computer Science and Engineering, pp. 12-17, 2010</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5.A. </a:t>
            </a:r>
            <a:r>
              <a:rPr lang="en-IN" sz="2000" dirty="0" err="1" smtClean="0">
                <a:latin typeface="Times New Roman" pitchFamily="18" charset="0"/>
                <a:cs typeface="Times New Roman" pitchFamily="18" charset="0"/>
              </a:rPr>
              <a:t>Tahat</a:t>
            </a:r>
            <a:r>
              <a:rPr lang="en-IN" sz="2000" dirty="0" smtClean="0">
                <a:latin typeface="Times New Roman" pitchFamily="18" charset="0"/>
                <a:cs typeface="Times New Roman" pitchFamily="18" charset="0"/>
              </a:rPr>
              <a:t>, A. Said, F. </a:t>
            </a:r>
            <a:r>
              <a:rPr lang="en-IN" sz="2000" dirty="0" err="1" smtClean="0">
                <a:latin typeface="Times New Roman" pitchFamily="18" charset="0"/>
                <a:cs typeface="Times New Roman" pitchFamily="18" charset="0"/>
              </a:rPr>
              <a:t>Jaouni</a:t>
            </a:r>
            <a:r>
              <a:rPr lang="en-IN" sz="2000" dirty="0" smtClean="0">
                <a:latin typeface="Times New Roman" pitchFamily="18" charset="0"/>
                <a:cs typeface="Times New Roman" pitchFamily="18" charset="0"/>
              </a:rPr>
              <a:t> and W. </a:t>
            </a:r>
            <a:r>
              <a:rPr lang="en-IN" sz="2000" dirty="0" err="1" smtClean="0">
                <a:latin typeface="Times New Roman" pitchFamily="18" charset="0"/>
                <a:cs typeface="Times New Roman" pitchFamily="18" charset="0"/>
              </a:rPr>
              <a:t>Qadamani</a:t>
            </a:r>
            <a:r>
              <a:rPr lang="en-IN" sz="2000" dirty="0" smtClean="0">
                <a:latin typeface="Times New Roman" pitchFamily="18" charset="0"/>
                <a:cs typeface="Times New Roman" pitchFamily="18" charset="0"/>
              </a:rPr>
              <a:t>, "Android-based universal vehicle diagnostic and tracking system", 2012 IEEE 16th International Symposium on Consumer Electronics (ISCE), pp. 813-819, June 2012</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6.A.V. </a:t>
            </a:r>
            <a:r>
              <a:rPr lang="en-IN" sz="2000" dirty="0" err="1" smtClean="0">
                <a:latin typeface="Times New Roman" pitchFamily="18" charset="0"/>
                <a:cs typeface="Times New Roman" pitchFamily="18" charset="0"/>
              </a:rPr>
              <a:t>Khanapuri</a:t>
            </a:r>
            <a:r>
              <a:rPr lang="en-IN" sz="2000" dirty="0" smtClean="0">
                <a:latin typeface="Times New Roman" pitchFamily="18" charset="0"/>
                <a:cs typeface="Times New Roman" pitchFamily="18" charset="0"/>
              </a:rPr>
              <a:t>, A. </a:t>
            </a:r>
            <a:r>
              <a:rPr lang="en-IN" sz="2000" dirty="0" err="1" smtClean="0">
                <a:latin typeface="Times New Roman" pitchFamily="18" charset="0"/>
                <a:cs typeface="Times New Roman" pitchFamily="18" charset="0"/>
              </a:rPr>
              <a:t>Shastri</a:t>
            </a:r>
            <a:r>
              <a:rPr lang="en-IN" sz="2000" dirty="0" smtClean="0">
                <a:latin typeface="Times New Roman" pitchFamily="18" charset="0"/>
                <a:cs typeface="Times New Roman" pitchFamily="18" charset="0"/>
              </a:rPr>
              <a:t>, G. </a:t>
            </a:r>
            <a:r>
              <a:rPr lang="en-IN" sz="2000" dirty="0" err="1" smtClean="0">
                <a:latin typeface="Times New Roman" pitchFamily="18" charset="0"/>
                <a:cs typeface="Times New Roman" pitchFamily="18" charset="0"/>
              </a:rPr>
              <a:t>D'souza</a:t>
            </a:r>
            <a:r>
              <a:rPr lang="en-IN" sz="2000" dirty="0" smtClean="0">
                <a:latin typeface="Times New Roman" pitchFamily="18" charset="0"/>
                <a:cs typeface="Times New Roman" pitchFamily="18" charset="0"/>
              </a:rPr>
              <a:t> and S. </a:t>
            </a:r>
            <a:r>
              <a:rPr lang="en-IN" sz="2000" dirty="0" err="1" smtClean="0">
                <a:latin typeface="Times New Roman" pitchFamily="18" charset="0"/>
                <a:cs typeface="Times New Roman" pitchFamily="18" charset="0"/>
              </a:rPr>
              <a:t>D'souza</a:t>
            </a:r>
            <a:r>
              <a:rPr lang="en-IN" sz="2000" dirty="0" smtClean="0">
                <a:latin typeface="Times New Roman" pitchFamily="18" charset="0"/>
                <a:cs typeface="Times New Roman" pitchFamily="18" charset="0"/>
              </a:rPr>
              <a:t>, "On road: A car assistant application", 2015 International Conference on Technologies for Sustainable Development (ICTSD), pp. 1-7, Feb. 2015.</a:t>
            </a: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1259</TotalTime>
  <Words>690</Words>
  <Application>Microsoft Office PowerPoint</Application>
  <PresentationFormat>On-screen Show (4:3)</PresentationFormat>
  <Paragraphs>46</Paragraphs>
  <Slides>12</Slides>
  <Notes>2</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Solstice</vt:lpstr>
      <vt:lpstr>Android4Auto: A proposal for integration of Android in vehicle infotainment systems</vt:lpstr>
      <vt:lpstr>Abstract</vt:lpstr>
      <vt:lpstr>Existing System</vt:lpstr>
      <vt:lpstr>Disadvantage of Existing System</vt:lpstr>
      <vt:lpstr>PROPOSED SYSTEM :</vt:lpstr>
      <vt:lpstr>ADVANTAGE</vt:lpstr>
      <vt:lpstr>Block Diagram</vt:lpstr>
      <vt:lpstr>SOFTWARE REQUIREMENTS:</vt:lpstr>
      <vt:lpstr>HARDWARE REQUIREMENTS:</vt:lpstr>
      <vt:lpstr>CONCLUTION</vt:lpstr>
      <vt:lpstr>REFERENCE</vt:lpstr>
      <vt:lpstr>Slide 12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2021-11-25T12:57:28Z</dcterms:modified>
</cp:coreProperties>
</file>