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pulse measurement and data management system based on </a:t>
            </a:r>
            <a:r>
              <a:rPr lang="en-US" b="1" dirty="0" err="1" smtClean="0"/>
              <a:t>Arduino</a:t>
            </a:r>
            <a:r>
              <a:rPr lang="en-US" b="1" dirty="0" smtClean="0"/>
              <a:t> platform and Android device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prototype of pulse measurement and data management system is built on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platform and Android device. It is provided with functions of pulse measurement, data storage and share in local device and online cloud server. Among the system, first a smart pulse sensing module with a Bluetooth interface is designed to measure pulse rate and peak value. Pulse data with time stamp is then sent to Android device through Bluetooth. A data management application is developed for Android device, which can receive pulse data from sensing module and further upload to online cloud server.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can be an essential step to change the conventional healthcare systems which require patients’ existence inside hospitals or clinic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to check their health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method is used universally by using the curve between the ratio and saturation levels of the existing </a:t>
            </a:r>
            <a:r>
              <a:rPr lang="en-IN" sz="2000" dirty="0" smtClean="0">
                <a:latin typeface="Times New Roman" pitchFamily="18" charset="0"/>
                <a:cs typeface="Times New Roman" pitchFamily="18" charset="0"/>
              </a:rPr>
              <a:t>sensors.</a:t>
            </a:r>
          </a:p>
          <a:p>
            <a:pPr algn="just">
              <a:lnSpc>
                <a:spcPct val="150000"/>
              </a:lnSpc>
            </a:pPr>
            <a:r>
              <a:rPr lang="en-IN" sz="2000" dirty="0" smtClean="0">
                <a:latin typeface="Times New Roman" pitchFamily="18" charset="0"/>
                <a:cs typeface="Times New Roman" pitchFamily="18" charset="0"/>
              </a:rPr>
              <a:t>The sensor uses Red and Infrared LEDs with phototransistor to convert the light received after modulating by human tissue to electrical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DC part is due to tissues, Bone and non-</a:t>
            </a:r>
            <a:r>
              <a:rPr lang="en-IN" sz="2000" dirty="0" err="1" smtClean="0">
                <a:latin typeface="Times New Roman" pitchFamily="18" charset="0"/>
                <a:cs typeface="Times New Roman" pitchFamily="18" charset="0"/>
              </a:rPr>
              <a:t>pulsatile</a:t>
            </a:r>
            <a:r>
              <a:rPr lang="en-IN" sz="2000" dirty="0" smtClean="0">
                <a:latin typeface="Times New Roman" pitchFamily="18" charset="0"/>
                <a:cs typeface="Times New Roman" pitchFamily="18" charset="0"/>
              </a:rPr>
              <a:t> arterial blood while the AC part is due to </a:t>
            </a:r>
            <a:r>
              <a:rPr lang="en-IN" sz="2000" dirty="0" err="1" smtClean="0">
                <a:latin typeface="Times New Roman" pitchFamily="18" charset="0"/>
                <a:cs typeface="Times New Roman" pitchFamily="18" charset="0"/>
              </a:rPr>
              <a:t>pulsatile</a:t>
            </a:r>
            <a:r>
              <a:rPr lang="en-IN" sz="2000" dirty="0" smtClean="0">
                <a:latin typeface="Times New Roman" pitchFamily="18" charset="0"/>
                <a:cs typeface="Times New Roman" pitchFamily="18" charset="0"/>
              </a:rPr>
              <a:t> volume of arterial blood.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stemmed from the fact that the output signal did not include all the ECG signal parameters such as P-Q-R-S-T and some of them disappear.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obtaining instantaneous information about body temperature helps to avoid the mentioned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project is effective equipment for patients who are recovering from a heart attack or patients who suffer from chronic cardiovascular system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issue with this sensor which is very sensitive to motion. So, it requires a rest position to read </a:t>
            </a:r>
            <a:r>
              <a:rPr lang="en-IN" sz="2000" dirty="0" smtClean="0">
                <a:latin typeface="Times New Roman" pitchFamily="18" charset="0"/>
                <a:cs typeface="Times New Roman" pitchFamily="18" charset="0"/>
              </a:rPr>
              <a:t>perfectly.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achieve convenient and rapid detection of pulse signal, a real-time detection system of photoelectric pulse signal based on Bluetooth transmission is proposed in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 pulse signal detection system based on wireless Bluetooth transmission is proposed, which can acquire pulse signal from wireless terminal carried on the body and avoid the cable restriction and poor scalability of wired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achieved signal in this project cannot be trusted and used for diagnosing purposes. </a:t>
            </a:r>
          </a:p>
          <a:p>
            <a:pPr algn="just">
              <a:lnSpc>
                <a:spcPct val="150000"/>
              </a:lnSpc>
            </a:pPr>
            <a:r>
              <a:rPr lang="en-IN" sz="2000" dirty="0" smtClean="0">
                <a:latin typeface="Times New Roman" pitchFamily="18" charset="0"/>
                <a:cs typeface="Times New Roman" pitchFamily="18" charset="0"/>
              </a:rPr>
              <a:t>In this paper, a </a:t>
            </a:r>
            <a:r>
              <a:rPr lang="en-IN" sz="2000" dirty="0" err="1" smtClean="0">
                <a:latin typeface="Times New Roman" pitchFamily="18" charset="0"/>
                <a:cs typeface="Times New Roman" pitchFamily="18" charset="0"/>
              </a:rPr>
              <a:t>NodeMCU</a:t>
            </a:r>
            <a:r>
              <a:rPr lang="en-IN" sz="2000" dirty="0" smtClean="0">
                <a:latin typeface="Times New Roman" pitchFamily="18" charset="0"/>
                <a:cs typeface="Times New Roman" pitchFamily="18" charset="0"/>
              </a:rPr>
              <a:t> module is chosen for satisfying this purpose.</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Pulse </a:t>
            </a:r>
            <a:r>
              <a:rPr lang="en-IN" sz="2000" dirty="0" err="1" smtClean="0">
                <a:latin typeface="Times New Roman" pitchFamily="18" charset="0"/>
                <a:cs typeface="Times New Roman" pitchFamily="18" charset="0"/>
              </a:rPr>
              <a:t>Oximeters</a:t>
            </a:r>
            <a:r>
              <a:rPr lang="en-IN" sz="2000" dirty="0" smtClean="0">
                <a:latin typeface="Times New Roman" pitchFamily="18" charset="0"/>
                <a:cs typeface="Times New Roman" pitchFamily="18" charset="0"/>
              </a:rPr>
              <a:t> are medical sensors used to determine percentage of oxygen saturation levels in blood </a:t>
            </a:r>
            <a:r>
              <a:rPr lang="en-IN" sz="2000" dirty="0" smtClean="0">
                <a:latin typeface="Times New Roman" pitchFamily="18" charset="0"/>
                <a:cs typeface="Times New Roman" pitchFamily="18" charset="0"/>
              </a:rPr>
              <a:t>non-invasively</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might cause an inefficient situation to take care of the patients, especially those who have critical and unstable health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low cost embedded sensor system reported in this study can be used to monitor key health parameters of patients in hospitals or at home.</a:t>
            </a:r>
          </a:p>
          <a:p>
            <a:pPr algn="just">
              <a:lnSpc>
                <a:spcPct val="150000"/>
              </a:lnSpc>
            </a:pPr>
            <a:r>
              <a:rPr lang="en-IN" sz="2000" dirty="0" smtClean="0">
                <a:latin typeface="Times New Roman" pitchFamily="18" charset="0"/>
                <a:cs typeface="Times New Roman" pitchFamily="18" charset="0"/>
              </a:rPr>
              <a:t>We are focused on developing a low cost, easy to use, portable and reliable health monitor system which can measure SpO2 levels, pulse rate and temperature.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843087"/>
            <a:ext cx="6400799" cy="401002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pulse signal detection system based on Bluetooth transmission is a new solution that used to meet the demand of high automation and convenient medicine. In this paper, we use Bluetooth technology to replace the intricate cables. And the system is low cost, high reliability, simple structure and free in transmission. We collect pulse signal through pulse sensor, and then send to microchip for real-time processing, calculate related data and display important information on PC management platform.</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50000"/>
              </a:lnSpc>
            </a:pPr>
            <a:r>
              <a:rPr lang="en-IN" sz="1600" dirty="0" smtClean="0">
                <a:latin typeface="Times New Roman" pitchFamily="18" charset="0"/>
                <a:cs typeface="Times New Roman" pitchFamily="18" charset="0"/>
              </a:rPr>
              <a:t>1.I. </a:t>
            </a:r>
            <a:r>
              <a:rPr lang="en-IN" sz="1600" dirty="0" err="1" smtClean="0">
                <a:latin typeface="Times New Roman" pitchFamily="18" charset="0"/>
                <a:cs typeface="Times New Roman" pitchFamily="18" charset="0"/>
              </a:rPr>
              <a:t>Liviu</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Cristian</a:t>
            </a:r>
            <a:r>
              <a:rPr lang="en-IN" sz="1600" dirty="0" smtClean="0">
                <a:latin typeface="Times New Roman" pitchFamily="18" charset="0"/>
                <a:cs typeface="Times New Roman" pitchFamily="18" charset="0"/>
              </a:rPr>
              <a:t> et al., "Smart phone: an embedded system for universal interactions", Proceedings of the 10th IEEE International Workshop on Future Trends of Distributed Computing Systems (FTDCS‘04), pp. 88-94, 2004</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2.M. Okada, K. </a:t>
            </a:r>
            <a:r>
              <a:rPr lang="en-IN" sz="1600" dirty="0" err="1" smtClean="0">
                <a:latin typeface="Times New Roman" pitchFamily="18" charset="0"/>
                <a:cs typeface="Times New Roman" pitchFamily="18" charset="0"/>
              </a:rPr>
              <a:t>Takiguchi</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Ohwada</a:t>
            </a:r>
            <a:r>
              <a:rPr lang="en-IN" sz="1600" dirty="0" smtClean="0">
                <a:latin typeface="Times New Roman" pitchFamily="18" charset="0"/>
                <a:cs typeface="Times New Roman" pitchFamily="18" charset="0"/>
              </a:rPr>
              <a:t>, "A smart phone information appliance for improved usability", IEEE International Conference on Cognitive Informatics &amp; Cognitive Computing, pp. 191-195, </a:t>
            </a:r>
            <a:r>
              <a:rPr lang="en-IN" sz="1600" dirty="0" smtClean="0">
                <a:latin typeface="Times New Roman" pitchFamily="18" charset="0"/>
                <a:cs typeface="Times New Roman" pitchFamily="18" charset="0"/>
              </a:rPr>
              <a:t>2012.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3.Z. </a:t>
            </a:r>
            <a:r>
              <a:rPr lang="en-IN" sz="1600" dirty="0" err="1" smtClean="0">
                <a:latin typeface="Times New Roman" pitchFamily="18" charset="0"/>
                <a:cs typeface="Times New Roman" pitchFamily="18" charset="0"/>
              </a:rPr>
              <a:t>Tianyu</a:t>
            </a:r>
            <a:r>
              <a:rPr lang="en-IN" sz="1600" dirty="0" smtClean="0">
                <a:latin typeface="Times New Roman" pitchFamily="18" charset="0"/>
                <a:cs typeface="Times New Roman" pitchFamily="18" charset="0"/>
              </a:rPr>
              <a:t>, W. Lei and M. Jun, "The exploitation and discussion of new mobile healthcare system model based on smart phone", 10th IEEE International Conference on Networking Sensing and Control (ICNSC), pp. 497-502, </a:t>
            </a:r>
            <a:r>
              <a:rPr lang="en-IN" sz="1600" dirty="0" smtClean="0">
                <a:latin typeface="Times New Roman" pitchFamily="18" charset="0"/>
                <a:cs typeface="Times New Roman" pitchFamily="18" charset="0"/>
              </a:rPr>
              <a:t>2013.</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4.H. Aoki, H. </a:t>
            </a:r>
            <a:r>
              <a:rPr lang="en-IN" sz="1600" dirty="0" err="1" smtClean="0">
                <a:latin typeface="Times New Roman" pitchFamily="18" charset="0"/>
                <a:cs typeface="Times New Roman" pitchFamily="18" charset="0"/>
              </a:rPr>
              <a:t>Shikano</a:t>
            </a:r>
            <a:r>
              <a:rPr lang="en-IN" sz="1600" dirty="0" smtClean="0">
                <a:latin typeface="Times New Roman" pitchFamily="18" charset="0"/>
                <a:cs typeface="Times New Roman" pitchFamily="18" charset="0"/>
              </a:rPr>
              <a:t> et al., "Cloud architecture for tight interaction with the real world and deep sensor-data aggregation mechanism", International Conference on Software Telecommunications and Computer Networks (</a:t>
            </a:r>
            <a:r>
              <a:rPr lang="en-IN" sz="1600" dirty="0" err="1" smtClean="0">
                <a:latin typeface="Times New Roman" pitchFamily="18" charset="0"/>
                <a:cs typeface="Times New Roman" pitchFamily="18" charset="0"/>
              </a:rPr>
              <a:t>SoftCOM</a:t>
            </a:r>
            <a:r>
              <a:rPr lang="en-IN" sz="1600" dirty="0" smtClean="0">
                <a:latin typeface="Times New Roman" pitchFamily="18" charset="0"/>
                <a:cs typeface="Times New Roman" pitchFamily="18" charset="0"/>
              </a:rPr>
              <a:t>), pp. 280-284, 2010</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5.W. </a:t>
            </a:r>
            <a:r>
              <a:rPr lang="en-IN" sz="1600" dirty="0" err="1" smtClean="0">
                <a:latin typeface="Times New Roman" pitchFamily="18" charset="0"/>
                <a:cs typeface="Times New Roman" pitchFamily="18" charset="0"/>
              </a:rPr>
              <a:t>Huiyan</a:t>
            </a:r>
            <a:r>
              <a:rPr lang="en-IN" sz="1600" dirty="0" smtClean="0">
                <a:latin typeface="Times New Roman" pitchFamily="18" charset="0"/>
                <a:cs typeface="Times New Roman" pitchFamily="18" charset="0"/>
              </a:rPr>
              <a:t>, "A quantitative method for pulse strength classification based on decision tree", International Symposium on Information Science and Engineering, vol. 2, pp. 111-115, 2008.</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6.S. Barrett,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Microcontroller Processing for Everyone: Part I" in , Morgan and Claypool eBooks, 2010</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7.C. </a:t>
            </a:r>
            <a:r>
              <a:rPr lang="en-IN" sz="2000" dirty="0" err="1" smtClean="0">
                <a:latin typeface="Times New Roman" pitchFamily="18" charset="0"/>
                <a:cs typeface="Times New Roman" pitchFamily="18" charset="0"/>
              </a:rPr>
              <a:t>Junwei</a:t>
            </a:r>
            <a:r>
              <a:rPr lang="en-IN" sz="2000" dirty="0" smtClean="0">
                <a:latin typeface="Times New Roman" pitchFamily="18" charset="0"/>
                <a:cs typeface="Times New Roman" pitchFamily="18" charset="0"/>
              </a:rPr>
              <a:t> and Y. </a:t>
            </a:r>
            <a:r>
              <a:rPr lang="en-IN" sz="2000" dirty="0" err="1" smtClean="0">
                <a:latin typeface="Times New Roman" pitchFamily="18" charset="0"/>
                <a:cs typeface="Times New Roman" pitchFamily="18" charset="0"/>
              </a:rPr>
              <a:t>Xingyao</a:t>
            </a:r>
            <a:r>
              <a:rPr lang="en-IN" sz="2000" dirty="0" smtClean="0">
                <a:latin typeface="Times New Roman" pitchFamily="18" charset="0"/>
                <a:cs typeface="Times New Roman" pitchFamily="18" charset="0"/>
              </a:rPr>
              <a:t>, "Experimental study on two methods of pulse wave measurement", Journal of China University of Metrology, vol. 2641, pp. 450-457, December 2015</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8.H. </a:t>
            </a:r>
            <a:r>
              <a:rPr lang="en-IN" sz="2000" dirty="0" err="1" smtClean="0">
                <a:latin typeface="Times New Roman" pitchFamily="18" charset="0"/>
                <a:cs typeface="Times New Roman" pitchFamily="18" charset="0"/>
              </a:rPr>
              <a:t>Chengying</a:t>
            </a:r>
            <a:r>
              <a:rPr lang="en-IN" sz="2000" dirty="0" smtClean="0">
                <a:latin typeface="Times New Roman" pitchFamily="18" charset="0"/>
                <a:cs typeface="Times New Roman" pitchFamily="18" charset="0"/>
              </a:rPr>
              <a:t> and Y. </a:t>
            </a:r>
            <a:r>
              <a:rPr lang="en-IN" sz="2000" dirty="0" err="1" smtClean="0">
                <a:latin typeface="Times New Roman" pitchFamily="18" charset="0"/>
                <a:cs typeface="Times New Roman" pitchFamily="18" charset="0"/>
              </a:rPr>
              <a:t>Zhaohui</a:t>
            </a:r>
            <a:r>
              <a:rPr lang="en-IN" sz="2000" dirty="0" smtClean="0">
                <a:latin typeface="Times New Roman" pitchFamily="18" charset="0"/>
                <a:cs typeface="Times New Roman" pitchFamily="18" charset="0"/>
              </a:rPr>
              <a:t>, Fundamentals of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electronics, </a:t>
            </a:r>
            <a:r>
              <a:rPr lang="en-IN" sz="2000" dirty="0" err="1" smtClean="0">
                <a:latin typeface="Times New Roman" pitchFamily="18" charset="0"/>
                <a:cs typeface="Times New Roman" pitchFamily="18" charset="0"/>
              </a:rPr>
              <a:t>China:Higher</a:t>
            </a:r>
            <a:r>
              <a:rPr lang="en-IN" sz="2000" dirty="0" smtClean="0">
                <a:latin typeface="Times New Roman" pitchFamily="18" charset="0"/>
                <a:cs typeface="Times New Roman" pitchFamily="18" charset="0"/>
              </a:rPr>
              <a:t> Education Press, 2015</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9.X. </a:t>
            </a:r>
            <a:r>
              <a:rPr lang="en-IN" sz="2000" dirty="0" err="1" smtClean="0">
                <a:latin typeface="Times New Roman" pitchFamily="18" charset="0"/>
                <a:cs typeface="Times New Roman" pitchFamily="18" charset="0"/>
              </a:rPr>
              <a:t>Guo</a:t>
            </a:r>
            <a:r>
              <a:rPr lang="en-IN" sz="2000" dirty="0" smtClean="0">
                <a:latin typeface="Times New Roman" pitchFamily="18" charset="0"/>
                <a:cs typeface="Times New Roman" pitchFamily="18" charset="0"/>
              </a:rPr>
              <a:t>, "Design of a toy remotely controlled by mobile phone based on HC-06 module", Technological Development of Enterprise, vol. 34, no. 8, pp. 7-9, March 2015</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10.D. </a:t>
            </a:r>
            <a:r>
              <a:rPr lang="en-IN" sz="2000" dirty="0" err="1" smtClean="0">
                <a:latin typeface="Times New Roman" pitchFamily="18" charset="0"/>
                <a:cs typeface="Times New Roman" pitchFamily="18" charset="0"/>
              </a:rPr>
              <a:t>Gavalas</a:t>
            </a:r>
            <a:r>
              <a:rPr lang="en-IN" sz="2000" dirty="0" smtClean="0">
                <a:latin typeface="Times New Roman" pitchFamily="18" charset="0"/>
                <a:cs typeface="Times New Roman" pitchFamily="18" charset="0"/>
              </a:rPr>
              <a:t> and D. </a:t>
            </a:r>
            <a:r>
              <a:rPr lang="en-IN" sz="2000" dirty="0" err="1" smtClean="0">
                <a:latin typeface="Times New Roman" pitchFamily="18" charset="0"/>
                <a:cs typeface="Times New Roman" pitchFamily="18" charset="0"/>
              </a:rPr>
              <a:t>Economou</a:t>
            </a:r>
            <a:r>
              <a:rPr lang="en-IN" sz="2000" dirty="0" smtClean="0">
                <a:latin typeface="Times New Roman" pitchFamily="18" charset="0"/>
                <a:cs typeface="Times New Roman" pitchFamily="18" charset="0"/>
              </a:rPr>
              <a:t>, "Development platforms for mobile applications: status and trends", Software IEEE, vol. 28, no. 1, pp. 77-86, 2011.</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1362</TotalTime>
  <Words>683</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 pulse measurement and data management system based on Arduino platform and Android device</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2021-11-25T15:27:14Z</dcterms:modified>
</cp:coreProperties>
</file>