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Development of the Mobile Robot with a Robot Arm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purpose of this study is to design a prototype of a mobile robot equipped with a robotic arm which can be controlled by wireless technology. In this scheme, the mobile robot in the form of 6 Wheel Drive Robot equipped with robotic arm 6 Degree of Freedom and is controlled wirelessly through remote control based on </a:t>
            </a:r>
            <a:r>
              <a:rPr lang="en-IN" sz="2000" dirty="0" err="1" smtClean="0">
                <a:latin typeface="Times New Roman" pitchFamily="18" charset="0"/>
                <a:cs typeface="Times New Roman" pitchFamily="18" charset="0"/>
              </a:rPr>
              <a:t>XBee</a:t>
            </a:r>
            <a:r>
              <a:rPr lang="en-IN" sz="2000" dirty="0" smtClean="0">
                <a:latin typeface="Times New Roman" pitchFamily="18" charset="0"/>
                <a:cs typeface="Times New Roman" pitchFamily="18" charset="0"/>
              </a:rPr>
              <a:t> Pro Series 1. Data on the remote sent serially via </a:t>
            </a:r>
            <a:r>
              <a:rPr lang="en-IN" sz="2000" dirty="0" err="1" smtClean="0">
                <a:latin typeface="Times New Roman" pitchFamily="18" charset="0"/>
                <a:cs typeface="Times New Roman" pitchFamily="18" charset="0"/>
              </a:rPr>
              <a:t>XBee</a:t>
            </a:r>
            <a:r>
              <a:rPr lang="en-IN" sz="2000" dirty="0" smtClean="0">
                <a:latin typeface="Times New Roman" pitchFamily="18" charset="0"/>
                <a:cs typeface="Times New Roman" pitchFamily="18" charset="0"/>
              </a:rPr>
              <a:t> transmitter, processed on the receiver, and then used as a reference to control the robot. The tests on the forward, backwards, turn left, turn right, stop and linear movement of the robot was performed successfully, which elevates the robot deployment potentials.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increase the user base of these technologies, existing products and services must be improved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existing robotic techniques and DNNs have not been systematically integrated, and packages for beginners are yet to be developed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conduct R&amp;D for robotic systems using DNNs, basic knowledge and skills of both fields are required; however, resources for beginners to acquire such basic knowledge and skills currently do not exist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Despite the abundant support software available for each, existing robotics and DNN techniques have not yet been systematically integrated.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Locomotion is an important technology which impacts the design of a robotic platform and ensures the stability of the robot structure while moving through the terrain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is run sequentially, it is easy to identify the cause of problems and modify the package when they occur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considered these issues in the development of our educational kit, and we have developed the first educational tool for DNN-based robotic systems, using DNN and Robotics support tools, </a:t>
            </a:r>
            <a:r>
              <a:rPr lang="en-IN" sz="2000" dirty="0" smtClean="0">
                <a:latin typeface="Times New Roman" pitchFamily="18" charset="0"/>
                <a:cs typeface="Times New Roman" pitchFamily="18" charset="0"/>
              </a:rPr>
              <a:t>respectively.</a:t>
            </a:r>
          </a:p>
          <a:p>
            <a:pPr algn="just">
              <a:lnSpc>
                <a:spcPct val="150000"/>
              </a:lnSpc>
            </a:pPr>
            <a:r>
              <a:rPr lang="en-IN" sz="2000" dirty="0" smtClean="0">
                <a:latin typeface="Times New Roman" pitchFamily="18" charset="0"/>
                <a:cs typeface="Times New Roman" pitchFamily="18" charset="0"/>
              </a:rPr>
              <a:t>We believe that such an evaluation can be conducted by preparing development issues for each requirement and implementing a feedback function with an evaluation input function.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artificial intelligence technique employs the optimization strategy, based on a novel </a:t>
            </a:r>
            <a:r>
              <a:rPr lang="en-IN" sz="2000" dirty="0" err="1" smtClean="0">
                <a:latin typeface="Times New Roman" pitchFamily="18" charset="0"/>
                <a:cs typeface="Times New Roman" pitchFamily="18" charset="0"/>
              </a:rPr>
              <a:t>metaheuristic</a:t>
            </a:r>
            <a:r>
              <a:rPr lang="en-IN" sz="2000" dirty="0" smtClean="0">
                <a:latin typeface="Times New Roman" pitchFamily="18" charset="0"/>
                <a:cs typeface="Times New Roman" pitchFamily="18" charset="0"/>
              </a:rPr>
              <a:t> approach for mobile robot path planning.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evaluate the practicality of the proposed system flow, we applied a hierarchical system flow of these three steps to a robot grasping application using a physical robot and robotics technology (RT)-</a:t>
            </a:r>
            <a:r>
              <a:rPr lang="en-IN" sz="2000" dirty="0" smtClean="0">
                <a:latin typeface="Times New Roman" pitchFamily="18" charset="0"/>
                <a:cs typeface="Times New Roman" pitchFamily="18" charset="0"/>
              </a:rPr>
              <a:t>middleware.</a:t>
            </a:r>
          </a:p>
          <a:p>
            <a:pPr algn="just">
              <a:lnSpc>
                <a:spcPct val="150000"/>
              </a:lnSpc>
            </a:pPr>
            <a:r>
              <a:rPr lang="en-IN" sz="2000" dirty="0" smtClean="0">
                <a:latin typeface="Times New Roman" pitchFamily="18" charset="0"/>
                <a:cs typeface="Times New Roman" pitchFamily="18" charset="0"/>
              </a:rPr>
              <a:t>We proposed a system flow of a basic educational kit for DNN robotics application. </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developed a DNN robotics application with RT-middleware and the proposed system and demonstrated some of its educational scenarios.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Mobile robots are widely used for faster movement, especially on wheels. Arm robots are designed to hold, lift and move objects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research in </a:t>
            </a:r>
            <a:r>
              <a:rPr lang="en-IN" sz="2000" dirty="0" smtClean="0">
                <a:latin typeface="Times New Roman" pitchFamily="18" charset="0"/>
                <a:cs typeface="Times New Roman" pitchFamily="18" charset="0"/>
              </a:rPr>
              <a:t>designed </a:t>
            </a:r>
            <a:r>
              <a:rPr lang="en-IN" sz="2000" dirty="0" smtClean="0">
                <a:latin typeface="Times New Roman" pitchFamily="18" charset="0"/>
                <a:cs typeface="Times New Roman" pitchFamily="18" charset="0"/>
              </a:rPr>
              <a:t>a mobile robot manipulator which can be controlled through wireless technology, and another in </a:t>
            </a:r>
            <a:r>
              <a:rPr lang="en-IN" sz="2000" dirty="0" smtClean="0">
                <a:latin typeface="Times New Roman" pitchFamily="18" charset="0"/>
                <a:cs typeface="Times New Roman" pitchFamily="18" charset="0"/>
              </a:rPr>
              <a:t>designed </a:t>
            </a:r>
            <a:r>
              <a:rPr lang="en-IN" sz="2000" dirty="0" smtClean="0">
                <a:latin typeface="Times New Roman" pitchFamily="18" charset="0"/>
                <a:cs typeface="Times New Roman" pitchFamily="18" charset="0"/>
              </a:rPr>
              <a:t>robot with 6 wheels drive containing gas sensors used to detect dangerous gas leaks.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design of the arm robot used in this research is the design of robotic articulation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Under set of operating restraints this methodology, which can be used analytically or numerically in module of inverse kinematics guaranteed the task performance of the developed manipulator </a:t>
            </a:r>
            <a:r>
              <a:rPr lang="en-IN" sz="2000" dirty="0" smtClean="0">
                <a:latin typeface="Times New Roman" pitchFamily="18" charset="0"/>
                <a:cs typeface="Times New Roman" pitchFamily="18" charset="0"/>
              </a:rPr>
              <a:t>structure.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00200" y="1524000"/>
            <a:ext cx="6781800" cy="4419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Six Degree of Freedom (6 DOF) has enabled the robotic arm to perform the designed movements very well. Furthermore, the mobile robot successfully follows the command from each input variable resistors via the remote control to move the robotic arm.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mobile robot and the robotic arm movement can successfully be done simultaneously, which elevates its potentials for deployment.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19800"/>
          </a:xfrm>
        </p:spPr>
        <p:txBody>
          <a:bodyPr>
            <a:noAutofit/>
          </a:bodyPr>
          <a:lstStyle/>
          <a:p>
            <a:pPr algn="just">
              <a:lnSpc>
                <a:spcPct val="15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Siti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Nurmaini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Anggina</a:t>
            </a:r>
            <a:r>
              <a:rPr lang="en-IN" sz="1800" dirty="0" smtClean="0">
                <a:latin typeface="Times New Roman" pitchFamily="18" charset="0"/>
                <a:cs typeface="Times New Roman" pitchFamily="18" charset="0"/>
              </a:rPr>
              <a:t> P.,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of Mobile Robot System with Control Strategy Based on Type-2 Fuzzy Logic”, International Journal of Information and Communication Technology Research. Vo. 2 No. 3, 2012.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Jebli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Tarek</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Zaoui</a:t>
            </a:r>
            <a:r>
              <a:rPr lang="en-IN" sz="1800" dirty="0" smtClean="0">
                <a:latin typeface="Times New Roman" pitchFamily="18" charset="0"/>
                <a:cs typeface="Times New Roman" pitchFamily="18" charset="0"/>
              </a:rPr>
              <a:t> C., </a:t>
            </a:r>
            <a:r>
              <a:rPr lang="en-IN" sz="1800" dirty="0" err="1" smtClean="0">
                <a:latin typeface="Times New Roman" pitchFamily="18" charset="0"/>
                <a:cs typeface="Times New Roman" pitchFamily="18" charset="0"/>
              </a:rPr>
              <a:t>Aref</a:t>
            </a:r>
            <a:r>
              <a:rPr lang="en-IN" sz="1800" dirty="0" smtClean="0">
                <a:latin typeface="Times New Roman" pitchFamily="18" charset="0"/>
                <a:cs typeface="Times New Roman" pitchFamily="18" charset="0"/>
              </a:rPr>
              <a:t> M. , “Design and Control of A Dual-Arm Robot”, International Journal of Latest Research in Science and Technology. </a:t>
            </a:r>
            <a:r>
              <a:rPr lang="en-IN" sz="1800" dirty="0" err="1" smtClean="0">
                <a:latin typeface="Times New Roman" pitchFamily="18" charset="0"/>
                <a:cs typeface="Times New Roman" pitchFamily="18" charset="0"/>
              </a:rPr>
              <a:t>Vol</a:t>
            </a:r>
            <a:r>
              <a:rPr lang="en-IN" sz="1800" dirty="0" smtClean="0">
                <a:latin typeface="Times New Roman" pitchFamily="18" charset="0"/>
                <a:cs typeface="Times New Roman" pitchFamily="18" charset="0"/>
              </a:rPr>
              <a:t> 4. Issue 6; p. 110-116, November –December 2015.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Ravikumar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Mourya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Amit</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Sourabh</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Sushant</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Manoj</a:t>
            </a:r>
            <a:r>
              <a:rPr lang="en-IN" sz="1800" dirty="0" smtClean="0">
                <a:latin typeface="Times New Roman" pitchFamily="18" charset="0"/>
                <a:cs typeface="Times New Roman" pitchFamily="18" charset="0"/>
              </a:rPr>
              <a:t> B., “Design and Implementation of Pick and Place Robotic Arm”, International Journal of Recent Research in Civil and Mechanical Engineering (IJRRCME). Vol. 2 Issue 1, pp: 232-240, </a:t>
            </a:r>
            <a:r>
              <a:rPr lang="en-IN" sz="1800" dirty="0" err="1" smtClean="0">
                <a:latin typeface="Times New Roman" pitchFamily="18" charset="0"/>
                <a:cs typeface="Times New Roman" pitchFamily="18" charset="0"/>
              </a:rPr>
              <a:t>AprilSeptember</a:t>
            </a:r>
            <a:r>
              <a:rPr lang="en-IN" sz="1800" dirty="0" smtClean="0">
                <a:latin typeface="Times New Roman" pitchFamily="18" charset="0"/>
                <a:cs typeface="Times New Roman" pitchFamily="18" charset="0"/>
              </a:rPr>
              <a:t> 2015.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Zaenurrohman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Utis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Sutisna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Perancangan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sistem</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kontrol</a:t>
            </a:r>
            <a:r>
              <a:rPr lang="en-IN" sz="1800" dirty="0" smtClean="0">
                <a:latin typeface="Times New Roman" pitchFamily="18" charset="0"/>
                <a:cs typeface="Times New Roman" pitchFamily="18" charset="0"/>
              </a:rPr>
              <a:t> wireless </a:t>
            </a:r>
            <a:r>
              <a:rPr lang="en-IN" sz="1800" dirty="0" err="1" smtClean="0">
                <a:latin typeface="Times New Roman" pitchFamily="18" charset="0"/>
                <a:cs typeface="Times New Roman" pitchFamily="18" charset="0"/>
              </a:rPr>
              <a:t>pada</a:t>
            </a:r>
            <a:r>
              <a:rPr lang="en-IN" sz="1800" dirty="0" smtClean="0">
                <a:latin typeface="Times New Roman" pitchFamily="18" charset="0"/>
                <a:cs typeface="Times New Roman" pitchFamily="18" charset="0"/>
              </a:rPr>
              <a:t> mobile robot manipulator </a:t>
            </a:r>
            <a:r>
              <a:rPr lang="en-IN" sz="1800" dirty="0" err="1" smtClean="0">
                <a:latin typeface="Times New Roman" pitchFamily="18" charset="0"/>
                <a:cs typeface="Times New Roman" pitchFamily="18" charset="0"/>
              </a:rPr>
              <a:t>berbasis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mikrokontroler</a:t>
            </a:r>
            <a:r>
              <a:rPr lang="en-IN" sz="1800" dirty="0" smtClean="0">
                <a:latin typeface="Times New Roman" pitchFamily="18" charset="0"/>
                <a:cs typeface="Times New Roman" pitchFamily="18" charset="0"/>
              </a:rPr>
              <a:t> ATMega8”, </a:t>
            </a:r>
            <a:r>
              <a:rPr lang="en-IN" sz="1800" dirty="0" err="1" smtClean="0">
                <a:latin typeface="Times New Roman" pitchFamily="18" charset="0"/>
                <a:cs typeface="Times New Roman" pitchFamily="18" charset="0"/>
              </a:rPr>
              <a:t>Jurnal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Nasional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Teknik</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Elektro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Teknologi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Informasi</a:t>
            </a:r>
            <a:r>
              <a:rPr lang="en-IN" sz="1800" dirty="0" smtClean="0">
                <a:latin typeface="Times New Roman" pitchFamily="18" charset="0"/>
                <a:cs typeface="Times New Roman" pitchFamily="18" charset="0"/>
              </a:rPr>
              <a:t> (JNTETI), </a:t>
            </a:r>
            <a:r>
              <a:rPr lang="en-IN" sz="1800" dirty="0" err="1" smtClean="0">
                <a:latin typeface="Times New Roman" pitchFamily="18" charset="0"/>
                <a:cs typeface="Times New Roman" pitchFamily="18" charset="0"/>
              </a:rPr>
              <a:t>Vol</a:t>
            </a:r>
            <a:r>
              <a:rPr lang="en-IN" sz="1800" dirty="0" smtClean="0">
                <a:latin typeface="Times New Roman" pitchFamily="18" charset="0"/>
                <a:cs typeface="Times New Roman" pitchFamily="18" charset="0"/>
              </a:rPr>
              <a:t>; 3, No. 1. </a:t>
            </a:r>
            <a:r>
              <a:rPr lang="en-IN" sz="1800" dirty="0" err="1" smtClean="0">
                <a:latin typeface="Times New Roman" pitchFamily="18" charset="0"/>
                <a:cs typeface="Times New Roman" pitchFamily="18" charset="0"/>
              </a:rPr>
              <a:t>Februari</a:t>
            </a:r>
            <a:r>
              <a:rPr lang="en-IN" sz="1800" dirty="0" smtClean="0">
                <a:latin typeface="Times New Roman" pitchFamily="18" charset="0"/>
                <a:cs typeface="Times New Roman" pitchFamily="18" charset="0"/>
              </a:rPr>
              <a:t> 2014. </a:t>
            </a:r>
            <a:endParaRPr lang="en-IN"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Swamardika</a:t>
            </a:r>
            <a:r>
              <a:rPr lang="en-IN" sz="1800" dirty="0" smtClean="0">
                <a:latin typeface="Times New Roman" pitchFamily="18" charset="0"/>
                <a:cs typeface="Times New Roman" pitchFamily="18" charset="0"/>
              </a:rPr>
              <a:t>, I.B.A., </a:t>
            </a:r>
            <a:r>
              <a:rPr lang="en-IN" sz="1800" dirty="0" err="1" smtClean="0">
                <a:latin typeface="Times New Roman" pitchFamily="18" charset="0"/>
                <a:cs typeface="Times New Roman" pitchFamily="18" charset="0"/>
              </a:rPr>
              <a:t>Budiastra</a:t>
            </a:r>
            <a:r>
              <a:rPr lang="en-IN" sz="1800" dirty="0" smtClean="0">
                <a:latin typeface="Times New Roman" pitchFamily="18" charset="0"/>
                <a:cs typeface="Times New Roman" pitchFamily="18" charset="0"/>
              </a:rPr>
              <a:t>, IN., </a:t>
            </a:r>
            <a:r>
              <a:rPr lang="en-IN" sz="1800" dirty="0" err="1" smtClean="0">
                <a:latin typeface="Times New Roman" pitchFamily="18" charset="0"/>
                <a:cs typeface="Times New Roman" pitchFamily="18" charset="0"/>
              </a:rPr>
              <a:t>Setiawan</a:t>
            </a:r>
            <a:r>
              <a:rPr lang="en-IN" sz="1800" dirty="0" smtClean="0">
                <a:latin typeface="Times New Roman" pitchFamily="18" charset="0"/>
                <a:cs typeface="Times New Roman" pitchFamily="18" charset="0"/>
              </a:rPr>
              <a:t> IN. Yogi H., M., I P </a:t>
            </a:r>
            <a:r>
              <a:rPr lang="en-IN" sz="1800" dirty="0" err="1" smtClean="0">
                <a:latin typeface="Times New Roman" pitchFamily="18" charset="0"/>
                <a:cs typeface="Times New Roman" pitchFamily="18" charset="0"/>
              </a:rPr>
              <a:t>Adinata</a:t>
            </a:r>
            <a:r>
              <a:rPr lang="en-IN" sz="1800" dirty="0" smtClean="0">
                <a:latin typeface="Times New Roman" pitchFamily="18" charset="0"/>
                <a:cs typeface="Times New Roman" pitchFamily="18" charset="0"/>
              </a:rPr>
              <a:t> M.P., “</a:t>
            </a:r>
            <a:r>
              <a:rPr lang="en-IN" sz="1800" dirty="0" err="1" smtClean="0">
                <a:latin typeface="Times New Roman" pitchFamily="18" charset="0"/>
                <a:cs typeface="Times New Roman" pitchFamily="18" charset="0"/>
              </a:rPr>
              <a:t>Rancang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Bangun</a:t>
            </a:r>
            <a:r>
              <a:rPr lang="en-IN" sz="1800" dirty="0" smtClean="0">
                <a:latin typeface="Times New Roman" pitchFamily="18" charset="0"/>
                <a:cs typeface="Times New Roman" pitchFamily="18" charset="0"/>
              </a:rPr>
              <a:t> Robot 6WD </a:t>
            </a:r>
            <a:r>
              <a:rPr lang="en-IN" sz="1800" dirty="0" err="1" smtClean="0">
                <a:latin typeface="Times New Roman" pitchFamily="18" charset="0"/>
                <a:cs typeface="Times New Roman" pitchFamily="18" charset="0"/>
              </a:rPr>
              <a:t>sebagai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Alat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Pendektesi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Kebocoran</a:t>
            </a:r>
            <a:r>
              <a:rPr lang="en-IN" sz="1800" dirty="0" smtClean="0">
                <a:latin typeface="Times New Roman" pitchFamily="18" charset="0"/>
                <a:cs typeface="Times New Roman" pitchFamily="18" charset="0"/>
              </a:rPr>
              <a:t> Gas </a:t>
            </a:r>
            <a:r>
              <a:rPr lang="en-IN" sz="1800" dirty="0" err="1" smtClean="0">
                <a:latin typeface="Times New Roman" pitchFamily="18" charset="0"/>
                <a:cs typeface="Times New Roman" pitchFamily="18" charset="0"/>
              </a:rPr>
              <a:t>Berbasis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Komunikasi</a:t>
            </a:r>
            <a:r>
              <a:rPr lang="en-IN" sz="1800" dirty="0" smtClean="0">
                <a:latin typeface="Times New Roman" pitchFamily="18" charset="0"/>
                <a:cs typeface="Times New Roman" pitchFamily="18" charset="0"/>
              </a:rPr>
              <a:t> Wireless </a:t>
            </a:r>
            <a:r>
              <a:rPr lang="en-IN" sz="1800" dirty="0" err="1" smtClean="0">
                <a:latin typeface="Times New Roman" pitchFamily="18" charset="0"/>
                <a:cs typeface="Times New Roman" pitchFamily="18" charset="0"/>
              </a:rPr>
              <a:t>XBee</a:t>
            </a:r>
            <a:r>
              <a:rPr lang="en-IN" sz="1800" dirty="0" smtClean="0">
                <a:latin typeface="Times New Roman" pitchFamily="18" charset="0"/>
                <a:cs typeface="Times New Roman" pitchFamily="18" charset="0"/>
              </a:rPr>
              <a:t>-Pro </a:t>
            </a:r>
            <a:r>
              <a:rPr lang="en-IN" sz="1800" dirty="0" err="1" smtClean="0">
                <a:latin typeface="Times New Roman" pitchFamily="18" charset="0"/>
                <a:cs typeface="Times New Roman" pitchFamily="18" charset="0"/>
              </a:rPr>
              <a:t>Seriel</a:t>
            </a:r>
            <a:r>
              <a:rPr lang="en-IN" sz="1800" dirty="0" smtClean="0">
                <a:latin typeface="Times New Roman" pitchFamily="18" charset="0"/>
                <a:cs typeface="Times New Roman" pitchFamily="18" charset="0"/>
              </a:rPr>
              <a:t> 1 60mW”, </a:t>
            </a:r>
            <a:r>
              <a:rPr lang="en-IN" sz="1800" dirty="0" err="1" smtClean="0">
                <a:latin typeface="Times New Roman" pitchFamily="18" charset="0"/>
                <a:cs typeface="Times New Roman" pitchFamily="18" charset="0"/>
              </a:rPr>
              <a:t>Majalah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Ilmiah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Teknologi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Elektro</a:t>
            </a:r>
            <a:r>
              <a:rPr lang="en-IN" sz="1800" dirty="0" smtClean="0">
                <a:latin typeface="Times New Roman" pitchFamily="18" charset="0"/>
                <a:cs typeface="Times New Roman" pitchFamily="18" charset="0"/>
              </a:rPr>
              <a:t>. Vol.14 No.1, 2015. </a:t>
            </a:r>
            <a:endParaRPr lang="en-US"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ArduinoTM</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Arduino</a:t>
            </a:r>
            <a:r>
              <a:rPr lang="en-IN" sz="1800" dirty="0" smtClean="0">
                <a:latin typeface="Times New Roman" pitchFamily="18" charset="0"/>
                <a:cs typeface="Times New Roman" pitchFamily="18" charset="0"/>
              </a:rPr>
              <a:t> Mega 2560. [Online]. Available: https://www.arduino.cc/en/Main/ArduinoBoardMega2560. </a:t>
            </a:r>
            <a:r>
              <a:rPr lang="en-IN" sz="1800" dirty="0" err="1" smtClean="0">
                <a:latin typeface="Times New Roman" pitchFamily="18" charset="0"/>
                <a:cs typeface="Times New Roman" pitchFamily="18" charset="0"/>
              </a:rPr>
              <a:t>Accesed</a:t>
            </a:r>
            <a:r>
              <a:rPr lang="en-IN" sz="1800" dirty="0" smtClean="0">
                <a:latin typeface="Times New Roman" pitchFamily="18" charset="0"/>
                <a:cs typeface="Times New Roman" pitchFamily="18" charset="0"/>
              </a:rPr>
              <a:t> October 14, 2016.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Digi</a:t>
            </a:r>
            <a:r>
              <a:rPr lang="en-IN" sz="1800" dirty="0" smtClean="0">
                <a:latin typeface="Times New Roman" pitchFamily="18" charset="0"/>
                <a:cs typeface="Times New Roman" pitchFamily="18" charset="0"/>
              </a:rPr>
              <a:t> International. </a:t>
            </a:r>
            <a:r>
              <a:rPr lang="en-IN" sz="1800" dirty="0" err="1" smtClean="0">
                <a:latin typeface="Times New Roman" pitchFamily="18" charset="0"/>
                <a:cs typeface="Times New Roman" pitchFamily="18" charset="0"/>
              </a:rPr>
              <a:t>XBee</a:t>
            </a:r>
            <a:r>
              <a:rPr lang="en-IN" sz="1800" dirty="0" smtClean="0">
                <a:latin typeface="Times New Roman" pitchFamily="18" charset="0"/>
                <a:cs typeface="Times New Roman" pitchFamily="18" charset="0"/>
              </a:rPr>
              <a:t>® &amp; </a:t>
            </a:r>
            <a:r>
              <a:rPr lang="en-IN" sz="1800" dirty="0" err="1" smtClean="0">
                <a:latin typeface="Times New Roman" pitchFamily="18" charset="0"/>
                <a:cs typeface="Times New Roman" pitchFamily="18" charset="0"/>
              </a:rPr>
              <a:t>XBee</a:t>
            </a:r>
            <a:r>
              <a:rPr lang="en-IN" sz="1800" dirty="0" smtClean="0">
                <a:latin typeface="Times New Roman" pitchFamily="18" charset="0"/>
                <a:cs typeface="Times New Roman" pitchFamily="18" charset="0"/>
              </a:rPr>
              <a:t>-PRO® Datasheet. [Online]. Available: https://www.sparkfun.com/datasheets/Wireless/Zigbee/Xbee-Datasheet.pdf. Accessed October 14, 2016.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Agung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Seputra</a:t>
            </a:r>
            <a:r>
              <a:rPr lang="en-IN" sz="1800" dirty="0" smtClean="0">
                <a:latin typeface="Times New Roman" pitchFamily="18" charset="0"/>
                <a:cs typeface="Times New Roman" pitchFamily="18" charset="0"/>
              </a:rPr>
              <a:t>, Y.E., </a:t>
            </a:r>
            <a:r>
              <a:rPr lang="en-IN" sz="1800" dirty="0" err="1" smtClean="0">
                <a:latin typeface="Times New Roman" pitchFamily="18" charset="0"/>
                <a:cs typeface="Times New Roman" pitchFamily="18" charset="0"/>
              </a:rPr>
              <a:t>Buku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Pintar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Pemrograman</a:t>
            </a:r>
            <a:r>
              <a:rPr lang="en-IN" sz="1800" dirty="0" smtClean="0">
                <a:latin typeface="Times New Roman" pitchFamily="18" charset="0"/>
                <a:cs typeface="Times New Roman" pitchFamily="18" charset="0"/>
              </a:rPr>
              <a:t> C#. Yogyakarta: </a:t>
            </a:r>
            <a:r>
              <a:rPr lang="en-IN" sz="1800" dirty="0" err="1" smtClean="0">
                <a:latin typeface="Times New Roman" pitchFamily="18" charset="0"/>
                <a:cs typeface="Times New Roman" pitchFamily="18" charset="0"/>
              </a:rPr>
              <a:t>Mediakom</a:t>
            </a:r>
            <a:r>
              <a:rPr lang="en-IN" sz="1800" dirty="0" smtClean="0">
                <a:latin typeface="Times New Roman" pitchFamily="18" charset="0"/>
                <a:cs typeface="Times New Roman" pitchFamily="18" charset="0"/>
              </a:rPr>
              <a:t>. 2013.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Sianipar</a:t>
            </a:r>
            <a:r>
              <a:rPr lang="en-IN" sz="1800" dirty="0" smtClean="0">
                <a:latin typeface="Times New Roman" pitchFamily="18" charset="0"/>
                <a:cs typeface="Times New Roman" pitchFamily="18" charset="0"/>
              </a:rPr>
              <a:t>, R.H., </a:t>
            </a:r>
            <a:r>
              <a:rPr lang="en-IN" sz="1800" dirty="0" err="1" smtClean="0">
                <a:latin typeface="Times New Roman" pitchFamily="18" charset="0"/>
                <a:cs typeface="Times New Roman" pitchFamily="18" charset="0"/>
              </a:rPr>
              <a:t>Pemrograman</a:t>
            </a:r>
            <a:r>
              <a:rPr lang="en-IN" sz="1800" dirty="0" smtClean="0">
                <a:latin typeface="Times New Roman" pitchFamily="18" charset="0"/>
                <a:cs typeface="Times New Roman" pitchFamily="18" charset="0"/>
              </a:rPr>
              <a:t> Visual C#. Bandung: </a:t>
            </a:r>
            <a:r>
              <a:rPr lang="en-IN" sz="1800" dirty="0" err="1" smtClean="0">
                <a:latin typeface="Times New Roman" pitchFamily="18" charset="0"/>
                <a:cs typeface="Times New Roman" pitchFamily="18" charset="0"/>
              </a:rPr>
              <a:t>Informatika</a:t>
            </a:r>
            <a:r>
              <a:rPr lang="en-IN" sz="1800" dirty="0" smtClean="0">
                <a:latin typeface="Times New Roman" pitchFamily="18" charset="0"/>
                <a:cs typeface="Times New Roman" pitchFamily="18" charset="0"/>
              </a:rPr>
              <a:t>. 2014.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1253</TotalTime>
  <Words>971</Words>
  <Application>Microsoft Office PowerPoint</Application>
  <PresentationFormat>On-screen Show (4:3)</PresentationFormat>
  <Paragraphs>49</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Development of the Mobile Robot with a Robot Arm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2021-11-24T15:29:48Z</dcterms:modified>
</cp:coreProperties>
</file>