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11/24/2021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11/24/2021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11/24/2021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11/24/2021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11/24/2021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11/24/2021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A vision-based </a:t>
            </a:r>
            <a:r>
              <a:rPr lang="en-US" b="1" dirty="0" err="1" smtClean="0"/>
              <a:t>teleoperation</a:t>
            </a:r>
            <a:r>
              <a:rPr lang="en-US" b="1" dirty="0" smtClean="0"/>
              <a:t> method for a robotic arm with 4 degrees of freedom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ability to remotely control a robotic arm through a human one is essential where human involvement is needed but physical presence is not possible. Control provided through vision-based approaches comes with advantage over non-vision schemes, as vision-based approaches are less intrusive. On the other hand, the problem of estimating the hand pose comes with numerous difficulties due to the nature of the hand itself. These difficulties include the high complexity of the hand and the presence of self-occlusions. In this paper, we provide a method for controlling a 4 degrees of freedom robotic arm. The arm is composed of 3 segments connected and controlled via servo motors. The end </a:t>
            </a:r>
            <a:r>
              <a:rPr lang="en-IN" sz="2000" dirty="0" err="1" smtClean="0">
                <a:latin typeface="Times New Roman" pitchFamily="18" charset="0"/>
                <a:cs typeface="Times New Roman" pitchFamily="18" charset="0"/>
              </a:rPr>
              <a:t>effector</a:t>
            </a:r>
            <a:r>
              <a:rPr lang="en-IN" sz="2000" dirty="0" smtClean="0">
                <a:latin typeface="Times New Roman" pitchFamily="18" charset="0"/>
                <a:cs typeface="Times New Roman" pitchFamily="18" charset="0"/>
              </a:rPr>
              <a:t> of the arm (the 3rd segment) is a gripper that simulates the human hand opening and closing movements. Features necessary to control the arm are 2D coordinates of the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of the human hand, its orientation, and its open/closed state. The results are reported and analyzed, limitations of the scheme are discussed, and possible future work is proposed.</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synchronized human-robot training set is generated from an existing dataset of </a:t>
            </a:r>
            <a:r>
              <a:rPr lang="en-IN" sz="2000" dirty="0" err="1" smtClean="0">
                <a:latin typeface="Times New Roman" pitchFamily="18" charset="0"/>
                <a:cs typeface="Times New Roman" pitchFamily="18" charset="0"/>
              </a:rPr>
              <a:t>labeled</a:t>
            </a:r>
            <a:r>
              <a:rPr lang="en-IN" sz="2000" dirty="0" smtClean="0">
                <a:latin typeface="Times New Roman" pitchFamily="18" charset="0"/>
                <a:cs typeface="Times New Roman" pitchFamily="18" charset="0"/>
              </a:rPr>
              <a:t> depth images of the human hand and simulated depth images of a robotic hand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robot state is more accessible and is relatively stable concerning the human hand, and there are many existing human hand datasets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propose a novel criterion of generating human-robot pairing from these results by using an existing dataset of </a:t>
            </a:r>
            <a:r>
              <a:rPr lang="en-IN" sz="2000" dirty="0" err="1" smtClean="0">
                <a:latin typeface="Times New Roman" pitchFamily="18" charset="0"/>
                <a:cs typeface="Times New Roman" pitchFamily="18" charset="0"/>
              </a:rPr>
              <a:t>labeled</a:t>
            </a:r>
            <a:r>
              <a:rPr lang="en-IN" sz="2000" dirty="0" smtClean="0">
                <a:latin typeface="Times New Roman" pitchFamily="18" charset="0"/>
                <a:cs typeface="Times New Roman" pitchFamily="18" charset="0"/>
              </a:rPr>
              <a:t> human hand depth images, manipulating the robot and recording corresponding joint angles and images in simulation, and performing extensive evaluations on a physical robot.</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One problem of current vision-based methods is that the hand of the </a:t>
            </a:r>
            <a:r>
              <a:rPr lang="en-IN" sz="2000" dirty="0" err="1" smtClean="0">
                <a:latin typeface="Times New Roman" pitchFamily="18" charset="0"/>
                <a:cs typeface="Times New Roman" pitchFamily="18" charset="0"/>
              </a:rPr>
              <a:t>teleoperator</a:t>
            </a:r>
            <a:r>
              <a:rPr lang="en-IN" sz="2000" dirty="0" smtClean="0">
                <a:latin typeface="Times New Roman" pitchFamily="18" charset="0"/>
                <a:cs typeface="Times New Roman" pitchFamily="18" charset="0"/>
              </a:rPr>
              <a:t> should stay inside the limited view range of the camera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Motion capture systems provided accurate tracking data but can be expensive, and the correspondence problem between markers on the fingers and cameras still needs to be </a:t>
            </a:r>
            <a:r>
              <a:rPr lang="en-IN" sz="2000" dirty="0" smtClean="0">
                <a:latin typeface="Times New Roman" pitchFamily="18" charset="0"/>
                <a:cs typeface="Times New Roman" pitchFamily="18" charset="0"/>
              </a:rPr>
              <a:t>solved.</a:t>
            </a:r>
          </a:p>
          <a:p>
            <a:pPr algn="just">
              <a:lnSpc>
                <a:spcPct val="150000"/>
              </a:lnSpc>
            </a:pPr>
            <a:r>
              <a:rPr lang="en-IN" sz="2000" dirty="0" smtClean="0">
                <a:latin typeface="Times New Roman" pitchFamily="18" charset="0"/>
                <a:cs typeface="Times New Roman" pitchFamily="18" charset="0"/>
              </a:rPr>
              <a:t>However, the hand of the </a:t>
            </a:r>
            <a:r>
              <a:rPr lang="en-IN" sz="2000" dirty="0" err="1" smtClean="0">
                <a:latin typeface="Times New Roman" pitchFamily="18" charset="0"/>
                <a:cs typeface="Times New Roman" pitchFamily="18" charset="0"/>
              </a:rPr>
              <a:t>teleoperator</a:t>
            </a:r>
            <a:r>
              <a:rPr lang="en-IN" sz="2000" dirty="0" smtClean="0">
                <a:latin typeface="Times New Roman" pitchFamily="18" charset="0"/>
                <a:cs typeface="Times New Roman" pitchFamily="18" charset="0"/>
              </a:rPr>
              <a:t> easily disappears from the field of view of the camera if the arm movement is relatively large.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Even </a:t>
            </a:r>
            <a:r>
              <a:rPr lang="en-IN" sz="2000" dirty="0" smtClean="0">
                <a:latin typeface="Times New Roman" pitchFamily="18" charset="0"/>
                <a:cs typeface="Times New Roman" pitchFamily="18" charset="0"/>
              </a:rPr>
              <a:t>though a </a:t>
            </a:r>
            <a:r>
              <a:rPr lang="en-IN" sz="2000" dirty="0" err="1" smtClean="0">
                <a:latin typeface="Times New Roman" pitchFamily="18" charset="0"/>
                <a:cs typeface="Times New Roman" pitchFamily="18" charset="0"/>
              </a:rPr>
              <a:t>multicamera</a:t>
            </a:r>
            <a:r>
              <a:rPr lang="en-IN" sz="2000" dirty="0" smtClean="0">
                <a:latin typeface="Times New Roman" pitchFamily="18" charset="0"/>
                <a:cs typeface="Times New Roman" pitchFamily="18" charset="0"/>
              </a:rPr>
              <a:t> system could be one of the solutions for this, we solve this problem by a cheap 3D-printed camera holder, which can be mounted on the forearm of the </a:t>
            </a:r>
            <a:r>
              <a:rPr lang="en-IN" sz="2000" dirty="0" err="1" smtClean="0">
                <a:latin typeface="Times New Roman" pitchFamily="18" charset="0"/>
                <a:cs typeface="Times New Roman" pitchFamily="18" charset="0"/>
              </a:rPr>
              <a:t>teleoperator</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propose a novel vision-based </a:t>
            </a:r>
            <a:r>
              <a:rPr lang="en-IN" sz="2000" dirty="0" err="1" smtClean="0">
                <a:latin typeface="Times New Roman" pitchFamily="18" charset="0"/>
                <a:cs typeface="Times New Roman" pitchFamily="18" charset="0"/>
              </a:rPr>
              <a:t>teleoperation</a:t>
            </a:r>
            <a:r>
              <a:rPr lang="en-IN" sz="2000" dirty="0" smtClean="0">
                <a:latin typeface="Times New Roman" pitchFamily="18" charset="0"/>
                <a:cs typeface="Times New Roman" pitchFamily="18" charset="0"/>
              </a:rPr>
              <a:t> method called </a:t>
            </a:r>
            <a:r>
              <a:rPr lang="en-IN" sz="2000" dirty="0" err="1" smtClean="0">
                <a:latin typeface="Times New Roman" pitchFamily="18" charset="0"/>
                <a:cs typeface="Times New Roman" pitchFamily="18" charset="0"/>
              </a:rPr>
              <a:t>Transteleop</a:t>
            </a:r>
            <a:r>
              <a:rPr lang="en-IN" sz="2000" dirty="0" smtClean="0">
                <a:latin typeface="Times New Roman" pitchFamily="18" charset="0"/>
                <a:cs typeface="Times New Roman" pitchFamily="18" charset="0"/>
              </a:rPr>
              <a:t>, which extracts coherent pose features between the paired human and robot hand based on image-to-image translation methods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proposed an end-to-end network </a:t>
            </a:r>
            <a:r>
              <a:rPr lang="en-IN" sz="2000" dirty="0" err="1" smtClean="0">
                <a:latin typeface="Times New Roman" pitchFamily="18" charset="0"/>
                <a:cs typeface="Times New Roman" pitchFamily="18" charset="0"/>
              </a:rPr>
              <a:t>TeachNet</a:t>
            </a:r>
            <a:r>
              <a:rPr lang="en-IN" sz="2000" dirty="0" smtClean="0">
                <a:latin typeface="Times New Roman" pitchFamily="18" charset="0"/>
                <a:cs typeface="Times New Roman" pitchFamily="18" charset="0"/>
              </a:rPr>
              <a:t>, which was used with a consistency loss function to control a five-fingered robotic hand based on simulated data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They </a:t>
            </a:r>
            <a:r>
              <a:rPr lang="en-IN" sz="2000" dirty="0" smtClean="0">
                <a:latin typeface="Times New Roman" pitchFamily="18" charset="0"/>
                <a:cs typeface="Times New Roman" pitchFamily="18" charset="0"/>
              </a:rPr>
              <a:t>constructed a reward function for a reinforcement learning algorithm through translated instructions and evaluated the proposed method in a coffee machine operation task</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essential to design an efficient network which could learn the corresponding robot pose feature in human pose space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end-to-end method depends on massive human-robot </a:t>
            </a:r>
            <a:r>
              <a:rPr lang="en-IN" sz="2000" dirty="0" err="1" smtClean="0">
                <a:latin typeface="Times New Roman" pitchFamily="18" charset="0"/>
                <a:cs typeface="Times New Roman" pitchFamily="18" charset="0"/>
              </a:rPr>
              <a:t>teleoperation</a:t>
            </a:r>
            <a:r>
              <a:rPr lang="en-IN" sz="2000" dirty="0" smtClean="0">
                <a:latin typeface="Times New Roman" pitchFamily="18" charset="0"/>
                <a:cs typeface="Times New Roman" pitchFamily="18" charset="0"/>
              </a:rPr>
              <a:t> pairings, we aim to explore an efficient method which collects synchronized hand data both for the robot and the human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dataset generation method, which maps the </a:t>
            </a:r>
            <a:r>
              <a:rPr lang="en-IN" sz="2000" dirty="0" err="1" smtClean="0">
                <a:latin typeface="Times New Roman" pitchFamily="18" charset="0"/>
                <a:cs typeface="Times New Roman" pitchFamily="18" charset="0"/>
              </a:rPr>
              <a:t>keypoints</a:t>
            </a:r>
            <a:r>
              <a:rPr lang="en-IN" sz="2000" dirty="0" smtClean="0">
                <a:latin typeface="Times New Roman" pitchFamily="18" charset="0"/>
                <a:cs typeface="Times New Roman" pitchFamily="18" charset="0"/>
              </a:rPr>
              <a:t> position and link direction of the robot from the human hand by an improved mapping method, and manipulates the robot and records the robot state in simulation, is efficient and reliable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used time to complete an in-hand grasp and release task as a metric for usability.</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752600" y="1524000"/>
            <a:ext cx="6781800" cy="4257675"/>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This </a:t>
            </a:r>
            <a:r>
              <a:rPr lang="en-IN" dirty="0" smtClean="0">
                <a:latin typeface="Times New Roman" pitchFamily="18" charset="0"/>
                <a:cs typeface="Times New Roman" pitchFamily="18" charset="0"/>
              </a:rPr>
              <a:t>paper presents a systematic vision-based method for finding kinematic mappings between the anthropomorphic robot hand and the human hand. This method develops an end-to-end teacher-student network (</a:t>
            </a:r>
            <a:r>
              <a:rPr lang="en-IN" dirty="0" err="1" smtClean="0">
                <a:latin typeface="Times New Roman" pitchFamily="18" charset="0"/>
                <a:cs typeface="Times New Roman" pitchFamily="18" charset="0"/>
              </a:rPr>
              <a:t>TeachNet</a:t>
            </a:r>
            <a:r>
              <a:rPr lang="en-IN" dirty="0" smtClean="0">
                <a:latin typeface="Times New Roman" pitchFamily="18" charset="0"/>
                <a:cs typeface="Times New Roman" pitchFamily="18" charset="0"/>
              </a:rPr>
              <a:t>) and creates a dataset containing 400K pairs of the human hand depth images, simulated robot depth images in the same poses and a corresponding robot joint angle. This dataset generation method, which maps the </a:t>
            </a:r>
            <a:r>
              <a:rPr lang="en-IN" dirty="0" err="1" smtClean="0">
                <a:latin typeface="Times New Roman" pitchFamily="18" charset="0"/>
                <a:cs typeface="Times New Roman" pitchFamily="18" charset="0"/>
              </a:rPr>
              <a:t>keypoints</a:t>
            </a:r>
            <a:r>
              <a:rPr lang="en-IN" dirty="0" smtClean="0">
                <a:latin typeface="Times New Roman" pitchFamily="18" charset="0"/>
                <a:cs typeface="Times New Roman" pitchFamily="18" charset="0"/>
              </a:rPr>
              <a:t> position and link direction of the robot from the human hand by an improved mapping method, and manipulates the robot and records the robot state in simulation, is efficient and reliable.</a:t>
            </a:r>
            <a:endParaRPr lang="en-US"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50000"/>
              </a:lnSpc>
            </a:pPr>
            <a:r>
              <a:rPr lang="en-IN" sz="1600" dirty="0" smtClean="0">
                <a:latin typeface="Times New Roman" pitchFamily="18" charset="0"/>
                <a:cs typeface="Times New Roman" pitchFamily="18" charset="0"/>
              </a:rPr>
              <a:t>1.S. Hashimoto, A. Ishida, M. </a:t>
            </a:r>
            <a:r>
              <a:rPr lang="en-IN" sz="1600" dirty="0" err="1" smtClean="0">
                <a:latin typeface="Times New Roman" pitchFamily="18" charset="0"/>
                <a:cs typeface="Times New Roman" pitchFamily="18" charset="0"/>
              </a:rPr>
              <a:t>Inami</a:t>
            </a:r>
            <a:r>
              <a:rPr lang="en-IN" sz="1600" dirty="0" smtClean="0">
                <a:latin typeface="Times New Roman" pitchFamily="18" charset="0"/>
                <a:cs typeface="Times New Roman" pitchFamily="18" charset="0"/>
              </a:rPr>
              <a:t> and T. Igarashi, "An augmented reality based remote robot manipulation", The 21st International Conference on Artificial Reality and </a:t>
            </a:r>
            <a:r>
              <a:rPr lang="en-IN" sz="1600" dirty="0" err="1" smtClean="0">
                <a:latin typeface="Times New Roman" pitchFamily="18" charset="0"/>
                <a:cs typeface="Times New Roman" pitchFamily="18" charset="0"/>
              </a:rPr>
              <a:t>Telexistence</a:t>
            </a:r>
            <a:r>
              <a:rPr lang="en-IN" sz="1600" dirty="0" smtClean="0">
                <a:latin typeface="Times New Roman" pitchFamily="18" charset="0"/>
                <a:cs typeface="Times New Roman" pitchFamily="18" charset="0"/>
              </a:rPr>
              <a:t> Proceedings of ICAT2011, 2011</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50000"/>
              </a:lnSpc>
            </a:pPr>
            <a:r>
              <a:rPr lang="en-IN" sz="1600" dirty="0" smtClean="0">
                <a:latin typeface="Times New Roman" pitchFamily="18" charset="0"/>
                <a:cs typeface="Times New Roman" pitchFamily="18" charset="0"/>
              </a:rPr>
              <a:t>2.A. Singh, S. </a:t>
            </a:r>
            <a:r>
              <a:rPr lang="en-IN" sz="1600" dirty="0" err="1" smtClean="0">
                <a:latin typeface="Times New Roman" pitchFamily="18" charset="0"/>
                <a:cs typeface="Times New Roman" pitchFamily="18" charset="0"/>
              </a:rPr>
              <a:t>Seo</a:t>
            </a:r>
            <a:r>
              <a:rPr lang="en-IN" sz="1600" dirty="0" smtClean="0">
                <a:latin typeface="Times New Roman" pitchFamily="18" charset="0"/>
                <a:cs typeface="Times New Roman" pitchFamily="18" charset="0"/>
              </a:rPr>
              <a:t>, Y. Hashish, M. </a:t>
            </a:r>
            <a:r>
              <a:rPr lang="en-IN" sz="1600" dirty="0" err="1" smtClean="0">
                <a:latin typeface="Times New Roman" pitchFamily="18" charset="0"/>
                <a:cs typeface="Times New Roman" pitchFamily="18" charset="0"/>
              </a:rPr>
              <a:t>Nakane</a:t>
            </a:r>
            <a:r>
              <a:rPr lang="en-IN" sz="1600" dirty="0" smtClean="0">
                <a:latin typeface="Times New Roman" pitchFamily="18" charset="0"/>
                <a:cs typeface="Times New Roman" pitchFamily="18" charset="0"/>
              </a:rPr>
              <a:t>, J. Young and A. Bunt, "An Interface for Remote Robotic Manipulator Control That Reduces Task Load and Fatigue", RO-MAN 2013 IEEE, pp. 738-743, 2013</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50000"/>
              </a:lnSpc>
            </a:pPr>
            <a:r>
              <a:rPr lang="en-IN" sz="1600" dirty="0" smtClean="0">
                <a:latin typeface="Times New Roman" pitchFamily="18" charset="0"/>
                <a:cs typeface="Times New Roman" pitchFamily="18" charset="0"/>
              </a:rPr>
              <a:t>3.C. </a:t>
            </a:r>
            <a:r>
              <a:rPr lang="en-IN" sz="1600" dirty="0" err="1" smtClean="0">
                <a:latin typeface="Times New Roman" pitchFamily="18" charset="0"/>
                <a:cs typeface="Times New Roman" pitchFamily="18" charset="0"/>
              </a:rPr>
              <a:t>Seung</a:t>
            </a:r>
            <a:r>
              <a:rPr lang="en-IN" sz="1600" dirty="0" smtClean="0">
                <a:latin typeface="Times New Roman" pitchFamily="18" charset="0"/>
                <a:cs typeface="Times New Roman" pitchFamily="18" charset="0"/>
              </a:rPr>
              <a:t>, J. Hong, L. </a:t>
            </a:r>
            <a:r>
              <a:rPr lang="en-IN" sz="1600" dirty="0" err="1" smtClean="0">
                <a:latin typeface="Times New Roman" pitchFamily="18" charset="0"/>
                <a:cs typeface="Times New Roman" pitchFamily="18" charset="0"/>
              </a:rPr>
              <a:t>JangMyung</a:t>
            </a:r>
            <a:r>
              <a:rPr lang="en-IN" sz="1600" dirty="0" smtClean="0">
                <a:latin typeface="Times New Roman" pitchFamily="18" charset="0"/>
                <a:cs typeface="Times New Roman" pitchFamily="18" charset="0"/>
              </a:rPr>
              <a:t> and Y. Bin, "</a:t>
            </a:r>
            <a:r>
              <a:rPr lang="en-IN" sz="1600" dirty="0" err="1" smtClean="0">
                <a:latin typeface="Times New Roman" pitchFamily="18" charset="0"/>
                <a:cs typeface="Times New Roman" pitchFamily="18" charset="0"/>
              </a:rPr>
              <a:t>Teleoperation</a:t>
            </a:r>
            <a:r>
              <a:rPr lang="en-IN" sz="1600" dirty="0" smtClean="0">
                <a:latin typeface="Times New Roman" pitchFamily="18" charset="0"/>
                <a:cs typeface="Times New Roman" pitchFamily="18" charset="0"/>
              </a:rPr>
              <a:t> of a Mobile Robot Using a Force-Reflection Joystick With Sensing Mechanism of Rotating Magnetic Field", IEEE/ASME Transactions, vol. 15, no. 1, pp. 17-26, 2010</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50000"/>
              </a:lnSpc>
            </a:pPr>
            <a:r>
              <a:rPr lang="en-IN" sz="1600" dirty="0" smtClean="0">
                <a:latin typeface="Times New Roman" pitchFamily="18" charset="0"/>
                <a:cs typeface="Times New Roman" pitchFamily="18" charset="0"/>
              </a:rPr>
              <a:t>4.S. Kumar, "A Simple and Efficient Wireless Control Protocol for Small Scale Robotic Arm", International Journal of Future Generation Communication and Networking, vol. 7, no. 5, pp. 151-162, 2014</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50000"/>
              </a:lnSpc>
            </a:pPr>
            <a:r>
              <a:rPr lang="en-IN" sz="1600" dirty="0" smtClean="0">
                <a:latin typeface="Times New Roman" pitchFamily="18" charset="0"/>
                <a:cs typeface="Times New Roman" pitchFamily="18" charset="0"/>
              </a:rPr>
              <a:t>5.C. Glover, B. Russell, A. White, M. Miller and A. </a:t>
            </a:r>
            <a:r>
              <a:rPr lang="en-IN" sz="1600" dirty="0" err="1" smtClean="0">
                <a:latin typeface="Times New Roman" pitchFamily="18" charset="0"/>
                <a:cs typeface="Times New Roman" pitchFamily="18" charset="0"/>
              </a:rPr>
              <a:t>Stoytchev</a:t>
            </a:r>
            <a:r>
              <a:rPr lang="en-IN" sz="1600" dirty="0" smtClean="0">
                <a:latin typeface="Times New Roman" pitchFamily="18" charset="0"/>
                <a:cs typeface="Times New Roman" pitchFamily="18" charset="0"/>
              </a:rPr>
              <a:t>, "An effective and intuitive control interface for remote robot </a:t>
            </a:r>
            <a:r>
              <a:rPr lang="en-IN" sz="1600" dirty="0" err="1" smtClean="0">
                <a:latin typeface="Times New Roman" pitchFamily="18" charset="0"/>
                <a:cs typeface="Times New Roman" pitchFamily="18" charset="0"/>
              </a:rPr>
              <a:t>teleoperation</a:t>
            </a:r>
            <a:r>
              <a:rPr lang="en-IN" sz="1600" dirty="0" smtClean="0">
                <a:latin typeface="Times New Roman" pitchFamily="18" charset="0"/>
                <a:cs typeface="Times New Roman" pitchFamily="18" charset="0"/>
              </a:rPr>
              <a:t> with complete </a:t>
            </a:r>
            <a:r>
              <a:rPr lang="en-IN" sz="1600" dirty="0" err="1" smtClean="0">
                <a:latin typeface="Times New Roman" pitchFamily="18" charset="0"/>
                <a:cs typeface="Times New Roman" pitchFamily="18" charset="0"/>
              </a:rPr>
              <a:t>haptic</a:t>
            </a:r>
            <a:r>
              <a:rPr lang="en-IN" sz="1600" dirty="0" smtClean="0">
                <a:latin typeface="Times New Roman" pitchFamily="18" charset="0"/>
                <a:cs typeface="Times New Roman" pitchFamily="18" charset="0"/>
              </a:rPr>
              <a:t> feedback", proceedings of the Emerging Technologies Conference-ETC, 2009.</a:t>
            </a:r>
          </a:p>
          <a:p>
            <a:pPr algn="just">
              <a:lnSpc>
                <a:spcPct val="150000"/>
              </a:lnSpc>
            </a:pPr>
            <a:endParaRPr lang="en-US" sz="16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IN" sz="1900" dirty="0" smtClean="0">
                <a:latin typeface="Times New Roman" pitchFamily="18" charset="0"/>
                <a:cs typeface="Times New Roman" pitchFamily="18" charset="0"/>
              </a:rPr>
              <a:t>6.G. </a:t>
            </a:r>
            <a:r>
              <a:rPr lang="en-IN" sz="1900" dirty="0" err="1" smtClean="0">
                <a:latin typeface="Times New Roman" pitchFamily="18" charset="0"/>
                <a:cs typeface="Times New Roman" pitchFamily="18" charset="0"/>
              </a:rPr>
              <a:t>Sen</a:t>
            </a:r>
            <a:r>
              <a:rPr lang="en-IN" sz="1900" dirty="0" smtClean="0">
                <a:latin typeface="Times New Roman" pitchFamily="18" charset="0"/>
                <a:cs typeface="Times New Roman" pitchFamily="18" charset="0"/>
              </a:rPr>
              <a:t> Gupta, S. </a:t>
            </a:r>
            <a:r>
              <a:rPr lang="en-IN" sz="1900" dirty="0" err="1" smtClean="0">
                <a:latin typeface="Times New Roman" pitchFamily="18" charset="0"/>
                <a:cs typeface="Times New Roman" pitchFamily="18" charset="0"/>
              </a:rPr>
              <a:t>Mukhopadhyay</a:t>
            </a:r>
            <a:r>
              <a:rPr lang="en-IN" sz="1900" dirty="0" smtClean="0">
                <a:latin typeface="Times New Roman" pitchFamily="18" charset="0"/>
                <a:cs typeface="Times New Roman" pitchFamily="18" charset="0"/>
              </a:rPr>
              <a:t>, C. </a:t>
            </a:r>
            <a:r>
              <a:rPr lang="en-IN" sz="1900" dirty="0" err="1" smtClean="0">
                <a:latin typeface="Times New Roman" pitchFamily="18" charset="0"/>
                <a:cs typeface="Times New Roman" pitchFamily="18" charset="0"/>
              </a:rPr>
              <a:t>Messom</a:t>
            </a:r>
            <a:r>
              <a:rPr lang="en-IN" sz="1900" dirty="0" smtClean="0">
                <a:latin typeface="Times New Roman" pitchFamily="18" charset="0"/>
                <a:cs typeface="Times New Roman" pitchFamily="18" charset="0"/>
              </a:rPr>
              <a:t> and S. </a:t>
            </a:r>
            <a:r>
              <a:rPr lang="en-IN" sz="1900" dirty="0" err="1" smtClean="0">
                <a:latin typeface="Times New Roman" pitchFamily="18" charset="0"/>
                <a:cs typeface="Times New Roman" pitchFamily="18" charset="0"/>
              </a:rPr>
              <a:t>Demidenko</a:t>
            </a:r>
            <a:r>
              <a:rPr lang="en-IN" sz="1900" dirty="0" smtClean="0">
                <a:latin typeface="Times New Roman" pitchFamily="18" charset="0"/>
                <a:cs typeface="Times New Roman" pitchFamily="18" charset="0"/>
              </a:rPr>
              <a:t>, "Master-Slave Control of a </a:t>
            </a:r>
            <a:r>
              <a:rPr lang="en-IN" sz="1900" dirty="0" err="1" smtClean="0">
                <a:latin typeface="Times New Roman" pitchFamily="18" charset="0"/>
                <a:cs typeface="Times New Roman" pitchFamily="18" charset="0"/>
              </a:rPr>
              <a:t>Teleoperated</a:t>
            </a:r>
            <a:r>
              <a:rPr lang="en-IN" sz="1900" dirty="0" smtClean="0">
                <a:latin typeface="Times New Roman" pitchFamily="18" charset="0"/>
                <a:cs typeface="Times New Roman" pitchFamily="18" charset="0"/>
              </a:rPr>
              <a:t> Anthropomorphic Robotic Arm With Gripping Force Sensing", Instrumentation and Measurement IEEE</a:t>
            </a:r>
            <a:r>
              <a:rPr lang="en-IN" sz="1900" dirty="0" smtClean="0">
                <a:latin typeface="Times New Roman" pitchFamily="18" charset="0"/>
                <a:cs typeface="Times New Roman" pitchFamily="18" charset="0"/>
              </a:rPr>
              <a:t>. </a:t>
            </a:r>
            <a:endParaRPr lang="en-IN" sz="1900" dirty="0" smtClean="0">
              <a:latin typeface="Times New Roman" pitchFamily="18" charset="0"/>
              <a:cs typeface="Times New Roman" pitchFamily="18" charset="0"/>
            </a:endParaRPr>
          </a:p>
          <a:p>
            <a:pPr algn="just">
              <a:lnSpc>
                <a:spcPct val="150000"/>
              </a:lnSpc>
            </a:pPr>
            <a:r>
              <a:rPr lang="en-IN" sz="1900" dirty="0" smtClean="0">
                <a:latin typeface="Times New Roman" pitchFamily="18" charset="0"/>
                <a:cs typeface="Times New Roman" pitchFamily="18" charset="0"/>
              </a:rPr>
              <a:t>7.S. </a:t>
            </a:r>
            <a:r>
              <a:rPr lang="en-IN" sz="1900" dirty="0" err="1" smtClean="0">
                <a:latin typeface="Times New Roman" pitchFamily="18" charset="0"/>
                <a:cs typeface="Times New Roman" pitchFamily="18" charset="0"/>
              </a:rPr>
              <a:t>Aakash</a:t>
            </a:r>
            <a:r>
              <a:rPr lang="en-IN" sz="1900" dirty="0" smtClean="0">
                <a:latin typeface="Times New Roman" pitchFamily="18" charset="0"/>
                <a:cs typeface="Times New Roman" pitchFamily="18" charset="0"/>
              </a:rPr>
              <a:t> K, "Gesture Actuated Robotic Arm", </a:t>
            </a:r>
            <a:r>
              <a:rPr lang="en-IN" sz="1900" dirty="0" smtClean="0">
                <a:latin typeface="Times New Roman" pitchFamily="18" charset="0"/>
                <a:cs typeface="Times New Roman" pitchFamily="18" charset="0"/>
              </a:rPr>
              <a:t>International </a:t>
            </a:r>
            <a:r>
              <a:rPr lang="en-IN" sz="1900" dirty="0" smtClean="0">
                <a:latin typeface="Times New Roman" pitchFamily="18" charset="0"/>
                <a:cs typeface="Times New Roman" pitchFamily="18" charset="0"/>
              </a:rPr>
              <a:t>Journal of Scientific and Research Publications„, vol. 2, no. 12, </a:t>
            </a:r>
            <a:r>
              <a:rPr lang="en-IN" sz="1900" dirty="0" smtClean="0">
                <a:latin typeface="Times New Roman" pitchFamily="18" charset="0"/>
                <a:cs typeface="Times New Roman" pitchFamily="18" charset="0"/>
              </a:rPr>
              <a:t>2012. </a:t>
            </a:r>
            <a:endParaRPr lang="en-IN" sz="1900" dirty="0" smtClean="0">
              <a:latin typeface="Times New Roman" pitchFamily="18" charset="0"/>
              <a:cs typeface="Times New Roman" pitchFamily="18" charset="0"/>
            </a:endParaRPr>
          </a:p>
          <a:p>
            <a:pPr algn="just">
              <a:lnSpc>
                <a:spcPct val="150000"/>
              </a:lnSpc>
            </a:pPr>
            <a:r>
              <a:rPr lang="en-IN" sz="1900" dirty="0" smtClean="0">
                <a:latin typeface="Times New Roman" pitchFamily="18" charset="0"/>
                <a:cs typeface="Times New Roman" pitchFamily="18" charset="0"/>
              </a:rPr>
              <a:t>8.O. Fukuda, T. Tsuji, M. Kaneko and A. </a:t>
            </a:r>
            <a:r>
              <a:rPr lang="en-IN" sz="1900" dirty="0" err="1" smtClean="0">
                <a:latin typeface="Times New Roman" pitchFamily="18" charset="0"/>
                <a:cs typeface="Times New Roman" pitchFamily="18" charset="0"/>
              </a:rPr>
              <a:t>Otsuka</a:t>
            </a:r>
            <a:r>
              <a:rPr lang="en-IN" sz="1900" dirty="0" smtClean="0">
                <a:latin typeface="Times New Roman" pitchFamily="18" charset="0"/>
                <a:cs typeface="Times New Roman" pitchFamily="18" charset="0"/>
              </a:rPr>
              <a:t>, "A human-assisting manipulator </a:t>
            </a:r>
            <a:r>
              <a:rPr lang="en-IN" sz="1900" dirty="0" err="1" smtClean="0">
                <a:latin typeface="Times New Roman" pitchFamily="18" charset="0"/>
                <a:cs typeface="Times New Roman" pitchFamily="18" charset="0"/>
              </a:rPr>
              <a:t>teleoperated</a:t>
            </a:r>
            <a:r>
              <a:rPr lang="en-IN" sz="1900" dirty="0" smtClean="0">
                <a:latin typeface="Times New Roman" pitchFamily="18" charset="0"/>
                <a:cs typeface="Times New Roman" pitchFamily="18" charset="0"/>
              </a:rPr>
              <a:t> by EMG signals and arm motions", Robotics and Automation IEEE Transactions, vol. 19, no. 2, pp. 210-222, 2003</a:t>
            </a:r>
            <a:r>
              <a:rPr lang="en-IN" sz="1900" dirty="0" smtClean="0">
                <a:latin typeface="Times New Roman" pitchFamily="18" charset="0"/>
                <a:cs typeface="Times New Roman" pitchFamily="18" charset="0"/>
              </a:rPr>
              <a:t>. </a:t>
            </a:r>
            <a:endParaRPr lang="en-IN" sz="1900" dirty="0" smtClean="0">
              <a:latin typeface="Times New Roman" pitchFamily="18" charset="0"/>
              <a:cs typeface="Times New Roman" pitchFamily="18" charset="0"/>
            </a:endParaRPr>
          </a:p>
          <a:p>
            <a:pPr algn="just">
              <a:lnSpc>
                <a:spcPct val="150000"/>
              </a:lnSpc>
            </a:pPr>
            <a:r>
              <a:rPr lang="en-IN" sz="1900" dirty="0" smtClean="0">
                <a:latin typeface="Times New Roman" pitchFamily="18" charset="0"/>
                <a:cs typeface="Times New Roman" pitchFamily="18" charset="0"/>
              </a:rPr>
              <a:t>9.H. </a:t>
            </a:r>
            <a:r>
              <a:rPr lang="en-IN" sz="1900" dirty="0" err="1" smtClean="0">
                <a:latin typeface="Times New Roman" pitchFamily="18" charset="0"/>
                <a:cs typeface="Times New Roman" pitchFamily="18" charset="0"/>
              </a:rPr>
              <a:t>Hasan</a:t>
            </a:r>
            <a:r>
              <a:rPr lang="en-IN" sz="1900" dirty="0" smtClean="0">
                <a:latin typeface="Times New Roman" pitchFamily="18" charset="0"/>
                <a:cs typeface="Times New Roman" pitchFamily="18" charset="0"/>
              </a:rPr>
              <a:t> and S. Kareem, "Human Computer Interaction for Vision Based Hand Gesture Recognition: A Survey", Advanced Computer Science Applications and Technologies (ACSAT), 2012</a:t>
            </a:r>
            <a:r>
              <a:rPr lang="en-IN" sz="1900" dirty="0" smtClean="0">
                <a:latin typeface="Times New Roman" pitchFamily="18" charset="0"/>
                <a:cs typeface="Times New Roman" pitchFamily="18" charset="0"/>
              </a:rPr>
              <a:t>.</a:t>
            </a:r>
            <a:endParaRPr lang="en-IN" sz="1900" dirty="0" smtClean="0">
              <a:latin typeface="Times New Roman" pitchFamily="18" charset="0"/>
              <a:cs typeface="Times New Roman" pitchFamily="18" charset="0"/>
            </a:endParaRPr>
          </a:p>
          <a:p>
            <a:pPr algn="just">
              <a:lnSpc>
                <a:spcPct val="150000"/>
              </a:lnSpc>
            </a:pPr>
            <a:r>
              <a:rPr lang="en-IN" sz="1900" dirty="0" smtClean="0">
                <a:latin typeface="Times New Roman" pitchFamily="18" charset="0"/>
                <a:cs typeface="Times New Roman" pitchFamily="18" charset="0"/>
              </a:rPr>
              <a:t>10.C. </a:t>
            </a:r>
            <a:r>
              <a:rPr lang="en-IN" sz="1900" dirty="0" err="1" smtClean="0">
                <a:latin typeface="Times New Roman" pitchFamily="18" charset="0"/>
                <a:cs typeface="Times New Roman" pitchFamily="18" charset="0"/>
              </a:rPr>
              <a:t>Lingchen</a:t>
            </a:r>
            <a:r>
              <a:rPr lang="en-IN" sz="1900" dirty="0" smtClean="0">
                <a:latin typeface="Times New Roman" pitchFamily="18" charset="0"/>
                <a:cs typeface="Times New Roman" pitchFamily="18" charset="0"/>
              </a:rPr>
              <a:t>, W. </a:t>
            </a:r>
            <a:r>
              <a:rPr lang="en-IN" sz="1900" dirty="0" err="1" smtClean="0">
                <a:latin typeface="Times New Roman" pitchFamily="18" charset="0"/>
                <a:cs typeface="Times New Roman" pitchFamily="18" charset="0"/>
              </a:rPr>
              <a:t>Feng</a:t>
            </a:r>
            <a:r>
              <a:rPr lang="en-IN" sz="1900" dirty="0" smtClean="0">
                <a:latin typeface="Times New Roman" pitchFamily="18" charset="0"/>
                <a:cs typeface="Times New Roman" pitchFamily="18" charset="0"/>
              </a:rPr>
              <a:t>, D. </a:t>
            </a:r>
            <a:r>
              <a:rPr lang="en-IN" sz="1900" dirty="0" err="1" smtClean="0">
                <a:latin typeface="Times New Roman" pitchFamily="18" charset="0"/>
                <a:cs typeface="Times New Roman" pitchFamily="18" charset="0"/>
              </a:rPr>
              <a:t>Hui</a:t>
            </a:r>
            <a:r>
              <a:rPr lang="en-IN" sz="1900" dirty="0" smtClean="0">
                <a:latin typeface="Times New Roman" pitchFamily="18" charset="0"/>
                <a:cs typeface="Times New Roman" pitchFamily="18" charset="0"/>
              </a:rPr>
              <a:t> and J. </a:t>
            </a:r>
            <a:r>
              <a:rPr lang="en-IN" sz="1900" dirty="0" err="1" smtClean="0">
                <a:latin typeface="Times New Roman" pitchFamily="18" charset="0"/>
                <a:cs typeface="Times New Roman" pitchFamily="18" charset="0"/>
              </a:rPr>
              <a:t>Kaifan</a:t>
            </a:r>
            <a:r>
              <a:rPr lang="en-IN" sz="1900" dirty="0" smtClean="0">
                <a:latin typeface="Times New Roman" pitchFamily="18" charset="0"/>
                <a:cs typeface="Times New Roman" pitchFamily="18" charset="0"/>
              </a:rPr>
              <a:t>, "A Survey on Hand Gesture Recognition", Computer Sciences and Applications (CSA), 2013.</a:t>
            </a:r>
          </a:p>
          <a:p>
            <a:pPr algn="just">
              <a:lnSpc>
                <a:spcPct val="150000"/>
              </a:lnSpc>
              <a:buNone/>
            </a:pPr>
            <a:endParaRPr lang="en-IN" sz="19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1284</TotalTime>
  <Words>797</Words>
  <Application>Microsoft Office PowerPoint</Application>
  <PresentationFormat>On-screen Show (4:3)</PresentationFormat>
  <Paragraphs>48</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A vision-based teleoperation method for a robotic arm with 4 degrees of freedom</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2021-11-24T14:53:30Z</dcterms:modified>
</cp:coreProperties>
</file>