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11/22/2021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11/22/2021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11/22/2021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11/22/2021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11/22/2021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11/22/2021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Development of a distributed disaster data and human life sign probe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paper deals with a novel sensor network system designed for gathering disaster information including physical environmental information and potential signals of </a:t>
            </a:r>
            <a:r>
              <a:rPr lang="en-IN" sz="2000" dirty="0" err="1" smtClean="0">
                <a:latin typeface="Times New Roman" pitchFamily="18" charset="0"/>
                <a:cs typeface="Times New Roman" pitchFamily="18" charset="0"/>
              </a:rPr>
              <a:t>survivers</a:t>
            </a:r>
            <a:r>
              <a:rPr lang="en-IN" sz="2000" dirty="0" smtClean="0">
                <a:latin typeface="Times New Roman" pitchFamily="18" charset="0"/>
                <a:cs typeface="Times New Roman" pitchFamily="18" charset="0"/>
              </a:rPr>
              <a:t>. The system consists of numerous sensor probes and a central database server. The sensor probes organize their own </a:t>
            </a:r>
            <a:r>
              <a:rPr lang="en-IN" sz="2000" dirty="0" err="1" smtClean="0">
                <a:latin typeface="Times New Roman" pitchFamily="18" charset="0"/>
                <a:cs typeface="Times New Roman" pitchFamily="18" charset="0"/>
              </a:rPr>
              <a:t>ZigBee</a:t>
            </a:r>
            <a:r>
              <a:rPr lang="en-IN" sz="2000" dirty="0" smtClean="0">
                <a:latin typeface="Times New Roman" pitchFamily="18" charset="0"/>
                <a:cs typeface="Times New Roman" pitchFamily="18" charset="0"/>
              </a:rPr>
              <a:t> network, which is managed by the central database server. The server is connected to the Internet to be able to provide total disaster information worldwide. In this paper, the authors introduce their development and show some basic performance test to verify its potential usability.</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Existing </a:t>
            </a:r>
            <a:r>
              <a:rPr lang="en-IN" sz="2000" dirty="0" smtClean="0">
                <a:latin typeface="Times New Roman" pitchFamily="18" charset="0"/>
                <a:cs typeface="Times New Roman" pitchFamily="18" charset="0"/>
              </a:rPr>
              <a:t>earthquake building codes are not applied and the preparedness and the operational crisis coping and response capacity of the government regarding earthquakes is still in its initial </a:t>
            </a:r>
            <a:r>
              <a:rPr lang="en-IN" sz="2000" dirty="0" smtClean="0">
                <a:latin typeface="Times New Roman" pitchFamily="18" charset="0"/>
                <a:cs typeface="Times New Roman" pitchFamily="18" charset="0"/>
              </a:rPr>
              <a:t>stages.</a:t>
            </a:r>
          </a:p>
          <a:p>
            <a:pPr algn="just">
              <a:lnSpc>
                <a:spcPct val="150000"/>
              </a:lnSpc>
            </a:pPr>
            <a:r>
              <a:rPr lang="en-IN" sz="2000" dirty="0" smtClean="0">
                <a:latin typeface="Times New Roman" pitchFamily="18" charset="0"/>
                <a:cs typeface="Times New Roman" pitchFamily="18" charset="0"/>
              </a:rPr>
              <a:t>In the immediate aftermath of disasters, existing emergency telecommunication services might be adversely affected due to physical damage of such infrastructures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Floods near industrial areas may cause technological hazards like explosions, fires, etc. Earthquakes may provoke subsequent landslides, liquefaction, tsunami etc</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These disasters cause immense losses of lives and damage to properties, livelihoods and economic infrastructure.</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There are some problems which should be lightened up in future as cost for the deployment of the large-scale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reliable sensor must be of low cost.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Disaster </a:t>
            </a:r>
            <a:r>
              <a:rPr lang="en-IN" sz="2000" dirty="0" smtClean="0">
                <a:latin typeface="Times New Roman" pitchFamily="18" charset="0"/>
                <a:cs typeface="Times New Roman" pitchFamily="18" charset="0"/>
              </a:rPr>
              <a:t>management was difficult to conduct, but the three major problems are security requirements, connectivity standards, and identity standards that need to go along with the distribution of its meaning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Technologies.</a:t>
            </a:r>
          </a:p>
          <a:p>
            <a:pPr algn="just">
              <a:lnSpc>
                <a:spcPct val="150000"/>
              </a:lnSpc>
            </a:pPr>
            <a:r>
              <a:rPr lang="en-IN" sz="2000" dirty="0" smtClean="0">
                <a:latin typeface="Times New Roman" pitchFamily="18" charset="0"/>
                <a:cs typeface="Times New Roman" pitchFamily="18" charset="0"/>
              </a:rPr>
              <a:t>With </a:t>
            </a:r>
            <a:r>
              <a:rPr lang="en-IN" sz="2000" dirty="0" smtClean="0">
                <a:latin typeface="Times New Roman" pitchFamily="18" charset="0"/>
                <a:cs typeface="Times New Roman" pitchFamily="18" charset="0"/>
              </a:rPr>
              <a:t>the control of tracking research and predictive elements of multiple incidents, all the topics were addressed earlier, as most approaches allow a seamless aggregation of problems in catastrophe events</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system uses image sequences captured by a drone camera to remotely detect the cardiopulmonary motion caused by periodic chest movement of survivors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their proposed approach was limited to a fully visible subject and a limited range of poses such as standing or walking.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GUI provides an easy tool to see video information, the selected ROI, input signal, </a:t>
            </a:r>
            <a:r>
              <a:rPr lang="en-IN" sz="2000" dirty="0" err="1" smtClean="0">
                <a:latin typeface="Times New Roman" pitchFamily="18" charset="0"/>
                <a:cs typeface="Times New Roman" pitchFamily="18" charset="0"/>
              </a:rPr>
              <a:t>denoised</a:t>
            </a:r>
            <a:r>
              <a:rPr lang="en-IN" sz="2000" dirty="0" smtClean="0">
                <a:latin typeface="Times New Roman" pitchFamily="18" charset="0"/>
                <a:cs typeface="Times New Roman" pitchFamily="18" charset="0"/>
              </a:rPr>
              <a:t>/smoothed signal, and number of </a:t>
            </a:r>
            <a:r>
              <a:rPr lang="en-IN" sz="2000" dirty="0" smtClean="0">
                <a:latin typeface="Times New Roman" pitchFamily="18" charset="0"/>
                <a:cs typeface="Times New Roman" pitchFamily="18" charset="0"/>
              </a:rPr>
              <a:t>peaks.</a:t>
            </a:r>
          </a:p>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 </a:t>
            </a:r>
            <a:r>
              <a:rPr lang="en-IN" sz="2000" dirty="0" smtClean="0">
                <a:latin typeface="Times New Roman" pitchFamily="18" charset="0"/>
                <a:cs typeface="Times New Roman" pitchFamily="18" charset="0"/>
              </a:rPr>
              <a:t>proposed system may fail in some environmental conditions and no life detection was attempted in that study.</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Autofit/>
          </a:bodyPr>
          <a:lstStyle/>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is the need of possibility for selection of the data mining algorithm which will improve the performance of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based on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this sense, the good grid model is efficient utilizing various renewable energy generators to satisfy native energy demands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Satellite imagery fire monitoring is a common technique, but long scanning times and low contrast will limit the efficacy of the satellite fire detection method.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Internet cloud is used to relay the message more effectively and time-efficiently by using the Internet cloud to enforce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here, where objects are connected to the Internet and to other items or objects without human growth.</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1828800" y="1447800"/>
            <a:ext cx="6553200" cy="46482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858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685800"/>
            <a:ext cx="7498080" cy="4800600"/>
          </a:xfrm>
        </p:spPr>
        <p:txBody>
          <a:bodyPr>
            <a:noAutofit/>
          </a:bodyPr>
          <a:lstStyle/>
          <a:p>
            <a:pPr algn="just">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Internet of Things technology becomes actually a part of one human life. In fact, it can connect the world and allow humans to connect with each other. In some applications, this technology could be life-saving. As an example, it allows us to save lives of many by disaster management where there is a loss of human life and disruption to a large-scale environment due to natural and man-made disasters. As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permits interconnections of different devices,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-enabled disaster management system, for early-warning systems, is used by implementing information analytics and computational tools. We relate various open research issues for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disaster management programs in this survey. In disaster management,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are playing a very important and unique role and mitigate the effect of disaster. This survey paper presents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-based disaster management of different disasters and compares between some existing solutions for disasters presenting the role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in disaster management. It shows implementation of some examples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applications, such as, the early-warning system for fire detection and earthquake. It describes the whole application,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architecture, and focuses on the study of different disasters.</a:t>
            </a: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111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066800" y="457200"/>
            <a:ext cx="7790688" cy="6248400"/>
          </a:xfrm>
        </p:spPr>
        <p:txBody>
          <a:bodyPr>
            <a:noAutofit/>
          </a:bodyPr>
          <a:lstStyle/>
          <a:p>
            <a:pPr algn="just">
              <a:lnSpc>
                <a:spcPct val="150000"/>
              </a:lnSpc>
            </a:pPr>
            <a:r>
              <a:rPr lang="en-IN" sz="2000" dirty="0" smtClean="0">
                <a:latin typeface="Times New Roman" pitchFamily="18" charset="0"/>
                <a:cs typeface="Times New Roman" pitchFamily="18" charset="0"/>
              </a:rPr>
              <a:t>P. P. </a:t>
            </a:r>
            <a:r>
              <a:rPr lang="en-IN" sz="2000" dirty="0" err="1" smtClean="0">
                <a:latin typeface="Times New Roman" pitchFamily="18" charset="0"/>
                <a:cs typeface="Times New Roman" pitchFamily="18" charset="0"/>
              </a:rPr>
              <a:t>Jayaraman</a:t>
            </a:r>
            <a:r>
              <a:rPr lang="en-IN" sz="2000" dirty="0" smtClean="0">
                <a:latin typeface="Times New Roman" pitchFamily="18" charset="0"/>
                <a:cs typeface="Times New Roman" pitchFamily="18" charset="0"/>
              </a:rPr>
              <a:t>, “Internet of Things platform for smart farming: experiences and lessons learnt,” Sensors (Switzerland), vol. 16, no. 11, pp. 1–17, 2016</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R. Kaloxylos, “Management systems and the future internet era,” Computers and Electronics in Agriculture, vol. 89, pp. 130–144</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 </a:t>
            </a:r>
            <a:r>
              <a:rPr lang="en-IN" sz="2000" dirty="0" err="1" smtClean="0">
                <a:latin typeface="Times New Roman" pitchFamily="18" charset="0"/>
                <a:cs typeface="Times New Roman" pitchFamily="18" charset="0"/>
              </a:rPr>
              <a:t>Manneback</a:t>
            </a:r>
            <a:r>
              <a:rPr lang="en-IN" sz="2000" dirty="0" smtClean="0">
                <a:latin typeface="Times New Roman" pitchFamily="18" charset="0"/>
                <a:cs typeface="Times New Roman" pitchFamily="18" charset="0"/>
              </a:rPr>
              <a:t>, D. Singh, V. Kumar, and K. Sun, “</a:t>
            </a:r>
            <a:r>
              <a:rPr lang="en-IN" sz="2000" dirty="0" err="1" smtClean="0">
                <a:latin typeface="Times New Roman" pitchFamily="18" charset="0"/>
                <a:cs typeface="Times New Roman" pitchFamily="18" charset="0"/>
              </a:rPr>
              <a:t>Color</a:t>
            </a:r>
            <a:r>
              <a:rPr lang="en-IN" sz="2000" dirty="0" smtClean="0">
                <a:latin typeface="Times New Roman" pitchFamily="18" charset="0"/>
                <a:cs typeface="Times New Roman" pitchFamily="18" charset="0"/>
              </a:rPr>
              <a:t> image </a:t>
            </a:r>
            <a:r>
              <a:rPr lang="en-IN" sz="2000" dirty="0" err="1" smtClean="0">
                <a:latin typeface="Times New Roman" pitchFamily="18" charset="0"/>
                <a:cs typeface="Times New Roman" pitchFamily="18" charset="0"/>
              </a:rPr>
              <a:t>dehazing</a:t>
            </a:r>
            <a:r>
              <a:rPr lang="en-IN" sz="2000" dirty="0" smtClean="0">
                <a:latin typeface="Times New Roman" pitchFamily="18" charset="0"/>
                <a:cs typeface="Times New Roman" pitchFamily="18" charset="0"/>
              </a:rPr>
              <a:t> using gradient channel prior and guided L0 filter,” Information Sciences, vol. 521, pp. 326–342, 2020a</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 </a:t>
            </a:r>
            <a:r>
              <a:rPr lang="en-IN" sz="2000" dirty="0" err="1" smtClean="0">
                <a:latin typeface="Times New Roman" pitchFamily="18" charset="0"/>
                <a:cs typeface="Times New Roman" pitchFamily="18" charset="0"/>
              </a:rPr>
              <a:t>Moessner</a:t>
            </a:r>
            <a:r>
              <a:rPr lang="en-IN" sz="2000" dirty="0" smtClean="0">
                <a:latin typeface="Times New Roman" pitchFamily="18" charset="0"/>
                <a:cs typeface="Times New Roman" pitchFamily="18" charset="0"/>
              </a:rPr>
              <a:t>, R. </a:t>
            </a:r>
            <a:r>
              <a:rPr lang="en-IN" sz="2000" dirty="0" err="1" smtClean="0">
                <a:latin typeface="Times New Roman" pitchFamily="18" charset="0"/>
                <a:cs typeface="Times New Roman" pitchFamily="18" charset="0"/>
              </a:rPr>
              <a:t>Ramaswamy</a:t>
            </a:r>
            <a:r>
              <a:rPr lang="en-IN" sz="2000" dirty="0" smtClean="0">
                <a:latin typeface="Times New Roman" pitchFamily="18" charset="0"/>
                <a:cs typeface="Times New Roman" pitchFamily="18" charset="0"/>
              </a:rPr>
              <a:t>, and S. </a:t>
            </a:r>
            <a:r>
              <a:rPr lang="en-IN" sz="2000" dirty="0" err="1" smtClean="0">
                <a:latin typeface="Times New Roman" pitchFamily="18" charset="0"/>
                <a:cs typeface="Times New Roman" pitchFamily="18" charset="0"/>
              </a:rPr>
              <a:t>Tripathi</a:t>
            </a:r>
            <a:r>
              <a:rPr lang="en-IN" sz="2000" dirty="0" smtClean="0">
                <a:latin typeface="Times New Roman" pitchFamily="18" charset="0"/>
                <a:cs typeface="Times New Roman" pitchFamily="18" charset="0"/>
              </a:rPr>
              <a:t>., “Internet of 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 literature review,” Journal of Computer and Communications, vol. 03, no. 05, pp. 164–173, 2015</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 </a:t>
            </a:r>
            <a:r>
              <a:rPr lang="en-IN" sz="2000" dirty="0" err="1" smtClean="0">
                <a:latin typeface="Times New Roman" pitchFamily="18" charset="0"/>
                <a:cs typeface="Times New Roman" pitchFamily="18" charset="0"/>
              </a:rPr>
              <a:t>Kaur</a:t>
            </a:r>
            <a:r>
              <a:rPr lang="en-IN" sz="2000" dirty="0" smtClean="0">
                <a:latin typeface="Times New Roman" pitchFamily="18" charset="0"/>
                <a:cs typeface="Times New Roman" pitchFamily="18" charset="0"/>
              </a:rPr>
              <a:t> and D. Singh, “Fusion of medical images using deep belief networks,” Cluster Computing, vol. 23, no. 2, pp. 1439–1453, 2020b.</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50000"/>
              </a:lnSpc>
            </a:pPr>
            <a:r>
              <a:rPr lang="en-IN" sz="2000" dirty="0" smtClean="0">
                <a:latin typeface="Times New Roman" pitchFamily="18" charset="0"/>
                <a:cs typeface="Times New Roman" pitchFamily="18" charset="0"/>
              </a:rPr>
              <a:t>M. U. </a:t>
            </a:r>
            <a:r>
              <a:rPr lang="en-IN" sz="2000" dirty="0" err="1" smtClean="0">
                <a:latin typeface="Times New Roman" pitchFamily="18" charset="0"/>
                <a:cs typeface="Times New Roman" pitchFamily="18" charset="0"/>
              </a:rPr>
              <a:t>Farooq</a:t>
            </a:r>
            <a:r>
              <a:rPr lang="en-IN" sz="2000" dirty="0" smtClean="0">
                <a:latin typeface="Times New Roman" pitchFamily="18" charset="0"/>
                <a:cs typeface="Times New Roman" pitchFamily="18" charset="0"/>
              </a:rPr>
              <a:t>, “A review on internet of 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International Journal of Computer Applications, vol. 113, pp. 1–7, 2015</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 F. </a:t>
            </a:r>
            <a:r>
              <a:rPr lang="en-IN" sz="2000" dirty="0" err="1" smtClean="0">
                <a:latin typeface="Times New Roman" pitchFamily="18" charset="0"/>
                <a:cs typeface="Times New Roman" pitchFamily="18" charset="0"/>
              </a:rPr>
              <a:t>Atlam</a:t>
            </a:r>
            <a:r>
              <a:rPr lang="en-IN" sz="2000" dirty="0" smtClean="0">
                <a:latin typeface="Times New Roman" pitchFamily="18" charset="0"/>
                <a:cs typeface="Times New Roman" pitchFamily="18" charset="0"/>
              </a:rPr>
              <a:t>, A. G. </a:t>
            </a:r>
            <a:r>
              <a:rPr lang="en-IN" sz="2000" dirty="0" err="1" smtClean="0">
                <a:latin typeface="Times New Roman" pitchFamily="18" charset="0"/>
                <a:cs typeface="Times New Roman" pitchFamily="18" charset="0"/>
              </a:rPr>
              <a:t>Alzahrani</a:t>
            </a:r>
            <a:r>
              <a:rPr lang="en-IN" sz="2000" dirty="0" smtClean="0">
                <a:latin typeface="Times New Roman" pitchFamily="18" charset="0"/>
                <a:cs typeface="Times New Roman" pitchFamily="18" charset="0"/>
              </a:rPr>
              <a:t>, and W. Gary, “A review of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in internet of things and AI,” 2020</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Kevin, ““That internet of things,” RFID Journal, vol. 4986, 2010</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J. G. Keogh, “Chapter 7 - data and food supply chain: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and GS1 standards in the food chain: a review of the possibilities and challenges,” in In Building the Future of Food Safety Technology, pp. 145–178, Academic Press, Cambridge, MA, USA, 2020</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K. Patel </a:t>
            </a:r>
            <a:r>
              <a:rPr lang="en-IN" sz="2000" dirty="0" err="1" smtClean="0">
                <a:latin typeface="Times New Roman" pitchFamily="18" charset="0"/>
                <a:cs typeface="Times New Roman" pitchFamily="18" charset="0"/>
              </a:rPr>
              <a:t>Keyur</a:t>
            </a:r>
            <a:r>
              <a:rPr lang="en-IN" sz="2000" dirty="0" smtClean="0">
                <a:latin typeface="Times New Roman" pitchFamily="18" charset="0"/>
                <a:cs typeface="Times New Roman" pitchFamily="18" charset="0"/>
              </a:rPr>
              <a:t> and M. P. Sunil, “Internet of Things-IOT: definition, characteristics, architecture, enabling technologies, application &amp; future challenges,” International Journal of Engineering Science and Computing, vol. 6, no. 5, 2016</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1262</TotalTime>
  <Words>677</Words>
  <Application>Microsoft Office PowerPoint</Application>
  <PresentationFormat>On-screen Show (4:3)</PresentationFormat>
  <Paragraphs>49</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Development of a distributed disaster data and human life sign probe system</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2021-11-22T07:53:29Z</dcterms:modified>
</cp:coreProperties>
</file>