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Smart Real-Time Healthcare Monitoring and Tracking System using GSM/GPS Technologies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Health monitoring systems have rapidly evolved recently, and smart systems have been proposed to monitor patient current health conditions, in our proposed and implemented system, we focus on monitoring the patient’s blood pressure, and his body temperature. Based on last decade statistics of medical records, death rates due to hypertensive heart disease, shows that the blood pressure is a crucial risk factor for atherosclerosis and ischemic heart diseases; thus, preventive measures should be taken against high blood pressure which provide the ability to track, trace and save patient’s life at appropriate time is an essential need for mankind. Nowadays, Globalization demands Smart cities, which involves many attributes and services, such as government services, Intelligent Transportation Systems (ITS), energy, health care, water and waste. This paper proposes a system architecture for smart healthcare based on GSM and GPS technologies. The objective of this work is providing an effective application for Real Time Health Monitoring and Tracking.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buNone/>
            </a:pPr>
            <a:r>
              <a:rPr lang="en-IN" sz="2000" dirty="0" smtClean="0">
                <a:latin typeface="Times New Roman" pitchFamily="18" charset="0"/>
                <a:cs typeface="Times New Roman" pitchFamily="18" charset="0"/>
              </a:rPr>
              <a:t>    The system will track, trace, monitor patients and facilitate taking care of their health; so efficient medical services could be provided at appropriate time. By Using specific sensors, the data will be captured and compared with a configurable threshold via microcontroller which is defined by a specialized doctor who follows the patient; in any case of emergency a short message service (SMS) will be sent to the Doctor’s mobile number along with the measured values through GSM module. furthermore, the GPS provides the position information of the monitored person who is under surveillance all the time. Moreover, the paper demonstrates the feasibility of realizing a complete </a:t>
            </a:r>
            <a:r>
              <a:rPr lang="en-IN" sz="2000" dirty="0" err="1" smtClean="0">
                <a:latin typeface="Times New Roman" pitchFamily="18" charset="0"/>
                <a:cs typeface="Times New Roman" pitchFamily="18" charset="0"/>
              </a:rPr>
              <a:t>endto</a:t>
            </a:r>
            <a:r>
              <a:rPr lang="en-IN" sz="2000" dirty="0" smtClean="0">
                <a:latin typeface="Times New Roman" pitchFamily="18" charset="0"/>
                <a:cs typeface="Times New Roman" pitchFamily="18" charset="0"/>
              </a:rPr>
              <a:t>-end smart health system responding to the real health system design requirements by taking in consideration wider vital human health parameters such as respiration rate, nerves signs ... etc. The system will be able to bridge the gap between patients - in dramatic health change occasions- and health entities who response and take actions in real time fashion.</a:t>
            </a:r>
            <a:endParaRPr lang="en-US" sz="2000" dirty="0" smtClean="0">
              <a:latin typeface="Times New Roman" pitchFamily="18" charset="0"/>
              <a:cs typeface="Times New Roman" pitchFamily="18" charset="0"/>
            </a:endParaRPr>
          </a:p>
          <a:p>
            <a:pPr algn="just">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existed system only calculates and displays the vitals of the patient and does not help in continues monitoring and hence the proposed work helps in that and that too in a very efficient way.</a:t>
            </a:r>
          </a:p>
          <a:p>
            <a:pPr algn="just">
              <a:lnSpc>
                <a:spcPct val="150000"/>
              </a:lnSpc>
            </a:pPr>
            <a:r>
              <a:rPr lang="en-IN" sz="2000" dirty="0" smtClean="0">
                <a:latin typeface="Times New Roman" pitchFamily="18" charset="0"/>
                <a:cs typeface="Times New Roman" pitchFamily="18" charset="0"/>
              </a:rPr>
              <a:t>In the previous existing method PC devices used as data acquisition (DAQ) systems we are able to collect vital information about the elderly patients remotely. </a:t>
            </a:r>
          </a:p>
          <a:p>
            <a:pPr algn="just">
              <a:lnSpc>
                <a:spcPct val="150000"/>
              </a:lnSpc>
            </a:pPr>
            <a:r>
              <a:rPr lang="en-IN" sz="2000" dirty="0" smtClean="0">
                <a:latin typeface="Times New Roman" pitchFamily="18" charset="0"/>
                <a:cs typeface="Times New Roman" pitchFamily="18" charset="0"/>
              </a:rPr>
              <a:t>Existed system which monitors temperature &amp; pulse rate of different patients and immediate action is taken using Bluetooth technology.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After first being authenticated by the system, the customer will be presented with a prefilled form with all of their existing information.</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Health care workers in remote locations can check pregnant women, monitor a baby’s health, examine patients for heart and lung problems, and triage other problems. </a:t>
            </a:r>
          </a:p>
          <a:p>
            <a:pPr algn="just">
              <a:lnSpc>
                <a:spcPct val="150000"/>
              </a:lnSpc>
            </a:pPr>
            <a:r>
              <a:rPr lang="en-IN" sz="2000" dirty="0" smtClean="0">
                <a:latin typeface="Times New Roman" pitchFamily="18" charset="0"/>
                <a:cs typeface="Times New Roman" pitchFamily="18" charset="0"/>
              </a:rPr>
              <a:t>The system will track, trace, monitor patients and facilitate taking care of their health; so efficient medical services could be provided at appropriate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of the issues during transportation of patient is traffic related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enable the communication of adverse suite of devices and objects, however it is known that security is one of the major problems in these </a:t>
            </a:r>
            <a:r>
              <a:rPr lang="en-IN" sz="2000" dirty="0" smtClean="0">
                <a:latin typeface="Times New Roman" pitchFamily="18" charset="0"/>
                <a:cs typeface="Times New Roman" pitchFamily="18" charset="0"/>
              </a:rPr>
              <a:t>systems,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proposes system architecture for smart healthcare based on GSM and GPS technologies.</a:t>
            </a:r>
          </a:p>
          <a:p>
            <a:pPr algn="just">
              <a:lnSpc>
                <a:spcPct val="150000"/>
              </a:lnSpc>
            </a:pPr>
            <a:r>
              <a:rPr lang="en-IN" sz="2000" dirty="0" smtClean="0">
                <a:latin typeface="Times New Roman" pitchFamily="18" charset="0"/>
                <a:cs typeface="Times New Roman" pitchFamily="18" charset="0"/>
              </a:rPr>
              <a:t>The proposed system will send the message to the doctor and nurse through GSM which will actually help in monitoring the patient remotely. </a:t>
            </a:r>
          </a:p>
          <a:p>
            <a:pPr algn="just">
              <a:lnSpc>
                <a:spcPct val="150000"/>
              </a:lnSpc>
            </a:pPr>
            <a:r>
              <a:rPr lang="en-IN" sz="2000" dirty="0" smtClean="0">
                <a:latin typeface="Times New Roman" pitchFamily="18" charset="0"/>
                <a:cs typeface="Times New Roman" pitchFamily="18" charset="0"/>
              </a:rPr>
              <a:t>The proposed system is portable and the communications are done using GSM, but the sensors are not wireless. </a:t>
            </a:r>
          </a:p>
          <a:p>
            <a:pPr algn="just">
              <a:lnSpc>
                <a:spcPct val="150000"/>
              </a:lnSpc>
            </a:pPr>
            <a:r>
              <a:rPr lang="en-IN" sz="2000" dirty="0" smtClean="0">
                <a:latin typeface="Times New Roman" pitchFamily="18" charset="0"/>
                <a:cs typeface="Times New Roman" pitchFamily="18" charset="0"/>
              </a:rPr>
              <a:t>The proposed system is easy to use even for a Layman as the patient only has to place the sensor and does not have to worry about the readings as any unusual readings are reported.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will track, trace, monitor patients and facilitate taking care of their health; so efficient medical services could be provided at appropriate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therefore necessary to have a fast, economical and efficient traffic control. It can display location of ambulance and status of heart bit rate and temperature of patient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ARDIUNO system is used to alter the traffic lights upon its arrival at traffic light junction which would save a lives at critical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protocol uses implementation of AES-CCM optimized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system works in a Server-Client model and we use dual channel to communicate with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module.</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81200" y="1828801"/>
            <a:ext cx="6324600" cy="41148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1143000"/>
          </a:xfrm>
        </p:spPr>
        <p:txBody>
          <a:bodyPr/>
          <a:lstStyle/>
          <a:p>
            <a:r>
              <a:rPr lang="en-US" dirty="0" smtClean="0"/>
              <a:t>CONCLUTION</a:t>
            </a:r>
            <a:endParaRPr lang="en-US" dirty="0"/>
          </a:p>
        </p:txBody>
      </p:sp>
      <p:sp>
        <p:nvSpPr>
          <p:cNvPr id="3" name="Content Placeholder 2"/>
          <p:cNvSpPr>
            <a:spLocks noGrp="1"/>
          </p:cNvSpPr>
          <p:nvPr>
            <p:ph idx="1"/>
          </p:nvPr>
        </p:nvSpPr>
        <p:spPr>
          <a:xfrm>
            <a:off x="1447800" y="9906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Aim of Smart City concepts is to provide better life to society and provide innovative and creative solutions in each of the eight pillars of smart city. Healthcare field is one of most delicate and important fields to be developed and </a:t>
            </a:r>
            <a:r>
              <a:rPr lang="en-IN" sz="2000" dirty="0" err="1" smtClean="0">
                <a:latin typeface="Times New Roman" pitchFamily="18" charset="0"/>
                <a:cs typeface="Times New Roman" pitchFamily="18" charset="0"/>
              </a:rPr>
              <a:t>enhancedby</a:t>
            </a:r>
            <a:r>
              <a:rPr lang="en-IN" sz="2000" dirty="0" smtClean="0">
                <a:latin typeface="Times New Roman" pitchFamily="18" charset="0"/>
                <a:cs typeface="Times New Roman" pitchFamily="18" charset="0"/>
              </a:rPr>
              <a:t> Smart systems designed to present sustainable medical interventions at manner time where the smart system should be simple, low energy consumption and real time feedback. The system designed experimented and shown in the paper grantee to improve the quality of health services and to reduce the total cost in healthcare by avoiding unnecessary hospitalisations and ensuring that those who need urgent care get it sooner.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Sarwant</a:t>
            </a:r>
            <a:r>
              <a:rPr lang="en-IN" sz="1600" dirty="0" smtClean="0">
                <a:latin typeface="Times New Roman" pitchFamily="18" charset="0"/>
                <a:cs typeface="Times New Roman" pitchFamily="18" charset="0"/>
              </a:rPr>
              <a:t> Singh, Smart Cities – A $1.5 Trillion Market Opportunity, Accessed: (29/11/2015), available http://www.forbes.com/sites/sarwantsingh/2014/06/19/smart-cities-a1-5-trillion-market-opportunity/ </a:t>
            </a:r>
          </a:p>
          <a:p>
            <a:pPr algn="just">
              <a:lnSpc>
                <a:spcPct val="160000"/>
              </a:lnSpc>
            </a:pPr>
            <a:r>
              <a:rPr lang="en-IN" sz="1600" dirty="0" smtClean="0">
                <a:latin typeface="Times New Roman" pitchFamily="18" charset="0"/>
                <a:cs typeface="Times New Roman" pitchFamily="18" charset="0"/>
              </a:rPr>
              <a:t>[2] Mikhail St-Denis, </a:t>
            </a:r>
            <a:r>
              <a:rPr lang="en-IN" sz="1600" dirty="0" err="1" smtClean="0">
                <a:latin typeface="Times New Roman" pitchFamily="18" charset="0"/>
                <a:cs typeface="Times New Roman" pitchFamily="18" charset="0"/>
              </a:rPr>
              <a:t>LifeLine</a:t>
            </a:r>
            <a:r>
              <a:rPr lang="en-IN" sz="1600" dirty="0" smtClean="0">
                <a:latin typeface="Times New Roman" pitchFamily="18" charset="0"/>
                <a:cs typeface="Times New Roman" pitchFamily="18" charset="0"/>
              </a:rPr>
              <a:t>, Accessed:(29/11/2015), available http://www.mikhailstdenis.com/projects/personal LifeLine.html </a:t>
            </a:r>
          </a:p>
          <a:p>
            <a:pPr algn="just">
              <a:lnSpc>
                <a:spcPct val="160000"/>
              </a:lnSpc>
            </a:pP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Eckerson</a:t>
            </a:r>
            <a:r>
              <a:rPr lang="en-IN" sz="1600" dirty="0" smtClean="0">
                <a:latin typeface="Times New Roman" pitchFamily="18" charset="0"/>
                <a:cs typeface="Times New Roman" pitchFamily="18" charset="0"/>
              </a:rPr>
              <a:t>, Wayne W. ”Three tier client/server architectures: achieving scalability, performance, and efficiency in client/server applications.” Open Information Systems 3.20 (1995): 46-50. </a:t>
            </a:r>
          </a:p>
          <a:p>
            <a:pPr algn="just">
              <a:lnSpc>
                <a:spcPct val="160000"/>
              </a:lnSpc>
            </a:pPr>
            <a:r>
              <a:rPr lang="en-IN" sz="1600" dirty="0" smtClean="0">
                <a:latin typeface="Times New Roman" pitchFamily="18" charset="0"/>
                <a:cs typeface="Times New Roman" pitchFamily="18" charset="0"/>
              </a:rPr>
              <a:t>[4] P. M. Kearney, M. </a:t>
            </a:r>
            <a:r>
              <a:rPr lang="en-IN" sz="1600" dirty="0" err="1" smtClean="0">
                <a:latin typeface="Times New Roman" pitchFamily="18" charset="0"/>
                <a:cs typeface="Times New Roman" pitchFamily="18" charset="0"/>
              </a:rPr>
              <a:t>Whelton</a:t>
            </a:r>
            <a:r>
              <a:rPr lang="en-IN" sz="1600" dirty="0" smtClean="0">
                <a:latin typeface="Times New Roman" pitchFamily="18" charset="0"/>
                <a:cs typeface="Times New Roman" pitchFamily="18" charset="0"/>
              </a:rPr>
              <a:t>, K. Reynolds, P. </a:t>
            </a:r>
            <a:r>
              <a:rPr lang="en-IN" sz="1600" dirty="0" err="1" smtClean="0">
                <a:latin typeface="Times New Roman" pitchFamily="18" charset="0"/>
                <a:cs typeface="Times New Roman" pitchFamily="18" charset="0"/>
              </a:rPr>
              <a:t>Muntner</a:t>
            </a:r>
            <a:r>
              <a:rPr lang="en-IN" sz="1600" dirty="0" smtClean="0">
                <a:latin typeface="Times New Roman" pitchFamily="18" charset="0"/>
                <a:cs typeface="Times New Roman" pitchFamily="18" charset="0"/>
              </a:rPr>
              <a:t>, P. K. </a:t>
            </a:r>
            <a:r>
              <a:rPr lang="en-IN" sz="1600" dirty="0" err="1" smtClean="0">
                <a:latin typeface="Times New Roman" pitchFamily="18" charset="0"/>
                <a:cs typeface="Times New Roman" pitchFamily="18" charset="0"/>
              </a:rPr>
              <a:t>Whelton</a:t>
            </a:r>
            <a:r>
              <a:rPr lang="en-IN" sz="1600" dirty="0" smtClean="0">
                <a:latin typeface="Times New Roman" pitchFamily="18" charset="0"/>
                <a:cs typeface="Times New Roman" pitchFamily="18" charset="0"/>
              </a:rPr>
              <a:t> and J. He, Global burden of hypertension: analysis of worldwide data, Elsevier Ltd, 15 January 2005.</a:t>
            </a:r>
          </a:p>
          <a:p>
            <a:pPr algn="just">
              <a:lnSpc>
                <a:spcPct val="160000"/>
              </a:lnSpc>
            </a:pPr>
            <a:r>
              <a:rPr lang="en-IN" sz="1600" dirty="0" smtClean="0">
                <a:latin typeface="Times New Roman" pitchFamily="18" charset="0"/>
                <a:cs typeface="Times New Roman" pitchFamily="18" charset="0"/>
              </a:rPr>
              <a:t>[5] A. V. </a:t>
            </a:r>
            <a:r>
              <a:rPr lang="en-IN" sz="1600" dirty="0" err="1" smtClean="0">
                <a:latin typeface="Times New Roman" pitchFamily="18" charset="0"/>
                <a:cs typeface="Times New Roman" pitchFamily="18" charset="0"/>
              </a:rPr>
              <a:t>Chobanian</a:t>
            </a:r>
            <a:r>
              <a:rPr lang="en-IN" sz="1600" dirty="0" smtClean="0">
                <a:latin typeface="Times New Roman" pitchFamily="18" charset="0"/>
                <a:cs typeface="Times New Roman" pitchFamily="18" charset="0"/>
              </a:rPr>
              <a:t>, The Seventh Report of the Joint National Committee on Prevention, Detection, Evaluation, and Treatment of High Blood </a:t>
            </a:r>
            <a:r>
              <a:rPr lang="en-IN" sz="1600" dirty="0" err="1" smtClean="0">
                <a:latin typeface="Times New Roman" pitchFamily="18" charset="0"/>
                <a:cs typeface="Times New Roman" pitchFamily="18" charset="0"/>
              </a:rPr>
              <a:t>Pressure,JAMA</a:t>
            </a:r>
            <a:r>
              <a:rPr lang="en-IN" sz="1600" dirty="0" smtClean="0">
                <a:latin typeface="Times New Roman" pitchFamily="18" charset="0"/>
                <a:cs typeface="Times New Roman" pitchFamily="18" charset="0"/>
              </a:rPr>
              <a:t>, the Journal of the American Medical Association, May 21, 2003.</a:t>
            </a:r>
            <a:endParaRPr lang="en-US"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W. </a:t>
            </a:r>
            <a:r>
              <a:rPr lang="en-IN" sz="2000" dirty="0" err="1" smtClean="0">
                <a:latin typeface="Times New Roman" pitchFamily="18" charset="0"/>
                <a:cs typeface="Times New Roman" pitchFamily="18" charset="0"/>
              </a:rPr>
              <a:t>Kannel</a:t>
            </a:r>
            <a:r>
              <a:rPr lang="en-IN" sz="2000" dirty="0" smtClean="0">
                <a:latin typeface="Times New Roman" pitchFamily="18" charset="0"/>
                <a:cs typeface="Times New Roman" pitchFamily="18" charset="0"/>
              </a:rPr>
              <a:t> and J. Cobb, Left ventricular hypertrophy and </a:t>
            </a:r>
            <a:r>
              <a:rPr lang="en-IN" sz="2000" dirty="0" err="1" smtClean="0">
                <a:latin typeface="Times New Roman" pitchFamily="18" charset="0"/>
                <a:cs typeface="Times New Roman" pitchFamily="18" charset="0"/>
              </a:rPr>
              <a:t>mortalityresults</a:t>
            </a:r>
            <a:r>
              <a:rPr lang="en-IN" sz="2000" dirty="0" smtClean="0">
                <a:latin typeface="Times New Roman" pitchFamily="18" charset="0"/>
                <a:cs typeface="Times New Roman" pitchFamily="18" charset="0"/>
              </a:rPr>
              <a:t> from the Framingham Study,1992. </a:t>
            </a:r>
          </a:p>
          <a:p>
            <a:pPr algn="just">
              <a:lnSpc>
                <a:spcPct val="170000"/>
              </a:lnSpc>
            </a:pPr>
            <a:r>
              <a:rPr lang="en-IN" sz="2000" dirty="0" smtClean="0">
                <a:latin typeface="Times New Roman" pitchFamily="18" charset="0"/>
                <a:cs typeface="Times New Roman" pitchFamily="18" charset="0"/>
              </a:rPr>
              <a:t>[7] World Health Organization, The Global Burden of Disease,2008. </a:t>
            </a:r>
          </a:p>
          <a:p>
            <a:pPr algn="just">
              <a:lnSpc>
                <a:spcPct val="170000"/>
              </a:lnSpc>
            </a:pPr>
            <a:r>
              <a:rPr lang="en-IN" sz="2000" dirty="0" smtClean="0">
                <a:latin typeface="Times New Roman" pitchFamily="18" charset="0"/>
                <a:cs typeface="Times New Roman" pitchFamily="18" charset="0"/>
              </a:rPr>
              <a:t>[8] World Health Organization, Disease and injury country estimates,2009.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a:t>
            </a:r>
            <a:r>
              <a:rPr lang="en-IN" sz="2000" dirty="0" err="1" smtClean="0">
                <a:latin typeface="Times New Roman" pitchFamily="18" charset="0"/>
                <a:cs typeface="Times New Roman" pitchFamily="18" charset="0"/>
              </a:rPr>
              <a:t>Behance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LifeLine</a:t>
            </a:r>
            <a:r>
              <a:rPr lang="en-IN" sz="2000" dirty="0" smtClean="0">
                <a:latin typeface="Times New Roman" pitchFamily="18" charset="0"/>
                <a:cs typeface="Times New Roman" pitchFamily="18" charset="0"/>
              </a:rPr>
              <a:t> on </a:t>
            </a:r>
            <a:r>
              <a:rPr lang="en-IN" sz="2000" dirty="0" err="1" smtClean="0">
                <a:latin typeface="Times New Roman" pitchFamily="18" charset="0"/>
                <a:cs typeface="Times New Roman" pitchFamily="18" charset="0"/>
              </a:rPr>
              <a:t>Behance</a:t>
            </a:r>
            <a:r>
              <a:rPr lang="en-IN" sz="2000" dirty="0" smtClean="0">
                <a:latin typeface="Times New Roman" pitchFamily="18" charset="0"/>
                <a:cs typeface="Times New Roman" pitchFamily="18" charset="0"/>
              </a:rPr>
              <a:t>, Accessed: (13/11/2015), available at http://www.behance.net/Gallery/LifeLinea/321119. </a:t>
            </a:r>
          </a:p>
          <a:p>
            <a:pPr algn="just">
              <a:lnSpc>
                <a:spcPct val="170000"/>
              </a:lnSpc>
            </a:pPr>
            <a:r>
              <a:rPr lang="en-IN" sz="2000" dirty="0" smtClean="0">
                <a:latin typeface="Times New Roman" pitchFamily="18" charset="0"/>
                <a:cs typeface="Times New Roman" pitchFamily="18" charset="0"/>
              </a:rPr>
              <a:t>[10] Angel, </a:t>
            </a:r>
            <a:r>
              <a:rPr lang="en-IN" sz="2000" dirty="0" err="1" smtClean="0">
                <a:latin typeface="Times New Roman" pitchFamily="18" charset="0"/>
                <a:cs typeface="Times New Roman" pitchFamily="18" charset="0"/>
              </a:rPr>
              <a:t>Lumo</a:t>
            </a:r>
            <a:r>
              <a:rPr lang="en-IN" sz="2000" dirty="0" smtClean="0">
                <a:latin typeface="Times New Roman" pitchFamily="18" charset="0"/>
                <a:cs typeface="Times New Roman" pitchFamily="18" charset="0"/>
              </a:rPr>
              <a:t> Run - Revolutionary Smart Running Shorts, Accessed: (13/11/2015), available at http://www.lumobodytech.com/.</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1197</Words>
  <Application>Microsoft Office PowerPoint</Application>
  <PresentationFormat>On-screen Show (4:3)</PresentationFormat>
  <Paragraphs>52</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Smart Real-Time Healthcare Monitoring and Tracking System using GSM/GPS Technologies</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2021-11-20T13:19:03Z</dcterms:modified>
</cp:coreProperties>
</file>