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An Integrated Cloud-Based Smart Home Management System with Community Hierarchy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20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smart home management system in which a community broker role is used for integrating community services, thereby reducing the workload of community management staff, providing electronic information services, and deepening the community’s integration with the surrounding environment. At the home end, a home intranet was created by integrating a fixed touch panel with a home controller system and various sensors and devices to deliver, for example, energy, scenario information, and security functions.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20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community end comprises a community server and community personal computers, and connects to devices (e.g., video cameras and building automation devices) in other community systems and to the home networks. Furthermore, to achieve multiple </a:t>
            </a:r>
            <a:r>
              <a:rPr lang="en-IN" sz="2000" dirty="0" err="1" smtClean="0">
                <a:latin typeface="Times New Roman" pitchFamily="18" charset="0"/>
                <a:cs typeface="Times New Roman" pitchFamily="18" charset="0"/>
              </a:rPr>
              <a:t>inhome</a:t>
            </a:r>
            <a:r>
              <a:rPr lang="en-IN" sz="2000" dirty="0" smtClean="0">
                <a:latin typeface="Times New Roman" pitchFamily="18" charset="0"/>
                <a:cs typeface="Times New Roman" pitchFamily="18" charset="0"/>
              </a:rPr>
              <a:t> displays, standard interface devices can be employed to separate the logic and user interfaces. This study also determined that the message queuing telemetry transport protocol can provide optimal home control services in smart home systems, whereas hypertext transfer protocol is optimal for delivering location-based information integration services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Appliances can be controlled remotely using applications on </a:t>
            </a:r>
            <a:r>
              <a:rPr lang="en-IN" sz="2000" dirty="0" smtClean="0">
                <a:latin typeface="Times New Roman" pitchFamily="18" charset="0"/>
                <a:cs typeface="Times New Roman" pitchFamily="18" charset="0"/>
              </a:rPr>
              <a:t>smart phones </a:t>
            </a:r>
            <a:r>
              <a:rPr lang="en-IN" sz="2000" dirty="0" smtClean="0">
                <a:latin typeface="Times New Roman" pitchFamily="18" charset="0"/>
                <a:cs typeface="Times New Roman" pitchFamily="18" charset="0"/>
              </a:rPr>
              <a:t>that are connected via Wi-Fi and the Internet. Communication to SHAS is simple and affordable using the existing network infrastructure.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SHAS can be developed using existing electrical appliances and connect to cloud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house with the existing appliances can be customized to SHAS by using low-cost tools such as smart switches and plugs.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created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server or subscribe to the existing cloud service such as Amazon Web Services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Microsoft Azure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hub, IBM Watson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Google Cloud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Cisco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Cloud Connect.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need to address heterogeneity issue of the smart appliances so that consumers can have centralized control of those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anticipated that more studies related to web services will evolve in the near future due to the heterogeneity issue in SHAS.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EUD is an approach to resolving issues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specifically with respect to user preferences and their specific requirements for smart </a:t>
            </a:r>
            <a:r>
              <a:rPr lang="en-IN" sz="2000" dirty="0" smtClean="0">
                <a:latin typeface="Times New Roman" pitchFamily="18" charset="0"/>
                <a:cs typeface="Times New Roman" pitchFamily="18" charset="0"/>
              </a:rPr>
              <a:t>home.</a:t>
            </a:r>
          </a:p>
          <a:p>
            <a:pPr algn="just">
              <a:lnSpc>
                <a:spcPct val="150000"/>
              </a:lnSpc>
            </a:pPr>
            <a:r>
              <a:rPr lang="en-IN" sz="2000" dirty="0" smtClean="0">
                <a:latin typeface="Times New Roman" pitchFamily="18" charset="0"/>
                <a:cs typeface="Times New Roman" pitchFamily="18" charset="0"/>
              </a:rPr>
              <a:t>It causes heterogeneity issue, in which each manufacturer uses their custom firmware, and communication protocols.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cost-effective integrated system for smart home based 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Edge-Computing paradigm.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provides remote and automatic control to home appliances, ensuring security and safety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an automatic, secure, energy-efficient, cost-effective, and reliable solution to the smart home based on edge-computing functionality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consists of Identity-based parameters, foot size, pressure, namely weight, and movement. Superior performance is achieved by their proposed work as compared to other </a:t>
            </a:r>
            <a:r>
              <a:rPr lang="en-IN" sz="2000" dirty="0" err="1" smtClean="0">
                <a:latin typeface="Times New Roman" pitchFamily="18" charset="0"/>
                <a:cs typeface="Times New Roman" pitchFamily="18" charset="0"/>
              </a:rPr>
              <a:t>SoTA</a:t>
            </a:r>
            <a:r>
              <a:rPr lang="en-IN" sz="2000" dirty="0" smtClean="0">
                <a:latin typeface="Times New Roman" pitchFamily="18" charset="0"/>
                <a:cs typeface="Times New Roman" pitchFamily="18" charset="0"/>
              </a:rPr>
              <a:t> prediction models.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technologies are used extensively in home energy management, although their applications are mainly limited to individual </a:t>
            </a:r>
            <a:r>
              <a:rPr lang="en-IN" sz="2000" dirty="0" smtClean="0">
                <a:latin typeface="Times New Roman" pitchFamily="18" charset="0"/>
                <a:cs typeface="Times New Roman" pitchFamily="18" charset="0"/>
              </a:rPr>
              <a:t>households</a:t>
            </a:r>
          </a:p>
          <a:p>
            <a:pPr algn="just">
              <a:lnSpc>
                <a:spcPct val="150000"/>
              </a:lnSpc>
            </a:pPr>
            <a:r>
              <a:rPr lang="en-IN" sz="2000" dirty="0" smtClean="0">
                <a:latin typeface="Times New Roman" pitchFamily="18" charset="0"/>
                <a:cs typeface="Times New Roman" pitchFamily="18" charset="0"/>
              </a:rPr>
              <a:t>D</a:t>
            </a:r>
            <a:r>
              <a:rPr lang="en-IN" sz="2000" dirty="0" smtClean="0">
                <a:latin typeface="Times New Roman" pitchFamily="18" charset="0"/>
                <a:cs typeface="Times New Roman" pitchFamily="18" charset="0"/>
              </a:rPr>
              <a:t>aily </a:t>
            </a:r>
            <a:r>
              <a:rPr lang="en-IN" sz="2000" dirty="0" smtClean="0">
                <a:latin typeface="Times New Roman" pitchFamily="18" charset="0"/>
                <a:cs typeface="Times New Roman" pitchFamily="18" charset="0"/>
              </a:rPr>
              <a:t>operations (e.g., notices regarding registered mail, parcels, and fees; announcements regarding water and power service interruptions and residential council meetings; and gas meter readings) become paperless, thereby enhancing operational efficiency and saving </a:t>
            </a:r>
            <a:r>
              <a:rPr lang="en-IN" sz="2000" dirty="0" smtClean="0">
                <a:latin typeface="Times New Roman" pitchFamily="18" charset="0"/>
                <a:cs typeface="Times New Roman" pitchFamily="18" charset="0"/>
              </a:rPr>
              <a:t>resources.</a:t>
            </a:r>
          </a:p>
          <a:p>
            <a:pPr algn="just">
              <a:lnSpc>
                <a:spcPct val="150000"/>
              </a:lnSpc>
            </a:pPr>
            <a:r>
              <a:rPr lang="en-IN" sz="2000" dirty="0" smtClean="0">
                <a:latin typeface="Times New Roman" pitchFamily="18" charset="0"/>
                <a:cs typeface="Times New Roman" pitchFamily="18" charset="0"/>
              </a:rPr>
              <a:t>To efficiently evaluate the feasibility of the proposed architecture for use in different scenarios, this study compared the data traffic and latency generated by the MQTT- and HTTP-based architectures.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number of home devices can vary by time, which may incrementally affect the number of topics and the subsequent efficiency of the servers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Home appliance load disaggregation using </a:t>
                      </a:r>
                      <a:r>
                        <a:rPr lang="en-US" sz="2000" dirty="0" err="1">
                          <a:latin typeface="Times New Roman"/>
                          <a:ea typeface="Calibri"/>
                          <a:cs typeface="Latha"/>
                        </a:rPr>
                        <a:t>cepstrum</a:t>
                      </a:r>
                      <a:r>
                        <a:rPr lang="en-US" sz="2000" dirty="0">
                          <a:latin typeface="Times New Roman"/>
                          <a:ea typeface="Calibri"/>
                          <a:cs typeface="Latha"/>
                        </a:rPr>
                        <a:t>-smoothing-based method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Kong, Y. Kim, R. Ko, and S. K. Joo,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 cepstrum-smoothing-based load disaggregation method to effectively deal with the simultaneous on/off events of multiple appliances.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 home energy management system including renewable energy based on ZigBee and PLC</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Han, C. S. Choi, W. K. Park, I. Lee, and S. H. Kim,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remote energy management server aggregates the energy data from numerous home servers, compares them, and creates useful statistical analysis information.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PLC-based photovoltaic system management for smart home energy management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Han, C. S. Choi, W. K. Park, I. Lee, and S. H. Kim,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overcome this, we propose a PLC-based management scheme that consists of a PLC modem, a renewable energy gateway (REG), and a smart device application.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Degradation diagnosis system of photovoltaic panels with mobile application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Lee, J. Byun, M. I. Choi, B. Kang, and S. Park,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degradation of PVPs is a critical issue as it drops the efficiency of panels. Consumers, however, have difficulties in noticing the degradation of PVPs.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81200" y="1447800"/>
            <a:ext cx="6324599" cy="4495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first proposed a hierarchical, smart home-service architecture, which employed standard interface devices at the home end to separate the logic and user interfaces, and achieving multiple in-home displays. Moreover, this study applied a community broker role to integrate smart home services such as managing environment deployment operations, reducing the manual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required of community management personnel, providing electronic information services, supporting diverse services, and extending the community’s integration with the surrounding environment. Therefore, a complete and integrated smart home system can be achieved. In addition, integrating cloud-based services with community services provided location-based services.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Kong, Y. Kim, R. </a:t>
            </a:r>
            <a:r>
              <a:rPr lang="en-IN" sz="1600" dirty="0" err="1" smtClean="0">
                <a:latin typeface="Times New Roman" pitchFamily="18" charset="0"/>
                <a:cs typeface="Times New Roman" pitchFamily="18" charset="0"/>
              </a:rPr>
              <a:t>Ko</a:t>
            </a:r>
            <a:r>
              <a:rPr lang="en-IN" sz="1600" dirty="0" smtClean="0">
                <a:latin typeface="Times New Roman" pitchFamily="18" charset="0"/>
                <a:cs typeface="Times New Roman" pitchFamily="18" charset="0"/>
              </a:rPr>
              <a:t>, and S. K. </a:t>
            </a:r>
            <a:r>
              <a:rPr lang="en-IN" sz="1600" dirty="0" err="1" smtClean="0">
                <a:latin typeface="Times New Roman" pitchFamily="18" charset="0"/>
                <a:cs typeface="Times New Roman" pitchFamily="18" charset="0"/>
              </a:rPr>
              <a:t>Joo</a:t>
            </a:r>
            <a:r>
              <a:rPr lang="en-IN" sz="1600" dirty="0" smtClean="0">
                <a:latin typeface="Times New Roman" pitchFamily="18" charset="0"/>
                <a:cs typeface="Times New Roman" pitchFamily="18" charset="0"/>
              </a:rPr>
              <a:t>, "Home appliance load disaggregation using </a:t>
            </a:r>
            <a:r>
              <a:rPr lang="en-IN" sz="1600" dirty="0" err="1" smtClean="0">
                <a:latin typeface="Times New Roman" pitchFamily="18" charset="0"/>
                <a:cs typeface="Times New Roman" pitchFamily="18" charset="0"/>
              </a:rPr>
              <a:t>cepstrum</a:t>
            </a:r>
            <a:r>
              <a:rPr lang="en-IN" sz="1600" dirty="0" smtClean="0">
                <a:latin typeface="Times New Roman" pitchFamily="18" charset="0"/>
                <a:cs typeface="Times New Roman" pitchFamily="18" charset="0"/>
              </a:rPr>
              <a:t>-smoothing-based method," IEEE Trans. Consumer Electron., vol. 61, no. 1, pp. 24-30, Feb.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Han, C. S.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W. K. Park, I. Lee, and S. H. Kim, "Smart home energy management system including renewable energy based on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and PLC," IEEE Trans. Consumer Electron., vol. 60, no. 2, pp. 198-202, May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Han, C. S.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W. K. Park, I. Lee, and S. H. Kim, "PLC-based photovoltaic system management for smart home energy management system," IEEE Trans. Consumer Electron., vol. 60, no. 2, pp. 184-189, May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B. Lee, J. </a:t>
            </a:r>
            <a:r>
              <a:rPr lang="en-IN" sz="1600" dirty="0" err="1" smtClean="0">
                <a:latin typeface="Times New Roman" pitchFamily="18" charset="0"/>
                <a:cs typeface="Times New Roman" pitchFamily="18" charset="0"/>
              </a:rPr>
              <a:t>Byun</a:t>
            </a:r>
            <a:r>
              <a:rPr lang="en-IN" sz="1600" dirty="0" smtClean="0">
                <a:latin typeface="Times New Roman" pitchFamily="18" charset="0"/>
                <a:cs typeface="Times New Roman" pitchFamily="18" charset="0"/>
              </a:rPr>
              <a:t>, M. I.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B. Kang, and S. Park, "Degradation diagnosis system of photovoltaic panels with mobile application," IEEE Trans. Consumer Electron., vol. 60, no. 3, pp. 338-346, Aug.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H. Tsai, Y. W.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M. B. Lin, J. </a:t>
            </a:r>
            <a:r>
              <a:rPr lang="en-IN" sz="1600" dirty="0" err="1" smtClean="0">
                <a:latin typeface="Times New Roman" pitchFamily="18" charset="0"/>
                <a:cs typeface="Times New Roman" pitchFamily="18" charset="0"/>
              </a:rPr>
              <a:t>Rong</a:t>
            </a:r>
            <a:r>
              <a:rPr lang="en-IN" sz="1600" dirty="0" smtClean="0">
                <a:latin typeface="Times New Roman" pitchFamily="18" charset="0"/>
                <a:cs typeface="Times New Roman" pitchFamily="18" charset="0"/>
              </a:rPr>
              <a:t>, and Y. W. Lin, "Design and implementation of a PIR </a:t>
            </a:r>
            <a:r>
              <a:rPr lang="en-IN" sz="1600" dirty="0" err="1" smtClean="0">
                <a:latin typeface="Times New Roman" pitchFamily="18" charset="0"/>
                <a:cs typeface="Times New Roman" pitchFamily="18" charset="0"/>
              </a:rPr>
              <a:t>luminaire</a:t>
            </a:r>
            <a:r>
              <a:rPr lang="en-IN" sz="1600" dirty="0" smtClean="0">
                <a:latin typeface="Times New Roman" pitchFamily="18" charset="0"/>
                <a:cs typeface="Times New Roman" pitchFamily="18" charset="0"/>
              </a:rPr>
              <a:t> with zero standby power using a photovoltaic array in enough daylight," IEEE Trans. Consumer Electron., vol. 59, no. 3, pp. 499-506, Aug. 2013.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 M. </a:t>
            </a:r>
            <a:r>
              <a:rPr lang="en-IN" sz="1600" dirty="0" err="1" smtClean="0">
                <a:latin typeface="Times New Roman" pitchFamily="18" charset="0"/>
                <a:cs typeface="Times New Roman" pitchFamily="18" charset="0"/>
              </a:rPr>
              <a:t>Wi</a:t>
            </a:r>
            <a:r>
              <a:rPr lang="en-IN" sz="1600" dirty="0" smtClean="0">
                <a:latin typeface="Times New Roman" pitchFamily="18" charset="0"/>
                <a:cs typeface="Times New Roman" pitchFamily="18" charset="0"/>
              </a:rPr>
              <a:t>, J. U. Lee, and S. K. </a:t>
            </a:r>
            <a:r>
              <a:rPr lang="en-IN" sz="1600" dirty="0" err="1" smtClean="0">
                <a:latin typeface="Times New Roman" pitchFamily="18" charset="0"/>
                <a:cs typeface="Times New Roman" pitchFamily="18" charset="0"/>
              </a:rPr>
              <a:t>Joo</a:t>
            </a:r>
            <a:r>
              <a:rPr lang="en-IN" sz="1600" dirty="0" smtClean="0">
                <a:latin typeface="Times New Roman" pitchFamily="18" charset="0"/>
                <a:cs typeface="Times New Roman" pitchFamily="18" charset="0"/>
              </a:rPr>
              <a:t>, "Electric vehicle charging method for smart homes/buildings with a photovoltaic system," IEEE Trans. Consumer Electron., vol. 59, no. 2, pp. 323-328, May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Byun</a:t>
            </a:r>
            <a:r>
              <a:rPr lang="en-IN" sz="1600" dirty="0" smtClean="0">
                <a:latin typeface="Times New Roman" pitchFamily="18" charset="0"/>
                <a:cs typeface="Times New Roman" pitchFamily="18" charset="0"/>
              </a:rPr>
              <a:t>, S. Park, B. Kang, I. Hong, and S. Park, "Design and implementation of an intelligent energy saving system based on standby power reduction for a future zero-energy home environment," IEEE Trans. Consumer Electron., vol. 59, no. 3, pp. 507-514, Aug.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C. Jo, S. Kim, and S. K. </a:t>
            </a:r>
            <a:r>
              <a:rPr lang="en-IN" sz="1600" dirty="0" err="1" smtClean="0">
                <a:latin typeface="Times New Roman" pitchFamily="18" charset="0"/>
                <a:cs typeface="Times New Roman" pitchFamily="18" charset="0"/>
              </a:rPr>
              <a:t>Joo</a:t>
            </a:r>
            <a:r>
              <a:rPr lang="en-IN" sz="1600" dirty="0" smtClean="0">
                <a:latin typeface="Times New Roman" pitchFamily="18" charset="0"/>
                <a:cs typeface="Times New Roman" pitchFamily="18" charset="0"/>
              </a:rPr>
              <a:t>, "Smart heating and air conditioning scheduling method incorporating customer convenience for home energy management system," IEEE Trans. Consumer Electron., vol. 59, no. 2, pp. 316-322, May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Q. Liu, G. Cooper, N. </a:t>
            </a:r>
            <a:r>
              <a:rPr lang="en-IN" sz="1600" dirty="0" err="1" smtClean="0">
                <a:latin typeface="Times New Roman" pitchFamily="18" charset="0"/>
                <a:cs typeface="Times New Roman" pitchFamily="18" charset="0"/>
              </a:rPr>
              <a:t>Linge</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Takruri</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Sowden</a:t>
            </a:r>
            <a:r>
              <a:rPr lang="en-IN" sz="1600" dirty="0" smtClean="0">
                <a:latin typeface="Times New Roman" pitchFamily="18" charset="0"/>
                <a:cs typeface="Times New Roman" pitchFamily="18" charset="0"/>
              </a:rPr>
              <a:t>, "DEHEMS: Creating a digital environment for large-scale energy management at homes," IEEE Trans. Consumer Electron., vol. 59, no. 1, pp. 62-69, Feb.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T. Kim, H. Park, S. H. Hong, and Y. Chung, "Integrated system of face recognition and sound localization for a smart door phone," IEEE Trans. Consumer Electron., vol. 59, no. 3, pp. 598-603, Aug.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1249</TotalTime>
  <Words>1601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Integrated Cloud-Based Smart Home Management System with Community Hierarchy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2021-11-19T06:34:14Z</dcterms:modified>
</cp:coreProperties>
</file>