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Identify the Deterioration in Pipe by Using Wheel Operated Robot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Nowadays</a:t>
            </a:r>
            <a:r>
              <a:rPr lang="en-IN" sz="2000" dirty="0" smtClean="0">
                <a:latin typeface="Times New Roman" pitchFamily="18" charset="0"/>
                <a:cs typeface="Times New Roman" pitchFamily="18" charset="0"/>
              </a:rPr>
              <a:t>, Robots are used in many industries for various purposes. Inspection is the one of the field in which robot used as the inspector. One application is monitoring the inside of the pipe, Recognizing and solving problem through </a:t>
            </a:r>
            <a:r>
              <a:rPr lang="en-IN" sz="2000" dirty="0" err="1" smtClean="0">
                <a:latin typeface="Times New Roman" pitchFamily="18" charset="0"/>
                <a:cs typeface="Times New Roman" pitchFamily="18" charset="0"/>
              </a:rPr>
              <a:t>interiorof</a:t>
            </a:r>
            <a:r>
              <a:rPr lang="en-IN" sz="2000" dirty="0" smtClean="0">
                <a:latin typeface="Times New Roman" pitchFamily="18" charset="0"/>
                <a:cs typeface="Times New Roman" pitchFamily="18" charset="0"/>
              </a:rPr>
              <a:t> the pipe. So, Inspection of pipe can be achieved by using wheel operated robot. Various problems related to pipe line such as corrosion, erosion and cracks. They can effectively reduce strength and wall thickness of pipe. Pipe inspection is necessary to locate defects due to corrosion and wear to avoid failure. In this work, Pipe inspection robot with ability to move inside horizontal and vertical pipes has been designed and fabricated. The robot consists of motor for driving and camera for monitoring.</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very different designs exist for mechanisms moving inside pipes.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inspection of large sewer pipes a large number of wheeled vehicles exist which provide traction with the pipe-wall simply trough their weight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none of the existing projects targets both the small diameter, large spreading factor and capabilities of taking </a:t>
            </a:r>
            <a:r>
              <a:rPr lang="en-IN" sz="2000" dirty="0" err="1" smtClean="0">
                <a:latin typeface="Times New Roman" pitchFamily="18" charset="0"/>
                <a:cs typeface="Times New Roman" pitchFamily="18" charset="0"/>
              </a:rPr>
              <a:t>mitered</a:t>
            </a:r>
            <a:r>
              <a:rPr lang="en-IN" sz="2000" dirty="0" smtClean="0">
                <a:latin typeface="Times New Roman" pitchFamily="18" charset="0"/>
                <a:cs typeface="Times New Roman" pitchFamily="18" charset="0"/>
              </a:rPr>
              <a:t> bends at the same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Different wheel designs exist, the main difference lying in their roll-off shape.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typical </a:t>
            </a:r>
            <a:r>
              <a:rPr lang="en-IN" sz="2000" dirty="0" err="1" smtClean="0">
                <a:latin typeface="Times New Roman" pitchFamily="18" charset="0"/>
                <a:cs typeface="Times New Roman" pitchFamily="18" charset="0"/>
              </a:rPr>
              <a:t>mecanum</a:t>
            </a:r>
            <a:r>
              <a:rPr lang="en-IN" sz="2000" dirty="0" smtClean="0">
                <a:latin typeface="Times New Roman" pitchFamily="18" charset="0"/>
                <a:cs typeface="Times New Roman" pitchFamily="18" charset="0"/>
              </a:rPr>
              <a:t> wheel can have a continuous motion on a flat floor providing traction perpendicular to the roller wheel </a:t>
            </a:r>
            <a:r>
              <a:rPr lang="en-IN" sz="2000" dirty="0" smtClean="0">
                <a:latin typeface="Times New Roman" pitchFamily="18" charset="0"/>
                <a:cs typeface="Times New Roman" pitchFamily="18" charset="0"/>
              </a:rPr>
              <a:t>orientation.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possible solution for this problem is explored in this paper, using </a:t>
            </a:r>
            <a:r>
              <a:rPr lang="en-IN" sz="2000" dirty="0" err="1" smtClean="0">
                <a:latin typeface="Times New Roman" pitchFamily="18" charset="0"/>
                <a:cs typeface="Times New Roman" pitchFamily="18" charset="0"/>
              </a:rPr>
              <a:t>omni</a:t>
            </a:r>
            <a:r>
              <a:rPr lang="en-IN" sz="2000" dirty="0" smtClean="0">
                <a:latin typeface="Times New Roman" pitchFamily="18" charset="0"/>
                <a:cs typeface="Times New Roman" pitchFamily="18" charset="0"/>
              </a:rPr>
              <a:t>-wheels </a:t>
            </a:r>
            <a:r>
              <a:rPr lang="en-IN" sz="2000" dirty="0" smtClean="0">
                <a:latin typeface="Times New Roman" pitchFamily="18" charset="0"/>
                <a:cs typeface="Times New Roman" pitchFamily="18" charset="0"/>
              </a:rPr>
              <a:t>or </a:t>
            </a:r>
            <a:r>
              <a:rPr lang="en-IN" sz="2000" dirty="0" err="1" smtClean="0">
                <a:latin typeface="Times New Roman" pitchFamily="18" charset="0"/>
                <a:cs typeface="Times New Roman" pitchFamily="18" charset="0"/>
              </a:rPr>
              <a:t>mecanum</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wheels.</a:t>
            </a:r>
          </a:p>
          <a:p>
            <a:pPr algn="just">
              <a:lnSpc>
                <a:spcPct val="150000"/>
              </a:lnSpc>
            </a:pPr>
            <a:r>
              <a:rPr lang="en-IN" sz="2000" dirty="0" smtClean="0">
                <a:latin typeface="Times New Roman" pitchFamily="18" charset="0"/>
                <a:cs typeface="Times New Roman" pitchFamily="18" charset="0"/>
              </a:rPr>
              <a:t>The same problem has been solved on a different (conceptual) level by the </a:t>
            </a:r>
            <a:r>
              <a:rPr lang="en-IN" sz="2000" dirty="0" err="1" smtClean="0">
                <a:latin typeface="Times New Roman" pitchFamily="18" charset="0"/>
                <a:cs typeface="Times New Roman" pitchFamily="18" charset="0"/>
              </a:rPr>
              <a:t>RoboScan</a:t>
            </a:r>
            <a:r>
              <a:rPr lang="en-IN" sz="2000" dirty="0" smtClean="0">
                <a:latin typeface="Times New Roman" pitchFamily="18" charset="0"/>
                <a:cs typeface="Times New Roman" pitchFamily="18" charset="0"/>
              </a:rPr>
              <a:t> design </a:t>
            </a:r>
            <a:r>
              <a:rPr lang="en-IN" sz="2000" dirty="0" smtClean="0">
                <a:latin typeface="Times New Roman" pitchFamily="18" charset="0"/>
                <a:cs typeface="Times New Roman" pitchFamily="18" charset="0"/>
              </a:rPr>
              <a:t>where </a:t>
            </a:r>
            <a:r>
              <a:rPr lang="en-IN" sz="2000" dirty="0" smtClean="0">
                <a:latin typeface="Times New Roman" pitchFamily="18" charset="0"/>
                <a:cs typeface="Times New Roman" pitchFamily="18" charset="0"/>
              </a:rPr>
              <a:t>wheels have been employed which can rotate round a vertical axis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progress of robotics technology, various types of mobile robots and mechanisms are designed to cope with this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Encountering these issues gave us the inspiration to improve the previous design for better performance during operation</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With most of the peristaltic or crawler-type robots no attention is paid to the orientation (or rotation) of the system inside the </a:t>
            </a:r>
            <a:r>
              <a:rPr lang="en-IN" sz="2000" dirty="0" smtClean="0">
                <a:latin typeface="Times New Roman" pitchFamily="18" charset="0"/>
                <a:cs typeface="Times New Roman" pitchFamily="18" charset="0"/>
              </a:rPr>
              <a:t>pipe.</a:t>
            </a:r>
          </a:p>
          <a:p>
            <a:pPr algn="just">
              <a:lnSpc>
                <a:spcPct val="150000"/>
              </a:lnSpc>
            </a:pPr>
            <a:r>
              <a:rPr lang="en-IN" sz="2000" dirty="0" smtClean="0">
                <a:latin typeface="Times New Roman" pitchFamily="18" charset="0"/>
                <a:cs typeface="Times New Roman" pitchFamily="18" charset="0"/>
              </a:rPr>
              <a:t>The solution explored and proposed here makes use of the properties of an </a:t>
            </a:r>
            <a:r>
              <a:rPr lang="en-IN" sz="2000" dirty="0" err="1" smtClean="0">
                <a:latin typeface="Times New Roman" pitchFamily="18" charset="0"/>
                <a:cs typeface="Times New Roman" pitchFamily="18" charset="0"/>
              </a:rPr>
              <a:t>omniwheel</a:t>
            </a:r>
            <a:r>
              <a:rPr lang="en-IN" sz="2000" dirty="0" smtClean="0">
                <a:latin typeface="Times New Roman" pitchFamily="18" charset="0"/>
                <a:cs typeface="Times New Roman" pitchFamily="18" charset="0"/>
              </a:rPr>
              <a:t> to provide friction necessary for traction in the driving direction while allowing free motion in a direction tangential to the wheel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design a robot that </a:t>
            </a:r>
            <a:r>
              <a:rPr lang="en-IN" sz="2000" dirty="0" err="1" smtClean="0">
                <a:latin typeface="Times New Roman" pitchFamily="18" charset="0"/>
                <a:cs typeface="Times New Roman" pitchFamily="18" charset="0"/>
              </a:rPr>
              <a:t>fulfills</a:t>
            </a:r>
            <a:r>
              <a:rPr lang="en-IN" sz="2000" dirty="0" smtClean="0">
                <a:latin typeface="Times New Roman" pitchFamily="18" charset="0"/>
                <a:cs typeface="Times New Roman" pitchFamily="18" charset="0"/>
              </a:rPr>
              <a:t> the requirements proposed by the CNPC, some literature is investigated.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 </a:t>
            </a:r>
            <a:r>
              <a:rPr lang="en-IN" sz="2000" dirty="0" smtClean="0">
                <a:latin typeface="Times New Roman" pitchFamily="18" charset="0"/>
                <a:cs typeface="Times New Roman" pitchFamily="18" charset="0"/>
              </a:rPr>
              <a:t>sensors (e.g., IR sensors and tactile sensors) will be added into the inspection robotic system to satisfy multifunctional purposes in the oil pipeline inspection.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Using flat plate has the advantage that the design can be manufactured quickly using a laser cutter, allowing for short development cycles.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wheels have been used in many robot platforms mainly aimed at a flat </a:t>
            </a:r>
            <a:r>
              <a:rPr lang="en-IN" sz="2000" dirty="0" smtClean="0">
                <a:latin typeface="Times New Roman" pitchFamily="18" charset="0"/>
                <a:cs typeface="Times New Roman" pitchFamily="18" charset="0"/>
              </a:rPr>
              <a:t>floor.</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PID controller has been used to control the robot’s orientation. Since damping in the system due to friction is very high and the first-order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is dominant, the D action can be omitted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might be contributed to the uneven surface of the wheels caused by the individual rollers.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deviation between the encoder data (purple) and the accelerometer data (green) is caused by the slip of the roller wheels.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362200"/>
                <a:gridCol w="190500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Kinematic Analysis and Locomotion Strategy of A Pipe Inspection Robot Concept For Operation In Active Pipelines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Amr Bekhit, Abbas Dehghani, Robert Richardson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outlines the requirements for such a robot and considers the advantages and disadvantages of existing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Investigations Of Design Issues Related To In-pipe Inspection robots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Ankit Nayak, S. K. Pradhan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Several designs of in-pipe inspection robots have been proposed in the literature to solve the problems related with inspection of these complicated internal geometries.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Defect Identification In Pipe Lines Using Pipe Inspection Robot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Navin Prasad, M Kannan, A Azarudeen And N Karuppasamy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robot can withstand many tough condition in pipeline and satisfy various requirements.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Development Of An Inspection Robot For Small Diameter Gas Distribution Mains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Edwin Dertien, Stefano Stramigioli, Kees Pulles.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requirement to negotiate bends, T-joints and steep inclinations pose another set of strict design constraints.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2133600" y="1524000"/>
            <a:ext cx="5943599" cy="4419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A </a:t>
            </a:r>
            <a:r>
              <a:rPr lang="en-IN" dirty="0" smtClean="0">
                <a:latin typeface="Times New Roman" pitchFamily="18" charset="0"/>
                <a:cs typeface="Times New Roman" pitchFamily="18" charset="0"/>
              </a:rPr>
              <a:t>very important goal of the robotic systems is the adaptability to the inner diameter of the pipes. Robot reduces human efforts making work simple and efficient. There are many fields where they are employed that </a:t>
            </a:r>
            <a:r>
              <a:rPr lang="en-IN" dirty="0" smtClean="0">
                <a:latin typeface="Times New Roman" pitchFamily="18" charset="0"/>
                <a:cs typeface="Times New Roman" pitchFamily="18" charset="0"/>
              </a:rPr>
              <a:t>include pipelines </a:t>
            </a:r>
            <a:r>
              <a:rPr lang="en-IN" dirty="0" smtClean="0">
                <a:latin typeface="Times New Roman" pitchFamily="18" charset="0"/>
                <a:cs typeface="Times New Roman" pitchFamily="18" charset="0"/>
              </a:rPr>
              <a:t>inspect and maintenance too. So, we had proposed a new design in inspecting pipelines. The major advantages are that it could be used in case of </a:t>
            </a:r>
            <a:r>
              <a:rPr lang="en-IN" dirty="0" smtClean="0">
                <a:latin typeface="Times New Roman" pitchFamily="18" charset="0"/>
                <a:cs typeface="Times New Roman" pitchFamily="18" charset="0"/>
              </a:rPr>
              <a:t>pipe </a:t>
            </a:r>
            <a:r>
              <a:rPr lang="en-IN" dirty="0" smtClean="0">
                <a:latin typeface="Times New Roman" pitchFamily="18" charset="0"/>
                <a:cs typeface="Times New Roman" pitchFamily="18" charset="0"/>
              </a:rPr>
              <a:t>diameter variation with the simple mechanism. We developed a pipe inspection robot that can be applied 20-30cm diameter pipeline. Robot is designed for vertical and horizontal purpose. So, Pipe inspecting robot is used in many industry for inspection of pipe.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Amr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Bekhit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Abbas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Dehghani</a:t>
            </a:r>
            <a:r>
              <a:rPr lang="en-IN" sz="1600" dirty="0" smtClean="0">
                <a:latin typeface="Times New Roman" pitchFamily="18" charset="0"/>
                <a:cs typeface="Times New Roman" pitchFamily="18" charset="0"/>
              </a:rPr>
              <a:t>, Robert Richardson “Kinematic Analysis and </a:t>
            </a:r>
            <a:r>
              <a:rPr lang="en-IN" sz="1600" dirty="0" smtClean="0">
                <a:latin typeface="Times New Roman" pitchFamily="18" charset="0"/>
                <a:cs typeface="Times New Roman" pitchFamily="18" charset="0"/>
              </a:rPr>
              <a:t>Locomotion Strategy </a:t>
            </a:r>
            <a:r>
              <a:rPr lang="en-IN" sz="1600" dirty="0" smtClean="0">
                <a:latin typeface="Times New Roman" pitchFamily="18" charset="0"/>
                <a:cs typeface="Times New Roman" pitchFamily="18" charset="0"/>
              </a:rPr>
              <a:t>of A Pipe </a:t>
            </a:r>
            <a:r>
              <a:rPr lang="en-IN" sz="1600" dirty="0" err="1" smtClean="0">
                <a:latin typeface="Times New Roman" pitchFamily="18" charset="0"/>
                <a:cs typeface="Times New Roman" pitchFamily="18" charset="0"/>
              </a:rPr>
              <a:t>Ipnsection</a:t>
            </a:r>
            <a:r>
              <a:rPr lang="en-IN" sz="1600" dirty="0" smtClean="0">
                <a:latin typeface="Times New Roman" pitchFamily="18" charset="0"/>
                <a:cs typeface="Times New Roman" pitchFamily="18" charset="0"/>
              </a:rPr>
              <a:t> Robot Concept For Operation In Active Pipelines”, IJMEM, Vol.1, Issue 1, 2012, pp. 15-27.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Ankit</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Nayak1, S. K. Pradhan2 “Investigations Of Design Issues Related To In-pipe Inspection robots”, IJETAE, vol. 4, Issue 3, March 2014,pp. 819-824</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Atul</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Gargade1, </a:t>
            </a:r>
            <a:r>
              <a:rPr lang="en-IN" sz="1600" dirty="0" err="1" smtClean="0">
                <a:latin typeface="Times New Roman" pitchFamily="18" charset="0"/>
                <a:cs typeface="Times New Roman" pitchFamily="18" charset="0"/>
              </a:rPr>
              <a:t>Dhanraj</a:t>
            </a:r>
            <a:r>
              <a:rPr lang="en-IN" sz="1600" dirty="0" smtClean="0">
                <a:latin typeface="Times New Roman" pitchFamily="18" charset="0"/>
                <a:cs typeface="Times New Roman" pitchFamily="18" charset="0"/>
              </a:rPr>
              <a:t> Tambuskar2, </a:t>
            </a:r>
            <a:r>
              <a:rPr lang="en-IN" sz="1600" dirty="0" err="1" smtClean="0">
                <a:latin typeface="Times New Roman" pitchFamily="18" charset="0"/>
                <a:cs typeface="Times New Roman" pitchFamily="18" charset="0"/>
              </a:rPr>
              <a:t>Gajanan</a:t>
            </a:r>
            <a:r>
              <a:rPr lang="en-IN" sz="1600" dirty="0" smtClean="0">
                <a:latin typeface="Times New Roman" pitchFamily="18" charset="0"/>
                <a:cs typeface="Times New Roman" pitchFamily="18" charset="0"/>
              </a:rPr>
              <a:t> Thokal3 “120 Modelling and Analysis of Pipe Inspection Robot”, IJETAE, Vol. 3, Issue 5, May 2013, pp.120-126</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Navin</a:t>
            </a:r>
            <a:r>
              <a:rPr lang="en-IN" sz="1600" dirty="0" smtClean="0">
                <a:latin typeface="Times New Roman" pitchFamily="18" charset="0"/>
                <a:cs typeface="Times New Roman" pitchFamily="18" charset="0"/>
              </a:rPr>
              <a:t> Prasad1, M Kannan1, A Azarudeen1 And N Karuppasamy1 “Defect Identification In Pipe Lines Using Pipe Inspection Robot”, IJMERS vol.1, No.2, July 2012, pp. 21-31</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[5] Edwin </a:t>
            </a:r>
            <a:r>
              <a:rPr lang="en-IN" sz="1600" dirty="0" err="1" smtClean="0">
                <a:latin typeface="Times New Roman" pitchFamily="18" charset="0"/>
                <a:cs typeface="Times New Roman" pitchFamily="18" charset="0"/>
              </a:rPr>
              <a:t>Dertien</a:t>
            </a:r>
            <a:r>
              <a:rPr lang="en-IN" sz="1600" dirty="0" smtClean="0">
                <a:latin typeface="Times New Roman" pitchFamily="18" charset="0"/>
                <a:cs typeface="Times New Roman" pitchFamily="18" charset="0"/>
              </a:rPr>
              <a:t>, Stefano </a:t>
            </a:r>
            <a:r>
              <a:rPr lang="en-IN" sz="1600" dirty="0" err="1" smtClean="0">
                <a:latin typeface="Times New Roman" pitchFamily="18" charset="0"/>
                <a:cs typeface="Times New Roman" pitchFamily="18" charset="0"/>
              </a:rPr>
              <a:t>Stramigioli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Kees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Pulles</a:t>
            </a:r>
            <a:r>
              <a:rPr lang="en-IN" sz="1600" dirty="0" smtClean="0">
                <a:latin typeface="Times New Roman" pitchFamily="18" charset="0"/>
                <a:cs typeface="Times New Roman" pitchFamily="18" charset="0"/>
              </a:rPr>
              <a:t>. “Development Of An Inspection </a:t>
            </a:r>
            <a:r>
              <a:rPr lang="en-IN" sz="1600" dirty="0" smtClean="0">
                <a:latin typeface="Times New Roman" pitchFamily="18" charset="0"/>
                <a:cs typeface="Times New Roman" pitchFamily="18" charset="0"/>
              </a:rPr>
              <a:t>Robot </a:t>
            </a:r>
            <a:r>
              <a:rPr lang="en-IN" sz="1600" dirty="0" smtClean="0">
                <a:latin typeface="Times New Roman" pitchFamily="18" charset="0"/>
                <a:cs typeface="Times New Roman" pitchFamily="18" charset="0"/>
              </a:rPr>
              <a:t>For Small Diameter Gas Distribution </a:t>
            </a:r>
            <a:r>
              <a:rPr lang="en-IN" sz="1600" dirty="0" err="1" smtClean="0">
                <a:latin typeface="Times New Roman" pitchFamily="18" charset="0"/>
                <a:cs typeface="Times New Roman" pitchFamily="18" charset="0"/>
              </a:rPr>
              <a:t>Mains,’’IEEE</a:t>
            </a:r>
            <a:r>
              <a:rPr lang="en-IN" sz="1600" dirty="0" smtClean="0">
                <a:latin typeface="Times New Roman" pitchFamily="18" charset="0"/>
                <a:cs typeface="Times New Roman" pitchFamily="18" charset="0"/>
              </a:rPr>
              <a:t> International Conference On Robotics And Automation, May 2011, pp. 5044-5049.</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6]E </a:t>
            </a:r>
            <a:r>
              <a:rPr lang="en-IN" sz="1700" dirty="0" err="1" smtClean="0">
                <a:latin typeface="Times New Roman" pitchFamily="18" charset="0"/>
                <a:cs typeface="Times New Roman" pitchFamily="18" charset="0"/>
              </a:rPr>
              <a:t>Navin</a:t>
            </a:r>
            <a:r>
              <a:rPr lang="en-IN" sz="1700" dirty="0" smtClean="0">
                <a:latin typeface="Times New Roman" pitchFamily="18" charset="0"/>
                <a:cs typeface="Times New Roman" pitchFamily="18" charset="0"/>
              </a:rPr>
              <a:t> Prasad1, M Kannan1, A Azarudeen1 And N Karuppasamy1 “Defect Identification In Pipe Lines Using Pipe Inspection Robot”, IJMERS vol.1, No.2, July 2012, pp. 21-31</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7]Harish P, </a:t>
            </a:r>
            <a:r>
              <a:rPr lang="en-IN" sz="1700" dirty="0" err="1" smtClean="0">
                <a:latin typeface="Times New Roman" pitchFamily="18" charset="0"/>
                <a:cs typeface="Times New Roman" pitchFamily="18" charset="0"/>
              </a:rPr>
              <a:t>V.Venkateswarlu</a:t>
            </a:r>
            <a:r>
              <a:rPr lang="en-IN" sz="1700" dirty="0" smtClean="0">
                <a:latin typeface="Times New Roman" pitchFamily="18" charset="0"/>
                <a:cs typeface="Times New Roman" pitchFamily="18" charset="0"/>
              </a:rPr>
              <a:t> “Design and Motion Planning of Indoor Pipeline Inspection Robot”, IJITEE, Vol.-3, Issue-7, December 2013, pp. 41-47</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a:t>
            </a:r>
            <a:r>
              <a:rPr lang="en-IN" sz="1700" dirty="0" err="1" smtClean="0">
                <a:latin typeface="Times New Roman" pitchFamily="18" charset="0"/>
                <a:cs typeface="Times New Roman" pitchFamily="18" charset="0"/>
              </a:rPr>
              <a:t>Mihaita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Horodinca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Ioan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Doroftei</a:t>
            </a:r>
            <a:r>
              <a:rPr lang="en-IN" sz="1700" dirty="0" smtClean="0">
                <a:latin typeface="Times New Roman" pitchFamily="18" charset="0"/>
                <a:cs typeface="Times New Roman" pitchFamily="18" charset="0"/>
              </a:rPr>
              <a:t>, Emmanuel Mignon, André </a:t>
            </a:r>
            <a:r>
              <a:rPr lang="en-IN" sz="1700" dirty="0" err="1" smtClean="0">
                <a:latin typeface="Times New Roman" pitchFamily="18" charset="0"/>
                <a:cs typeface="Times New Roman" pitchFamily="18" charset="0"/>
              </a:rPr>
              <a:t>Preumont</a:t>
            </a:r>
            <a:r>
              <a:rPr lang="en-IN" sz="1700" dirty="0" smtClean="0">
                <a:latin typeface="Times New Roman" pitchFamily="18" charset="0"/>
                <a:cs typeface="Times New Roman" pitchFamily="18" charset="0"/>
              </a:rPr>
              <a:t> “A Simple Architecture for In-pipe Inspection Robots” </a:t>
            </a:r>
            <a:r>
              <a:rPr lang="en-IN" sz="1700" dirty="0" err="1" smtClean="0">
                <a:latin typeface="Times New Roman" pitchFamily="18" charset="0"/>
                <a:cs typeface="Times New Roman" pitchFamily="18" charset="0"/>
              </a:rPr>
              <a:t>Universite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Libre</a:t>
            </a:r>
            <a:r>
              <a:rPr lang="en-IN" sz="1700" dirty="0" smtClean="0">
                <a:latin typeface="Times New Roman" pitchFamily="18" charset="0"/>
                <a:cs typeface="Times New Roman" pitchFamily="18" charset="0"/>
              </a:rPr>
              <a:t> De </a:t>
            </a:r>
            <a:r>
              <a:rPr lang="en-IN" sz="1700" dirty="0" err="1" smtClean="0">
                <a:latin typeface="Times New Roman" pitchFamily="18" charset="0"/>
                <a:cs typeface="Times New Roman" pitchFamily="18" charset="0"/>
              </a:rPr>
              <a:t>Bruxelles</a:t>
            </a:r>
            <a:r>
              <a:rPr lang="en-IN" sz="1700" dirty="0" smtClean="0">
                <a:latin typeface="Times New Roman" pitchFamily="18" charset="0"/>
                <a:cs typeface="Times New Roman" pitchFamily="18" charset="0"/>
              </a:rPr>
              <a:t>, pp. 1-4</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a:t>
            </a:r>
            <a:r>
              <a:rPr lang="en-IN" sz="1700" dirty="0" err="1" smtClean="0">
                <a:latin typeface="Times New Roman" pitchFamily="18" charset="0"/>
                <a:cs typeface="Times New Roman" pitchFamily="18" charset="0"/>
              </a:rPr>
              <a:t>Nur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Afiqah</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Binti</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Haji</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Yahya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Negin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Ashrafi</a:t>
            </a:r>
            <a:r>
              <a:rPr lang="en-IN" sz="1700" dirty="0" smtClean="0">
                <a:latin typeface="Times New Roman" pitchFamily="18" charset="0"/>
                <a:cs typeface="Times New Roman" pitchFamily="18" charset="0"/>
              </a:rPr>
              <a:t>, Ali Hussein </a:t>
            </a:r>
            <a:r>
              <a:rPr lang="en-IN" sz="1700" dirty="0" err="1" smtClean="0">
                <a:latin typeface="Times New Roman" pitchFamily="18" charset="0"/>
                <a:cs typeface="Times New Roman" pitchFamily="18" charset="0"/>
              </a:rPr>
              <a:t>Humod</a:t>
            </a:r>
            <a:r>
              <a:rPr lang="en-IN" sz="1700" dirty="0" smtClean="0">
                <a:latin typeface="Times New Roman" pitchFamily="18" charset="0"/>
                <a:cs typeface="Times New Roman" pitchFamily="18" charset="0"/>
              </a:rPr>
              <a:t>, “Development And Adaptability Of In-pipe Inspection Robots” Vol. 11, Issue 4, jul-Aug.2014, pp. 1-8</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a:t>
            </a:r>
            <a:r>
              <a:rPr lang="en-IN" sz="1700" dirty="0" err="1" smtClean="0">
                <a:latin typeface="Times New Roman" pitchFamily="18" charset="0"/>
                <a:cs typeface="Times New Roman" pitchFamily="18" charset="0"/>
              </a:rPr>
              <a:t>Puneet</a:t>
            </a:r>
            <a:r>
              <a:rPr lang="en-IN" sz="1700" dirty="0" smtClean="0">
                <a:latin typeface="Times New Roman" pitchFamily="18" charset="0"/>
                <a:cs typeface="Times New Roman" pitchFamily="18" charset="0"/>
              </a:rPr>
              <a:t> Singh and G. K. </a:t>
            </a:r>
            <a:r>
              <a:rPr lang="en-IN" sz="1700" dirty="0" err="1" smtClean="0">
                <a:latin typeface="Times New Roman" pitchFamily="18" charset="0"/>
                <a:cs typeface="Times New Roman" pitchFamily="18" charset="0"/>
              </a:rPr>
              <a:t>Ananthasuresh</a:t>
            </a:r>
            <a:r>
              <a:rPr lang="en-IN" sz="1700" dirty="0" smtClean="0">
                <a:latin typeface="Times New Roman" pitchFamily="18" charset="0"/>
                <a:cs typeface="Times New Roman" pitchFamily="18" charset="0"/>
              </a:rPr>
              <a:t> “A Compact and Compliant External Pipe-Crawling Robot”, </a:t>
            </a:r>
            <a:r>
              <a:rPr lang="en-IN" sz="1700" dirty="0" err="1" smtClean="0">
                <a:latin typeface="Times New Roman" pitchFamily="18" charset="0"/>
                <a:cs typeface="Times New Roman" pitchFamily="18" charset="0"/>
              </a:rPr>
              <a:t>IEEE,Vol</a:t>
            </a:r>
            <a:r>
              <a:rPr lang="en-IN" sz="1700" dirty="0" smtClean="0">
                <a:latin typeface="Times New Roman" pitchFamily="18" charset="0"/>
                <a:cs typeface="Times New Roman" pitchFamily="18" charset="0"/>
              </a:rPr>
              <a:t>. 29, No. 1, February 2013, pp. 251-260.</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1231</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Identify the Deterioration in Pipe by Using Wheel Operated Robot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2021-11-17T14:00:18Z</dcterms:modified>
</cp:coreProperties>
</file>