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Automated Smart Trolley with Smart Billing Using </a:t>
            </a:r>
            <a:r>
              <a:rPr lang="en-US" b="1" dirty="0" err="1" smtClean="0"/>
              <a:t>Arduino</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200000"/>
              </a:lnSpc>
              <a:buNone/>
            </a:pPr>
            <a:r>
              <a:rPr lang="en-IN" sz="2000" dirty="0" smtClean="0">
                <a:latin typeface="Times New Roman" pitchFamily="18" charset="0"/>
                <a:cs typeface="Times New Roman" pitchFamily="18" charset="0"/>
              </a:rPr>
              <a:t>    Shopping </a:t>
            </a:r>
            <a:r>
              <a:rPr lang="en-IN" sz="2000" dirty="0" smtClean="0">
                <a:latin typeface="Times New Roman" pitchFamily="18" charset="0"/>
                <a:cs typeface="Times New Roman" pitchFamily="18" charset="0"/>
              </a:rPr>
              <a:t>mall is a place where people get their daily necessities. </a:t>
            </a:r>
            <a:r>
              <a:rPr lang="en-IN" sz="2000" dirty="0" smtClean="0">
                <a:latin typeface="Times New Roman" pitchFamily="18" charset="0"/>
                <a:cs typeface="Times New Roman" pitchFamily="18" charset="0"/>
              </a:rPr>
              <a:t>There has </a:t>
            </a:r>
            <a:r>
              <a:rPr lang="en-IN" sz="2000" dirty="0" smtClean="0">
                <a:latin typeface="Times New Roman" pitchFamily="18" charset="0"/>
                <a:cs typeface="Times New Roman" pitchFamily="18" charset="0"/>
              </a:rPr>
              <a:t>been an emerging demand for quick and easy payment of bills in shopping malls. Quite often, when shopping in a supermarket shoppers are </a:t>
            </a:r>
            <a:r>
              <a:rPr lang="en-IN" sz="2000" dirty="0" smtClean="0">
                <a:latin typeface="Times New Roman" pitchFamily="18" charset="0"/>
                <a:cs typeface="Times New Roman" pitchFamily="18" charset="0"/>
              </a:rPr>
              <a:t>frustrated at </a:t>
            </a:r>
            <a:r>
              <a:rPr lang="en-IN" sz="2000" dirty="0" smtClean="0">
                <a:latin typeface="Times New Roman" pitchFamily="18" charset="0"/>
                <a:cs typeface="Times New Roman" pitchFamily="18" charset="0"/>
              </a:rPr>
              <a:t>locating the items on the shopping list and no assistance is available</a:t>
            </a:r>
            <a:r>
              <a:rPr lang="en-IN" sz="2000" dirty="0" smtClean="0">
                <a:latin typeface="Times New Roman" pitchFamily="18" charset="0"/>
                <a:cs typeface="Times New Roman" pitchFamily="18" charset="0"/>
              </a:rPr>
              <a:t>. To overcome </a:t>
            </a:r>
            <a:r>
              <a:rPr lang="en-IN" sz="2000" dirty="0" smtClean="0">
                <a:latin typeface="Times New Roman" pitchFamily="18" charset="0"/>
                <a:cs typeface="Times New Roman" pitchFamily="18" charset="0"/>
              </a:rPr>
              <a:t>these problems we have designed a smart trolley with a mobile application</a:t>
            </a: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t>
            </a:r>
            <a:r>
              <a:rPr lang="en-IN" sz="2000" dirty="0" smtClean="0">
                <a:latin typeface="Times New Roman" pitchFamily="18" charset="0"/>
                <a:cs typeface="Times New Roman" pitchFamily="18" charset="0"/>
              </a:rPr>
              <a:t>provides an </a:t>
            </a:r>
            <a:r>
              <a:rPr lang="en-IN" sz="2000" dirty="0" smtClean="0">
                <a:latin typeface="Times New Roman" pitchFamily="18" charset="0"/>
                <a:cs typeface="Times New Roman" pitchFamily="18" charset="0"/>
              </a:rPr>
              <a:t>app which helps the customers in finding the location of the product.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20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also provides a centralized and automated billing system using RFID. Each product of shopping mall, super markets will be provided with a RFID tag, to identify its type. Each shopping cart </a:t>
            </a:r>
            <a:r>
              <a:rPr lang="en-IN" sz="2000" dirty="0" smtClean="0">
                <a:latin typeface="Times New Roman" pitchFamily="18" charset="0"/>
                <a:cs typeface="Times New Roman" pitchFamily="18" charset="0"/>
              </a:rPr>
              <a:t>is implemented </a:t>
            </a:r>
            <a:r>
              <a:rPr lang="en-IN" sz="2000" dirty="0" smtClean="0">
                <a:latin typeface="Times New Roman" pitchFamily="18" charset="0"/>
                <a:cs typeface="Times New Roman" pitchFamily="18" charset="0"/>
              </a:rPr>
              <a:t>with a Product Identification Device (PID) that contains microcontroller, LCD, an RFID reader. </a:t>
            </a:r>
            <a:r>
              <a:rPr lang="en-IN" sz="2000" dirty="0" smtClean="0">
                <a:latin typeface="Times New Roman" pitchFamily="18" charset="0"/>
                <a:cs typeface="Times New Roman" pitchFamily="18" charset="0"/>
              </a:rPr>
              <a:t>Purchasing product </a:t>
            </a:r>
            <a:r>
              <a:rPr lang="en-IN" sz="2000" dirty="0" smtClean="0">
                <a:latin typeface="Times New Roman" pitchFamily="18" charset="0"/>
                <a:cs typeface="Times New Roman" pitchFamily="18" charset="0"/>
              </a:rPr>
              <a:t>information will be read through a RFID reader on shopping cart and it is displayed in LCD which is interfaced to the controller</a:t>
            </a:r>
            <a:r>
              <a:rPr lang="en-IN" sz="2000" dirty="0" smtClean="0">
                <a:latin typeface="Times New Roman" pitchFamily="18" charset="0"/>
                <a:cs typeface="Times New Roman" pitchFamily="18" charset="0"/>
              </a:rPr>
              <a:t>. At </a:t>
            </a:r>
            <a:r>
              <a:rPr lang="en-IN" sz="2000" dirty="0" smtClean="0">
                <a:latin typeface="Times New Roman" pitchFamily="18" charset="0"/>
                <a:cs typeface="Times New Roman" pitchFamily="18" charset="0"/>
              </a:rPr>
              <a:t>the billing counter, the total bill will be transferred </a:t>
            </a:r>
            <a:r>
              <a:rPr lang="en-IN" sz="2000" dirty="0" smtClean="0">
                <a:latin typeface="Times New Roman" pitchFamily="18" charset="0"/>
                <a:cs typeface="Times New Roman" pitchFamily="18" charset="0"/>
              </a:rPr>
              <a:t>to PC </a:t>
            </a:r>
            <a:r>
              <a:rPr lang="en-IN" sz="2000" dirty="0" smtClean="0">
                <a:latin typeface="Times New Roman" pitchFamily="18" charset="0"/>
                <a:cs typeface="Times New Roman" pitchFamily="18" charset="0"/>
              </a:rPr>
              <a:t>by Bluetooth module.</a:t>
            </a:r>
            <a:endParaRPr lang="en-US" sz="2000" dirty="0" smtClean="0">
              <a:latin typeface="Times New Roman" pitchFamily="18" charset="0"/>
              <a:cs typeface="Times New Roman" pitchFamily="18" charset="0"/>
            </a:endParaRPr>
          </a:p>
          <a:p>
            <a:pPr algn="just">
              <a:lnSpc>
                <a:spcPct val="20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provides complete access to functions of microcontroller or microprocessor like to program the controller, to use the input/output pins, to communicate.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is less bulky and it can easily transfer from one place to another.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requires less power supply and we can easily improve the system, if required, because of its easy programming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take the help of Internet of Things and some software with the help of which all information will be updated regularly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customer has to do only billing at the billing counter and only those customers can use the smart trolley who are having membership card where RFID Tag is inserted in it.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Major </a:t>
            </a:r>
            <a:r>
              <a:rPr lang="en-IN" sz="2000" dirty="0" smtClean="0">
                <a:latin typeface="Times New Roman" pitchFamily="18" charset="0"/>
                <a:cs typeface="Times New Roman" pitchFamily="18" charset="0"/>
              </a:rPr>
              <a:t>problem faced by users is that they have to wait in long queues for billing.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overcomes all these drawbacks faced by shoppers in shopping malls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Transmitter consists of an oscillator to create the </a:t>
            </a:r>
            <a:r>
              <a:rPr lang="en-IN" sz="2000" dirty="0" smtClean="0">
                <a:latin typeface="Times New Roman" pitchFamily="18" charset="0"/>
                <a:cs typeface="Times New Roman" pitchFamily="18" charset="0"/>
              </a:rPr>
              <a:t>carrier frequency</a:t>
            </a:r>
            <a:r>
              <a:rPr lang="en-IN" sz="2000" dirty="0" smtClean="0">
                <a:latin typeface="Times New Roman" pitchFamily="18" charset="0"/>
                <a:cs typeface="Times New Roman" pitchFamily="18" charset="0"/>
              </a:rPr>
              <a:t>; a modulator to make impact on data </a:t>
            </a:r>
            <a:r>
              <a:rPr lang="en-IN" sz="2000" dirty="0" smtClean="0">
                <a:latin typeface="Times New Roman" pitchFamily="18" charset="0"/>
                <a:cs typeface="Times New Roman" pitchFamily="18" charset="0"/>
              </a:rPr>
              <a:t>commands upon </a:t>
            </a:r>
            <a:r>
              <a:rPr lang="en-IN" sz="2000" dirty="0" smtClean="0">
                <a:latin typeface="Times New Roman" pitchFamily="18" charset="0"/>
                <a:cs typeface="Times New Roman" pitchFamily="18" charset="0"/>
              </a:rPr>
              <a:t>this carrier signal &amp; a receiver that </a:t>
            </a:r>
            <a:r>
              <a:rPr lang="en-IN" sz="2000" dirty="0" smtClean="0">
                <a:latin typeface="Times New Roman" pitchFamily="18" charset="0"/>
                <a:cs typeface="Times New Roman" pitchFamily="18" charset="0"/>
              </a:rPr>
              <a:t>contains demodulator </a:t>
            </a:r>
            <a:r>
              <a:rPr lang="en-IN" sz="2000" dirty="0" smtClean="0">
                <a:latin typeface="Times New Roman" pitchFamily="18" charset="0"/>
                <a:cs typeface="Times New Roman" pitchFamily="18" charset="0"/>
              </a:rPr>
              <a:t>to extract the data </a:t>
            </a:r>
            <a:r>
              <a:rPr lang="en-IN" sz="2000" dirty="0" smtClean="0">
                <a:latin typeface="Times New Roman" pitchFamily="18" charset="0"/>
                <a:cs typeface="Times New Roman" pitchFamily="18" charset="0"/>
              </a:rPr>
              <a:t>returned.</a:t>
            </a:r>
          </a:p>
          <a:p>
            <a:pPr algn="just">
              <a:lnSpc>
                <a:spcPct val="150000"/>
              </a:lnSpc>
            </a:pPr>
            <a:r>
              <a:rPr lang="en-IN" sz="2000" dirty="0" smtClean="0">
                <a:latin typeface="Times New Roman" pitchFamily="18" charset="0"/>
                <a:cs typeface="Times New Roman" pitchFamily="18" charset="0"/>
              </a:rPr>
              <a:t>To overcome these problems, we have designed a smart trolley using a smart phone and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several smart phone technology bases that have been popular among people and it plays a big part of a day to day necessity.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development of mobile technology is very rapid and it enables a new approach to e-marketing.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a mobile application is used. It displays the list of products present and its </a:t>
            </a:r>
            <a:r>
              <a:rPr lang="en-IN" sz="2000" dirty="0" smtClean="0">
                <a:latin typeface="Times New Roman" pitchFamily="18" charset="0"/>
                <a:cs typeface="Times New Roman" pitchFamily="18" charset="0"/>
              </a:rPr>
              <a:t>cost.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user is asked to </a:t>
            </a:r>
            <a:r>
              <a:rPr lang="en-IN" sz="2000" dirty="0" err="1" smtClean="0">
                <a:latin typeface="Times New Roman" pitchFamily="18" charset="0"/>
                <a:cs typeface="Times New Roman" pitchFamily="18" charset="0"/>
              </a:rPr>
              <a:t>selectthe</a:t>
            </a:r>
            <a:r>
              <a:rPr lang="en-IN" sz="2000" dirty="0" smtClean="0">
                <a:latin typeface="Times New Roman" pitchFamily="18" charset="0"/>
                <a:cs typeface="Times New Roman" pitchFamily="18" charset="0"/>
              </a:rPr>
              <a:t> products. Once the selection process is over, the products are sorted and displayed based on its location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have developed a smart shopping cart system that allows customers to manage their shopping list while shopping and only pay the bill at the checkout counter.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barcode is used to encode information in a visual pattern readable by the machine.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Smart Trolley can be used by those customers who are having the membership card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used this module for one way communication only. It means data is going to transfer from trolley to computer at the billing counter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smart trolley system, the android app is used to send barcode data serially to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Bluetooth module when a button is pressed on the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Receiver Bluetooth module at other end receives the data and sends it to the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Uno through the receiver pin of the Bluetooth module.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Novel Low-Cost Intelligent Shopping Cart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Dr.Suryaprasad J, Praveen Kumar B O, Roopa D Arjun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main objective of NLISC is to provide a technology oriented, low-cost, easily scalable, and rugged system for assisting shopping in-person.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RFID Based Smart Shopping and Billing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Zeeshan Ali, Prof. Reena Sonkusare,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smart shopping cart will help shorten the checkout lines thereby helping the customers at retail stores.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Exploratory Look of Super market Shopping Paths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Larson, Bradlow and Fader,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also recognize that time spent in the store plays an important role, leading to different cluster configurations for short, medium, and long trips.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RFID Based Automatic Shopping Cart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Ankit Anil Agarwal, Saurabh Kumar Sultania, Gourav Jaiswal, Prateek Jain.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it is presented the proposal of an architecture and solution of an innovative system for the acquisition of products in grocery stores (Intelligent Cart).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2057400" y="1447800"/>
            <a:ext cx="6476999"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CONCLUTION</a:t>
            </a:r>
            <a:endParaRPr lang="en-US" b="1"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desired objectives were successfully achieved in the prototype model developed. The developed product is easy to use and economical. Though the project showcases the proof of concept, there are a few aspects that can be included to make the smart shopping cart more robust. To begin with, in this project the latency time of the wireless communication with the server may need to be considered. Secondly, the communication is not very </a:t>
            </a:r>
            <a:r>
              <a:rPr lang="en-IN" sz="2000" dirty="0" err="1" smtClean="0">
                <a:latin typeface="Times New Roman" pitchFamily="18" charset="0"/>
                <a:cs typeface="Times New Roman" pitchFamily="18" charset="0"/>
              </a:rPr>
              <a:t>secure.It</a:t>
            </a:r>
            <a:r>
              <a:rPr lang="en-IN" sz="2000" dirty="0" smtClean="0">
                <a:latin typeface="Times New Roman" pitchFamily="18" charset="0"/>
                <a:cs typeface="Times New Roman" pitchFamily="18" charset="0"/>
              </a:rPr>
              <a:t> is impossible to stick RFID tag to some products. In such cases, conventional scanning of barcode is more sophisticated. Further, a more sophisticated micro-controller and larger display system can be used to provide better consumer experience.</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REFERENCE</a:t>
            </a:r>
            <a:endParaRPr lang="en-US" b="1"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Dr.Suryaprasad</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J, Praveen Kumar B O, </a:t>
            </a:r>
            <a:r>
              <a:rPr lang="en-IN" sz="1600" dirty="0" err="1" smtClean="0">
                <a:latin typeface="Times New Roman" pitchFamily="18" charset="0"/>
                <a:cs typeface="Times New Roman" pitchFamily="18" charset="0"/>
              </a:rPr>
              <a:t>Roopa</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Arjun</a:t>
            </a:r>
            <a:r>
              <a:rPr lang="en-IN" sz="1600" dirty="0" smtClean="0">
                <a:latin typeface="Times New Roman" pitchFamily="18" charset="0"/>
                <a:cs typeface="Times New Roman" pitchFamily="18" charset="0"/>
              </a:rPr>
              <a:t> A Novel Low-Cost Intelligent Shopping Cart, Proceedings of the 2nd IEEE International Conference on Networked Embedded Systems for Enterprise Applications, NESEA 2011, Perth, Australia, December 8-9, 2011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Zeeshan</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Ali, Prof. </a:t>
            </a:r>
            <a:r>
              <a:rPr lang="en-IN" sz="1600" dirty="0" err="1" smtClean="0">
                <a:latin typeface="Times New Roman" pitchFamily="18" charset="0"/>
                <a:cs typeface="Times New Roman" pitchFamily="18" charset="0"/>
              </a:rPr>
              <a:t>Reena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Sonkusare,”RFID</a:t>
            </a:r>
            <a:r>
              <a:rPr lang="en-IN" sz="1600" dirty="0" smtClean="0">
                <a:latin typeface="Times New Roman" pitchFamily="18" charset="0"/>
                <a:cs typeface="Times New Roman" pitchFamily="18" charset="0"/>
              </a:rPr>
              <a:t> Based Smart Shopping and Billing”, International Journal of Advanced Research in Computer and Communication Engineering, Vol. 2, Issue 12, December </a:t>
            </a:r>
            <a:r>
              <a:rPr lang="en-IN" sz="1600" dirty="0" smtClean="0">
                <a:latin typeface="Times New Roman" pitchFamily="18" charset="0"/>
                <a:cs typeface="Times New Roman" pitchFamily="18" charset="0"/>
              </a:rPr>
              <a:t>2013</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Larson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Bradlow</a:t>
            </a:r>
            <a:r>
              <a:rPr lang="en-IN" sz="1600" dirty="0" smtClean="0">
                <a:latin typeface="Times New Roman" pitchFamily="18" charset="0"/>
                <a:cs typeface="Times New Roman" pitchFamily="18" charset="0"/>
              </a:rPr>
              <a:t> and Fader, “An Exploratory Look of </a:t>
            </a:r>
            <a:r>
              <a:rPr lang="en-IN" sz="1600" dirty="0" err="1" smtClean="0">
                <a:latin typeface="Times New Roman" pitchFamily="18" charset="0"/>
                <a:cs typeface="Times New Roman" pitchFamily="18" charset="0"/>
              </a:rPr>
              <a:t>SupermarketShopping</a:t>
            </a:r>
            <a:r>
              <a:rPr lang="en-IN" sz="1600" dirty="0" smtClean="0">
                <a:latin typeface="Times New Roman" pitchFamily="18" charset="0"/>
                <a:cs typeface="Times New Roman" pitchFamily="18" charset="0"/>
              </a:rPr>
              <a:t> Paths,” International Journal of Research in </a:t>
            </a:r>
            <a:r>
              <a:rPr lang="en-IN" sz="1600" dirty="0" err="1" smtClean="0">
                <a:latin typeface="Times New Roman" pitchFamily="18" charset="0"/>
                <a:cs typeface="Times New Roman" pitchFamily="18" charset="0"/>
              </a:rPr>
              <a:t>Marketing,April</a:t>
            </a:r>
            <a:r>
              <a:rPr lang="en-IN" sz="1600" dirty="0" smtClean="0">
                <a:latin typeface="Times New Roman" pitchFamily="18" charset="0"/>
                <a:cs typeface="Times New Roman" pitchFamily="18" charset="0"/>
              </a:rPr>
              <a:t> 2005. </a:t>
            </a:r>
            <a:r>
              <a:rPr lang="en-IN" sz="1600" dirty="0" err="1" smtClean="0">
                <a:latin typeface="Times New Roman" pitchFamily="18" charset="0"/>
                <a:cs typeface="Times New Roman" pitchFamily="18" charset="0"/>
              </a:rPr>
              <a:t>Available:http</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www.searchlores.org</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realicra</a:t>
            </a:r>
            <a:r>
              <a:rPr lang="en-IN" sz="1600" dirty="0" smtClean="0">
                <a:latin typeface="Times New Roman" pitchFamily="18" charset="0"/>
                <a:cs typeface="Times New Roman" pitchFamily="18" charset="0"/>
              </a:rPr>
              <a:t>/PT_1006.pdf</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G</a:t>
            </a:r>
            <a:r>
              <a:rPr lang="en-IN" sz="1600" dirty="0" smtClean="0">
                <a:latin typeface="Times New Roman" pitchFamily="18" charset="0"/>
                <a:cs typeface="Times New Roman" pitchFamily="18" charset="0"/>
              </a:rPr>
              <a:t>. Roussos and B. College, ―Enabling </a:t>
            </a:r>
            <a:r>
              <a:rPr lang="en-IN" sz="1600" dirty="0" err="1" smtClean="0">
                <a:latin typeface="Times New Roman" pitchFamily="18" charset="0"/>
                <a:cs typeface="Times New Roman" pitchFamily="18" charset="0"/>
              </a:rPr>
              <a:t>Rfid</a:t>
            </a:r>
            <a:r>
              <a:rPr lang="en-IN" sz="1600" dirty="0" smtClean="0">
                <a:latin typeface="Times New Roman" pitchFamily="18" charset="0"/>
                <a:cs typeface="Times New Roman" pitchFamily="18" charset="0"/>
              </a:rPr>
              <a:t> in </a:t>
            </a:r>
            <a:r>
              <a:rPr lang="en-IN" sz="1600" dirty="0" err="1" smtClean="0">
                <a:latin typeface="Times New Roman" pitchFamily="18" charset="0"/>
                <a:cs typeface="Times New Roman" pitchFamily="18" charset="0"/>
              </a:rPr>
              <a:t>Retailǁ</a:t>
            </a:r>
            <a:r>
              <a:rPr lang="en-IN" sz="1600" dirty="0" smtClean="0">
                <a:latin typeface="Times New Roman" pitchFamily="18" charset="0"/>
                <a:cs typeface="Times New Roman" pitchFamily="18" charset="0"/>
              </a:rPr>
              <a:t>, Computer, </a:t>
            </a:r>
            <a:r>
              <a:rPr lang="en-IN" sz="1600" dirty="0" err="1" smtClean="0">
                <a:latin typeface="Times New Roman" pitchFamily="18" charset="0"/>
                <a:cs typeface="Times New Roman" pitchFamily="18" charset="0"/>
              </a:rPr>
              <a:t>IEEE,vol</a:t>
            </a:r>
            <a:r>
              <a:rPr lang="en-IN" sz="1600" dirty="0" smtClean="0">
                <a:latin typeface="Times New Roman" pitchFamily="18" charset="0"/>
                <a:cs typeface="Times New Roman" pitchFamily="18" charset="0"/>
              </a:rPr>
              <a:t>. 39, no. 3, 2006</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Ankit</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Anil </a:t>
            </a:r>
            <a:r>
              <a:rPr lang="en-IN" sz="1600" dirty="0" err="1" smtClean="0">
                <a:latin typeface="Times New Roman" pitchFamily="18" charset="0"/>
                <a:cs typeface="Times New Roman" pitchFamily="18" charset="0"/>
              </a:rPr>
              <a:t>Agarwal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Saurabh</a:t>
            </a:r>
            <a:r>
              <a:rPr lang="en-IN" sz="1600" dirty="0" smtClean="0">
                <a:latin typeface="Times New Roman" pitchFamily="18" charset="0"/>
                <a:cs typeface="Times New Roman" pitchFamily="18" charset="0"/>
              </a:rPr>
              <a:t> Kumar </a:t>
            </a:r>
            <a:r>
              <a:rPr lang="en-IN" sz="1600" dirty="0" err="1" smtClean="0">
                <a:latin typeface="Times New Roman" pitchFamily="18" charset="0"/>
                <a:cs typeface="Times New Roman" pitchFamily="18" charset="0"/>
              </a:rPr>
              <a:t>Sultania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Gourav</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Jaiswal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Prateek</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Jain.ǁ</a:t>
            </a:r>
            <a:r>
              <a:rPr lang="en-IN" sz="1600" dirty="0" smtClean="0">
                <a:latin typeface="Times New Roman" pitchFamily="18" charset="0"/>
                <a:cs typeface="Times New Roman" pitchFamily="18" charset="0"/>
              </a:rPr>
              <a:t> RFID Based Automatic Shopping </a:t>
            </a:r>
            <a:r>
              <a:rPr lang="en-IN" sz="1600" dirty="0" err="1" smtClean="0">
                <a:latin typeface="Times New Roman" pitchFamily="18" charset="0"/>
                <a:cs typeface="Times New Roman" pitchFamily="18" charset="0"/>
              </a:rPr>
              <a:t>Cartǁ</a:t>
            </a:r>
            <a:r>
              <a:rPr lang="en-IN" sz="1600" dirty="0" smtClean="0">
                <a:latin typeface="Times New Roman" pitchFamily="18" charset="0"/>
                <a:cs typeface="Times New Roman" pitchFamily="18" charset="0"/>
              </a:rPr>
              <a:t>, Control Theory and Informatics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1, No.1, </a:t>
            </a:r>
            <a:r>
              <a:rPr lang="en-IN" sz="1600" dirty="0" smtClean="0">
                <a:latin typeface="Times New Roman" pitchFamily="18" charset="0"/>
                <a:cs typeface="Times New Roman" pitchFamily="18" charset="0"/>
              </a:rPr>
              <a:t>2011.3</a:t>
            </a: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6</a:t>
            </a:r>
            <a:r>
              <a:rPr lang="en-IN" sz="1600" dirty="0" smtClean="0">
                <a:latin typeface="Times New Roman" pitchFamily="18" charset="0"/>
                <a:cs typeface="Times New Roman" pitchFamily="18" charset="0"/>
              </a:rPr>
              <a:t>] Motorola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transformingthe</a:t>
            </a:r>
            <a:r>
              <a:rPr lang="en-IN" sz="1600" dirty="0" smtClean="0">
                <a:latin typeface="Times New Roman" pitchFamily="18" charset="0"/>
                <a:cs typeface="Times New Roman" pitchFamily="18" charset="0"/>
              </a:rPr>
              <a:t> customer experience with RFID (White Paper).</a:t>
            </a:r>
            <a:endParaRPr lang="en-US" sz="16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1251</TotalTime>
  <Words>1148</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Automated Smart Trolley with Smart Billing Using Arduino</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2021-11-17T10:47:24Z</dcterms:modified>
</cp:coreProperties>
</file>