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Automated Sensor Network For Monitoring and Detection of Impurity in Drinking Water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990600"/>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447800" y="990600"/>
            <a:ext cx="7498080" cy="5257800"/>
          </a:xfrm>
        </p:spPr>
        <p:txBody>
          <a:bodyPr>
            <a:noAutofit/>
          </a:bodyPr>
          <a:lstStyle/>
          <a:p>
            <a:pPr algn="just">
              <a:lnSpc>
                <a:spcPct val="20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describes a low cost and holistic approach to the water quality monitoring problem for drinking water distribution systems as well as for consumer sites. Our approach is to develop sensor nodes for real time and in-pipe monitoring, assessment of water quality on the fly and to calculate the amount of water delivered. The main sensor node consists of several </a:t>
            </a:r>
            <a:r>
              <a:rPr lang="en-IN" sz="2000" dirty="0" err="1" smtClean="0">
                <a:latin typeface="Times New Roman" pitchFamily="18" charset="0"/>
                <a:cs typeface="Times New Roman" pitchFamily="18" charset="0"/>
              </a:rPr>
              <a:t>inpipe</a:t>
            </a:r>
            <a:r>
              <a:rPr lang="en-IN" sz="2000" dirty="0" smtClean="0">
                <a:latin typeface="Times New Roman" pitchFamily="18" charset="0"/>
                <a:cs typeface="Times New Roman" pitchFamily="18" charset="0"/>
              </a:rPr>
              <a:t> electrochemical </a:t>
            </a:r>
            <a:r>
              <a:rPr lang="en-IN" sz="2000" dirty="0" smtClean="0">
                <a:latin typeface="Times New Roman" pitchFamily="18" charset="0"/>
                <a:cs typeface="Times New Roman" pitchFamily="18" charset="0"/>
              </a:rPr>
              <a:t>and optical sensors and emphasis is given on low cost, lightweight implementation, and reliable long time operation.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714488" cy="5486400"/>
          </a:xfrm>
        </p:spPr>
        <p:txBody>
          <a:bodyPr>
            <a:noAutofit/>
          </a:bodyPr>
          <a:lstStyle/>
          <a:p>
            <a:pPr algn="just">
              <a:lnSpc>
                <a:spcPct val="200000"/>
              </a:lnSpc>
              <a:buNone/>
            </a:pPr>
            <a:r>
              <a:rPr lang="en-IN" sz="2000" dirty="0" smtClean="0">
                <a:latin typeface="Times New Roman" pitchFamily="18" charset="0"/>
                <a:cs typeface="Times New Roman" pitchFamily="18" charset="0"/>
              </a:rPr>
              <a:t>    Such </a:t>
            </a:r>
            <a:r>
              <a:rPr lang="en-IN" sz="2000" dirty="0" smtClean="0">
                <a:latin typeface="Times New Roman" pitchFamily="18" charset="0"/>
                <a:cs typeface="Times New Roman" pitchFamily="18" charset="0"/>
              </a:rPr>
              <a:t>implementation is suitable for large scale deployments enabling a sensor network approach for providing spatiotemporally rich data to water consumers, water companies, and authorities. Based on selected parameters, a sensor array is developed along with several </a:t>
            </a:r>
            <a:r>
              <a:rPr lang="en-IN" sz="2000" dirty="0" err="1" smtClean="0">
                <a:latin typeface="Times New Roman" pitchFamily="18" charset="0"/>
                <a:cs typeface="Times New Roman" pitchFamily="18" charset="0"/>
              </a:rPr>
              <a:t>microsystems</a:t>
            </a:r>
            <a:r>
              <a:rPr lang="en-IN" sz="2000" dirty="0" smtClean="0">
                <a:latin typeface="Times New Roman" pitchFamily="18" charset="0"/>
                <a:cs typeface="Times New Roman" pitchFamily="18" charset="0"/>
              </a:rPr>
              <a:t> for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signal conditioning, processing, logging, and remote presentation of data. Testing are performed to estimate and validate these calculated contamination events of various concentrations of </a:t>
            </a:r>
            <a:r>
              <a:rPr lang="en-IN" sz="2000" dirty="0" err="1" smtClean="0">
                <a:latin typeface="Times New Roman" pitchFamily="18" charset="0"/>
                <a:cs typeface="Times New Roman" pitchFamily="18" charset="0"/>
              </a:rPr>
              <a:t>escherichia</a:t>
            </a:r>
            <a:r>
              <a:rPr lang="en-IN" sz="2000" dirty="0" smtClean="0">
                <a:latin typeface="Times New Roman" pitchFamily="18" charset="0"/>
                <a:cs typeface="Times New Roman" pitchFamily="18" charset="0"/>
              </a:rPr>
              <a:t> coli bacteria and heavy metals (arsenic). Experimental results indicate that this inexpensive system is capable of detecting these high impact contaminants at fairly low concentrations.</a:t>
            </a:r>
            <a:endParaRPr lang="en-US" sz="2000" dirty="0" smtClean="0">
              <a:latin typeface="Times New Roman" pitchFamily="18" charset="0"/>
              <a:cs typeface="Times New Roman" pitchFamily="18" charset="0"/>
            </a:endParaRPr>
          </a:p>
          <a:p>
            <a:pPr algn="just">
              <a:lnSpc>
                <a:spcPct val="20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development of a dedicated instrument has been carried out in order to improve the characteristics of existing commercial probes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most common case of existing infrastructures, the installation of nodes in branches already present in treatment stations and inspection wells appeared as the most straightforward solution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basically considers with a purification systems which consists of different filtering units, impurity sensing circuitry and DC pump for fetching the water to be processed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Water is one of the most essential need for the existence of human beings. The water that is available for drinking is usually contaminated by the industrial wastes and the debris found on the rock surfaces in lakes, ponds and </a:t>
            </a:r>
            <a:r>
              <a:rPr lang="en-IN" sz="2000" dirty="0" smtClean="0">
                <a:latin typeface="Times New Roman" pitchFamily="18" charset="0"/>
                <a:cs typeface="Times New Roman" pitchFamily="18" charset="0"/>
              </a:rPr>
              <a:t>wells.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Water contamination by toxic heavy metals and especially arsenic contamination is a common problem encountered in many countries due to undue deposition of mining, agricultural, industrial and urban wastes in water resources. </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substantial proportion of contamination problems is attributable to problems within distribution systems and due to the limited </a:t>
            </a:r>
            <a:r>
              <a:rPr lang="en-IN" sz="2000" dirty="0" err="1" smtClean="0">
                <a:latin typeface="Times New Roman" pitchFamily="18" charset="0"/>
                <a:cs typeface="Times New Roman" pitchFamily="18" charset="0"/>
              </a:rPr>
              <a:t>spatio</a:t>
            </a:r>
            <a:r>
              <a:rPr lang="en-IN" sz="2000" dirty="0" smtClean="0">
                <a:latin typeface="Times New Roman" pitchFamily="18" charset="0"/>
                <a:cs typeface="Times New Roman" pitchFamily="18" charset="0"/>
              </a:rPr>
              <a:t>-temporal sampling, it is impossible for the water companies and consumers to know the quality of potable water delivered to consumer households.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Convectional </a:t>
            </a:r>
            <a:r>
              <a:rPr lang="en-IN" sz="2000" dirty="0" smtClean="0">
                <a:latin typeface="Times New Roman" pitchFamily="18" charset="0"/>
                <a:cs typeface="Times New Roman" pitchFamily="18" charset="0"/>
              </a:rPr>
              <a:t>pH glass electrodes have various disadvantages due to the intrinsic nature of the glass </a:t>
            </a:r>
            <a:r>
              <a:rPr lang="en-IN" sz="2000" dirty="0" smtClean="0">
                <a:latin typeface="Times New Roman" pitchFamily="18" charset="0"/>
                <a:cs typeface="Times New Roman" pitchFamily="18" charset="0"/>
              </a:rPr>
              <a:t>membrane.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proposed system provides installing the system in several locations of the water distribution network to collect spatiotemporally rich water quality data and characterize system/sensors response in real field deployments by thus making it a smart city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purpose of this paper is to develop a low-cost device that can be used at consumers’ prefaces to continuously track qualitative water parameters and fuse multi-parametric sensor output to assess the amount of water consumption.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Several wireless sensor networks have been proposed for real-time monitoring of drinking water quantity and quality, both in the environment and in pipelines.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a clear need for continuous on-line water tone supervising with efficient comprehensive resolution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reliably and efficiently notice potential contaminants, the monitors must be tender to the presence of a wide range of factors and there must be a sufficient number of appropriate monitors so that detection occurs in a timely manner.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pH sensor embeds an RTD sensor which is used for temperature sensing and temperature compensation of pH and EC measurements.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 presence of </a:t>
            </a:r>
            <a:r>
              <a:rPr lang="en-IN" sz="2000" dirty="0" err="1" smtClean="0">
                <a:latin typeface="Times New Roman" pitchFamily="18" charset="0"/>
                <a:cs typeface="Times New Roman" pitchFamily="18" charset="0"/>
              </a:rPr>
              <a:t>E.coli</a:t>
            </a:r>
            <a:r>
              <a:rPr lang="en-IN" sz="2000" dirty="0" smtClean="0">
                <a:latin typeface="Times New Roman" pitchFamily="18" charset="0"/>
                <a:cs typeface="Times New Roman" pitchFamily="18" charset="0"/>
              </a:rPr>
              <a:t> is used to indicate that other pathogenic organisms may be present (often of faecal origin).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goal is to develop a low cost, easy to use and accurate enough turbidity sensor for continuous in pipe turbidity monitoring in water distribution systems using commercial off-the self-components.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low-cost system for real time monitoring and assessment of potable water </a:t>
                      </a:r>
                      <a:r>
                        <a:rPr lang="en-US" sz="2000" dirty="0" err="1">
                          <a:latin typeface="Times New Roman"/>
                          <a:ea typeface="Calibri"/>
                          <a:cs typeface="Latha"/>
                        </a:rPr>
                        <a:t>qualityat</a:t>
                      </a:r>
                      <a:r>
                        <a:rPr lang="en-US" sz="2000" dirty="0">
                          <a:latin typeface="Times New Roman"/>
                          <a:ea typeface="Calibri"/>
                          <a:cs typeface="Latha"/>
                        </a:rPr>
                        <a:t> consumer sites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P. Lambrou, C. G. Panayiotou, and C. C. Anastasiou,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presents the design and development of a low cost system for real time monitoring of drinking water quality at consumer sites.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Advances in on-line drinking water quality monitoring and early warning 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V. Storey, B. Gaag, and B. P. Burns,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There is a clear need to be able to rapidly detect (and respond) to instances of accidental (or deliberate) contamination, due to the potentially severe consequences to human health.</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Solid-state sensors monitoring parameters of water quality for the next generation of wireless sensor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Zhuiykov,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the development of highly sensitive and selective nano structured SEs, the control of their structures and morphologies plays an increasing importance as a critical factor determining their properties.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System for determining water quality with thick-film multisensor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M. Manez, J. Soto, E. G. Breijo, J. I. Civera, and E. G. Morant,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a:t>
                      </a:r>
                      <a:r>
                        <a:rPr lang="en-US" sz="2000" dirty="0" err="1">
                          <a:solidFill>
                            <a:srgbClr val="333333"/>
                          </a:solidFill>
                          <a:latin typeface="Times New Roman"/>
                          <a:ea typeface="Calibri"/>
                          <a:cs typeface="Latha"/>
                        </a:rPr>
                        <a:t>multisensor</a:t>
                      </a:r>
                      <a:r>
                        <a:rPr lang="en-US" sz="2000" dirty="0">
                          <a:solidFill>
                            <a:srgbClr val="333333"/>
                          </a:solidFill>
                          <a:latin typeface="Times New Roman"/>
                          <a:ea typeface="Calibri"/>
                          <a:cs typeface="Latha"/>
                        </a:rPr>
                        <a:t> can be implemented in in-situ portable or stationary instrumentation for water quality monitoring.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295400"/>
            <a:ext cx="6781800" cy="48006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228600"/>
            <a:ext cx="7498080" cy="48006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the design and development of a low costs system for real time monitoring of drinking water quality at consumer sites is presented. The proposed system consist of several in-pipe water quality sensors with flat measuring probes and unlike commercially available on closed loop system, it is low cost, lightweight and capable of processing, logging, and remote presentation of data. Such implementation is suitable for large deployments enabling a sensor network approach for providing spatiotemporally rich data to water consumers, water companies and authorities. In the future, we plan to investigate the performance of the fusion algorithm on intentional contamination events (biological, chemical, etc) and install the system in several locations of the water distribution network to collect spatiotemporally rich water quality data and characterize system/sensors response in real field deployments.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T. P. </a:t>
            </a:r>
            <a:r>
              <a:rPr lang="en-IN" sz="1600" dirty="0" err="1" smtClean="0">
                <a:latin typeface="Times New Roman" pitchFamily="18" charset="0"/>
                <a:cs typeface="Times New Roman" pitchFamily="18" charset="0"/>
              </a:rPr>
              <a:t>Lambrou</a:t>
            </a:r>
            <a:r>
              <a:rPr lang="en-IN" sz="1600" dirty="0" smtClean="0">
                <a:latin typeface="Times New Roman" pitchFamily="18" charset="0"/>
                <a:cs typeface="Times New Roman" pitchFamily="18" charset="0"/>
              </a:rPr>
              <a:t>, C. G. </a:t>
            </a:r>
            <a:r>
              <a:rPr lang="en-IN" sz="1600" dirty="0" err="1" smtClean="0">
                <a:latin typeface="Times New Roman" pitchFamily="18" charset="0"/>
                <a:cs typeface="Times New Roman" pitchFamily="18" charset="0"/>
              </a:rPr>
              <a:t>Panayiotou</a:t>
            </a:r>
            <a:r>
              <a:rPr lang="en-IN" sz="1600" dirty="0" smtClean="0">
                <a:latin typeface="Times New Roman" pitchFamily="18" charset="0"/>
                <a:cs typeface="Times New Roman" pitchFamily="18" charset="0"/>
              </a:rPr>
              <a:t>, and C. C. </a:t>
            </a:r>
            <a:r>
              <a:rPr lang="en-IN" sz="1600" dirty="0" err="1" smtClean="0">
                <a:latin typeface="Times New Roman" pitchFamily="18" charset="0"/>
                <a:cs typeface="Times New Roman" pitchFamily="18" charset="0"/>
              </a:rPr>
              <a:t>Anastasiou</a:t>
            </a:r>
            <a:r>
              <a:rPr lang="en-IN" sz="1600" dirty="0" smtClean="0">
                <a:latin typeface="Times New Roman" pitchFamily="18" charset="0"/>
                <a:cs typeface="Times New Roman" pitchFamily="18" charset="0"/>
              </a:rPr>
              <a:t>, “A low-cost system for real time monitoring and assessment of potable water </a:t>
            </a:r>
            <a:r>
              <a:rPr lang="en-IN" sz="1600" dirty="0" err="1" smtClean="0">
                <a:latin typeface="Times New Roman" pitchFamily="18" charset="0"/>
                <a:cs typeface="Times New Roman" pitchFamily="18" charset="0"/>
              </a:rPr>
              <a:t>qualityat</a:t>
            </a:r>
            <a:r>
              <a:rPr lang="en-IN" sz="1600" dirty="0" smtClean="0">
                <a:latin typeface="Times New Roman" pitchFamily="18" charset="0"/>
                <a:cs typeface="Times New Roman" pitchFamily="18" charset="0"/>
              </a:rPr>
              <a:t> consumer sites,” in Proc. IEEE Sensors, Oct. 2012, pp. 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V. Storey, B. </a:t>
            </a:r>
            <a:r>
              <a:rPr lang="en-IN" sz="1600" dirty="0" err="1" smtClean="0">
                <a:latin typeface="Times New Roman" pitchFamily="18" charset="0"/>
                <a:cs typeface="Times New Roman" pitchFamily="18" charset="0"/>
              </a:rPr>
              <a:t>Gaag</a:t>
            </a:r>
            <a:r>
              <a:rPr lang="en-IN" sz="1600" dirty="0" smtClean="0">
                <a:latin typeface="Times New Roman" pitchFamily="18" charset="0"/>
                <a:cs typeface="Times New Roman" pitchFamily="18" charset="0"/>
              </a:rPr>
              <a:t>, and B. P. Burns, “Advances in on-line drinking water quality monitoring and early warning systems,” Water </a:t>
            </a:r>
            <a:r>
              <a:rPr lang="en-IN" sz="1600" dirty="0" err="1" smtClean="0">
                <a:latin typeface="Times New Roman" pitchFamily="18" charset="0"/>
                <a:cs typeface="Times New Roman" pitchFamily="18" charset="0"/>
              </a:rPr>
              <a:t>Res.,vol</a:t>
            </a:r>
            <a:r>
              <a:rPr lang="en-IN" sz="1600" dirty="0" smtClean="0">
                <a:latin typeface="Times New Roman" pitchFamily="18" charset="0"/>
                <a:cs typeface="Times New Roman" pitchFamily="18" charset="0"/>
              </a:rPr>
              <a:t>. 45, no. 2, pp. 741–747, Jan.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Hach</a:t>
            </a:r>
            <a:r>
              <a:rPr lang="en-IN" sz="1600" dirty="0" smtClean="0">
                <a:latin typeface="Times New Roman" pitchFamily="18" charset="0"/>
                <a:cs typeface="Times New Roman" pitchFamily="18" charset="0"/>
              </a:rPr>
              <a:t> HST, Guardian Blue Early Warning System Brochure. Loveland, CO, USA: </a:t>
            </a:r>
            <a:r>
              <a:rPr lang="en-IN" sz="1600" dirty="0" err="1" smtClean="0">
                <a:latin typeface="Times New Roman" pitchFamily="18" charset="0"/>
                <a:cs typeface="Times New Roman" pitchFamily="18" charset="0"/>
              </a:rPr>
              <a:t>Hach</a:t>
            </a:r>
            <a:r>
              <a:rPr lang="en-IN" sz="1600" dirty="0" smtClean="0">
                <a:latin typeface="Times New Roman" pitchFamily="18" charset="0"/>
                <a:cs typeface="Times New Roman" pitchFamily="18" charset="0"/>
              </a:rPr>
              <a:t> Company,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Bio Sentry Contamination Warning System Overview, JMAR, Wyoming ,MI, USA, 2006.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S. </a:t>
            </a:r>
            <a:r>
              <a:rPr lang="en-IN" sz="1600" dirty="0" err="1" smtClean="0">
                <a:latin typeface="Times New Roman" pitchFamily="18" charset="0"/>
                <a:cs typeface="Times New Roman" pitchFamily="18" charset="0"/>
              </a:rPr>
              <a:t>Zhuiykov</a:t>
            </a:r>
            <a:r>
              <a:rPr lang="en-IN" sz="1600" dirty="0" smtClean="0">
                <a:latin typeface="Times New Roman" pitchFamily="18" charset="0"/>
                <a:cs typeface="Times New Roman" pitchFamily="18" charset="0"/>
              </a:rPr>
              <a:t>, “Solid-state sensors monitoring parameters of water quality for the next generation of wireless sensor networks,” Sens. Actuators B, Chem., vol. 161, no. 1, pp. 1–20, 2012.</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M. </a:t>
            </a:r>
            <a:r>
              <a:rPr lang="en-IN" sz="1600" dirty="0" err="1" smtClean="0">
                <a:latin typeface="Times New Roman" pitchFamily="18" charset="0"/>
                <a:cs typeface="Times New Roman" pitchFamily="18" charset="0"/>
              </a:rPr>
              <a:t>Sophocleous</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Glanc</a:t>
            </a:r>
            <a:r>
              <a:rPr lang="en-IN" sz="1600" dirty="0" smtClean="0">
                <a:latin typeface="Times New Roman" pitchFamily="18" charset="0"/>
                <a:cs typeface="Times New Roman" pitchFamily="18" charset="0"/>
              </a:rPr>
              <a:t>, Monika, J. Atkinson, and E. Garcia-</a:t>
            </a:r>
            <a:r>
              <a:rPr lang="en-IN" sz="1600" dirty="0" err="1" smtClean="0">
                <a:latin typeface="Times New Roman" pitchFamily="18" charset="0"/>
                <a:cs typeface="Times New Roman" pitchFamily="18" charset="0"/>
              </a:rPr>
              <a:t>Breijo</a:t>
            </a:r>
            <a:r>
              <a:rPr lang="en-IN" sz="1600" dirty="0" smtClean="0">
                <a:latin typeface="Times New Roman" pitchFamily="18" charset="0"/>
                <a:cs typeface="Times New Roman" pitchFamily="18" charset="0"/>
              </a:rPr>
              <a:t>, “The effect on performance of fabrication parameter variations of thick-film screen printed silver/silver chloride </a:t>
            </a:r>
            <a:r>
              <a:rPr lang="en-IN" sz="1600" dirty="0" err="1" smtClean="0">
                <a:latin typeface="Times New Roman" pitchFamily="18" charset="0"/>
                <a:cs typeface="Times New Roman" pitchFamily="18" charset="0"/>
              </a:rPr>
              <a:t>potentiometric</a:t>
            </a:r>
            <a:r>
              <a:rPr lang="en-IN" sz="1600" dirty="0" smtClean="0">
                <a:latin typeface="Times New Roman" pitchFamily="18" charset="0"/>
                <a:cs typeface="Times New Roman" pitchFamily="18" charset="0"/>
              </a:rPr>
              <a:t> reference electrodes,” Sens. Actuators A, Phys., vol. 197, pp. 1–8, Aug.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J. Atkinson, J. M. </a:t>
            </a:r>
            <a:r>
              <a:rPr lang="en-IN" sz="1600" dirty="0" err="1" smtClean="0">
                <a:latin typeface="Times New Roman" pitchFamily="18" charset="0"/>
                <a:cs typeface="Times New Roman" pitchFamily="18" charset="0"/>
              </a:rPr>
              <a:t>Glanc</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Prakorbjanya</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Sophocleous</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Sion</a:t>
            </a:r>
            <a:r>
              <a:rPr lang="en-IN" sz="1600" dirty="0" smtClean="0">
                <a:latin typeface="Times New Roman" pitchFamily="18" charset="0"/>
                <a:cs typeface="Times New Roman" pitchFamily="18" charset="0"/>
              </a:rPr>
              <a:t>, and E. Garcia-</a:t>
            </a:r>
            <a:r>
              <a:rPr lang="en-IN" sz="1600" dirty="0" err="1" smtClean="0">
                <a:latin typeface="Times New Roman" pitchFamily="18" charset="0"/>
                <a:cs typeface="Times New Roman" pitchFamily="18" charset="0"/>
              </a:rPr>
              <a:t>Breijo</a:t>
            </a:r>
            <a:r>
              <a:rPr lang="en-IN" sz="1600" dirty="0" smtClean="0">
                <a:latin typeface="Times New Roman" pitchFamily="18" charset="0"/>
                <a:cs typeface="Times New Roman" pitchFamily="18" charset="0"/>
              </a:rPr>
              <a:t>, “Thick film screen printed environmental and chemical sensor array reference electrodes suitable for subterranean and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subaqueous deployments,” </a:t>
            </a:r>
            <a:r>
              <a:rPr lang="en-IN" sz="1600" dirty="0" err="1" smtClean="0">
                <a:latin typeface="Times New Roman" pitchFamily="18" charset="0"/>
                <a:cs typeface="Times New Roman" pitchFamily="18" charset="0"/>
              </a:rPr>
              <a:t>Microelectron</a:t>
            </a:r>
            <a:r>
              <a:rPr lang="en-IN" sz="1600" dirty="0" smtClean="0">
                <a:latin typeface="Times New Roman" pitchFamily="18" charset="0"/>
                <a:cs typeface="Times New Roman" pitchFamily="18" charset="0"/>
              </a:rPr>
              <a:t>. Int., vol. 30, no. 2, pp. 92–98,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R. M. </a:t>
            </a:r>
            <a:r>
              <a:rPr lang="en-IN" sz="1600" dirty="0" err="1" smtClean="0">
                <a:latin typeface="Times New Roman" pitchFamily="18" charset="0"/>
                <a:cs typeface="Times New Roman" pitchFamily="18" charset="0"/>
              </a:rPr>
              <a:t>Manez</a:t>
            </a:r>
            <a:r>
              <a:rPr lang="en-IN" sz="1600" dirty="0" smtClean="0">
                <a:latin typeface="Times New Roman" pitchFamily="18" charset="0"/>
                <a:cs typeface="Times New Roman" pitchFamily="18" charset="0"/>
              </a:rPr>
              <a:t>, J. Soto, E. G. </a:t>
            </a:r>
            <a:r>
              <a:rPr lang="en-IN" sz="1600" dirty="0" err="1" smtClean="0">
                <a:latin typeface="Times New Roman" pitchFamily="18" charset="0"/>
                <a:cs typeface="Times New Roman" pitchFamily="18" charset="0"/>
              </a:rPr>
              <a:t>Breijo</a:t>
            </a:r>
            <a:r>
              <a:rPr lang="en-IN" sz="1600" dirty="0" smtClean="0">
                <a:latin typeface="Times New Roman" pitchFamily="18" charset="0"/>
                <a:cs typeface="Times New Roman" pitchFamily="18" charset="0"/>
              </a:rPr>
              <a:t>, J. I. </a:t>
            </a:r>
            <a:r>
              <a:rPr lang="en-IN" sz="1600" dirty="0" err="1" smtClean="0">
                <a:latin typeface="Times New Roman" pitchFamily="18" charset="0"/>
                <a:cs typeface="Times New Roman" pitchFamily="18" charset="0"/>
              </a:rPr>
              <a:t>Civera</a:t>
            </a:r>
            <a:r>
              <a:rPr lang="en-IN" sz="1600" dirty="0" smtClean="0">
                <a:latin typeface="Times New Roman" pitchFamily="18" charset="0"/>
                <a:cs typeface="Times New Roman" pitchFamily="18" charset="0"/>
              </a:rPr>
              <a:t>, and E. G. </a:t>
            </a:r>
            <a:r>
              <a:rPr lang="en-IN" sz="1600" dirty="0" err="1" smtClean="0">
                <a:latin typeface="Times New Roman" pitchFamily="18" charset="0"/>
                <a:cs typeface="Times New Roman" pitchFamily="18" charset="0"/>
              </a:rPr>
              <a:t>Morant</a:t>
            </a:r>
            <a:r>
              <a:rPr lang="en-IN" sz="1600" dirty="0" smtClean="0">
                <a:latin typeface="Times New Roman" pitchFamily="18" charset="0"/>
                <a:cs typeface="Times New Roman" pitchFamily="18" charset="0"/>
              </a:rPr>
              <a:t>, “System for determining water quality with thick-film </a:t>
            </a:r>
            <a:r>
              <a:rPr lang="en-IN" sz="1600" dirty="0" err="1" smtClean="0">
                <a:latin typeface="Times New Roman" pitchFamily="18" charset="0"/>
                <a:cs typeface="Times New Roman" pitchFamily="18" charset="0"/>
              </a:rPr>
              <a:t>multisensor</a:t>
            </a:r>
            <a:r>
              <a:rPr lang="en-IN" sz="1600" dirty="0" smtClean="0">
                <a:latin typeface="Times New Roman" pitchFamily="18" charset="0"/>
                <a:cs typeface="Times New Roman" pitchFamily="18" charset="0"/>
              </a:rPr>
              <a:t>,” in Proc. Spanish Conf. Electron Devices, Feb. 2005, pp. 607–610.[9] R. Martinez-</a:t>
            </a:r>
            <a:r>
              <a:rPr lang="en-IN" sz="1600" dirty="0" err="1" smtClean="0">
                <a:latin typeface="Times New Roman" pitchFamily="18" charset="0"/>
                <a:cs typeface="Times New Roman" pitchFamily="18" charset="0"/>
              </a:rPr>
              <a:t>Manez</a:t>
            </a:r>
            <a:r>
              <a:rPr lang="en-IN" sz="1600" dirty="0" smtClean="0">
                <a:latin typeface="Times New Roman" pitchFamily="18" charset="0"/>
                <a:cs typeface="Times New Roman" pitchFamily="18" charset="0"/>
              </a:rPr>
              <a:t>, J. Soto, E. </a:t>
            </a:r>
            <a:r>
              <a:rPr lang="en-IN" sz="1600" dirty="0" err="1" smtClean="0">
                <a:latin typeface="Times New Roman" pitchFamily="18" charset="0"/>
                <a:cs typeface="Times New Roman" pitchFamily="18" charset="0"/>
              </a:rPr>
              <a:t>García-Breijo</a:t>
            </a:r>
            <a:r>
              <a:rPr lang="en-IN" sz="1600" dirty="0" smtClean="0">
                <a:latin typeface="Times New Roman" pitchFamily="18" charset="0"/>
                <a:cs typeface="Times New Roman" pitchFamily="18" charset="0"/>
              </a:rPr>
              <a:t>, L. Gil, J. Ibanez, and E. </a:t>
            </a:r>
            <a:r>
              <a:rPr lang="en-IN" sz="1600" dirty="0" err="1" smtClean="0">
                <a:latin typeface="Times New Roman" pitchFamily="18" charset="0"/>
                <a:cs typeface="Times New Roman" pitchFamily="18" charset="0"/>
              </a:rPr>
              <a:t>Gadea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multisensor</a:t>
            </a:r>
            <a:r>
              <a:rPr lang="en-IN" sz="1600" dirty="0" smtClean="0">
                <a:latin typeface="Times New Roman" pitchFamily="18" charset="0"/>
                <a:cs typeface="Times New Roman" pitchFamily="18" charset="0"/>
              </a:rPr>
              <a:t> in thick-film technology for water quality control,” Sens. Actuators A, Phys., vol. 120, no. 2, pp. 589–595, 2005.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Guidelines for Drinking-Water Quality, World Health Organization, Geneva, Switzerland, 2011.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1266</TotalTime>
  <Words>1528</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Automated Sensor Network For Monitoring and Detection of Impurity in Drinking Water System</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2021-11-17T10:13:45Z</dcterms:modified>
</cp:coreProperties>
</file>