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Vehicle Accident Prevention Using Assistant Braking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Accidents occur mainly </a:t>
            </a:r>
            <a:r>
              <a:rPr lang="en-IN" sz="2000" dirty="0" smtClean="0">
                <a:latin typeface="Times New Roman" pitchFamily="18" charset="0"/>
                <a:cs typeface="Times New Roman" pitchFamily="18" charset="0"/>
              </a:rPr>
              <a:t>due to over speed, which results in lack of control of the vehicle and leads to accidents. </a:t>
            </a: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prevent these kind of accidents by using a new kind of braking system which is known as </a:t>
            </a:r>
            <a:r>
              <a:rPr lang="en-IN" sz="2000" dirty="0" smtClean="0">
                <a:latin typeface="Times New Roman" pitchFamily="18" charset="0"/>
                <a:cs typeface="Times New Roman" pitchFamily="18" charset="0"/>
              </a:rPr>
              <a:t>assistant </a:t>
            </a:r>
            <a:r>
              <a:rPr lang="en-IN" sz="2000" dirty="0" smtClean="0">
                <a:latin typeface="Times New Roman" pitchFamily="18" charset="0"/>
                <a:cs typeface="Times New Roman" pitchFamily="18" charset="0"/>
              </a:rPr>
              <a:t>braking system. </a:t>
            </a: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assistant braking </a:t>
            </a:r>
            <a:r>
              <a:rPr lang="en-IN" sz="2000" dirty="0" smtClean="0">
                <a:latin typeface="Times New Roman" pitchFamily="18" charset="0"/>
                <a:cs typeface="Times New Roman" pitchFamily="18" charset="0"/>
              </a:rPr>
              <a:t>system uses laser </a:t>
            </a:r>
            <a:r>
              <a:rPr lang="en-IN" sz="2000" dirty="0" smtClean="0">
                <a:latin typeface="Times New Roman" pitchFamily="18" charset="0"/>
                <a:cs typeface="Times New Roman" pitchFamily="18" charset="0"/>
              </a:rPr>
              <a:t>triangulation sensor, PIR sensor and ultrasonic </a:t>
            </a:r>
            <a:r>
              <a:rPr lang="en-IN" sz="2000" dirty="0" smtClean="0">
                <a:latin typeface="Times New Roman" pitchFamily="18" charset="0"/>
                <a:cs typeface="Times New Roman" pitchFamily="18" charset="0"/>
              </a:rPr>
              <a:t>sensor </a:t>
            </a:r>
            <a:r>
              <a:rPr lang="en-IN" sz="2000" dirty="0" smtClean="0">
                <a:latin typeface="Times New Roman" pitchFamily="18" charset="0"/>
                <a:cs typeface="Times New Roman" pitchFamily="18" charset="0"/>
              </a:rPr>
              <a:t>as its main sensing </a:t>
            </a:r>
            <a:r>
              <a:rPr lang="en-IN" sz="2000" dirty="0" smtClean="0">
                <a:latin typeface="Times New Roman" pitchFamily="18" charset="0"/>
                <a:cs typeface="Times New Roman" pitchFamily="18" charset="0"/>
              </a:rPr>
              <a:t>components</a:t>
            </a:r>
            <a:r>
              <a:rPr lang="en-IN" sz="2000" dirty="0" smtClean="0">
                <a:latin typeface="Times New Roman" pitchFamily="18" charset="0"/>
                <a:cs typeface="Times New Roman" pitchFamily="18" charset="0"/>
              </a:rPr>
              <a:t>. With the help of these sensors, we can identify the obstacle and able to calculate the </a:t>
            </a:r>
            <a:r>
              <a:rPr lang="en-IN" sz="2000" dirty="0" smtClean="0">
                <a:latin typeface="Times New Roman" pitchFamily="18" charset="0"/>
                <a:cs typeface="Times New Roman" pitchFamily="18" charset="0"/>
              </a:rPr>
              <a:t>distance </a:t>
            </a:r>
            <a:r>
              <a:rPr lang="en-IN" sz="2000" dirty="0" smtClean="0">
                <a:latin typeface="Times New Roman" pitchFamily="18" charset="0"/>
                <a:cs typeface="Times New Roman" pitchFamily="18" charset="0"/>
              </a:rPr>
              <a:t>to them. </a:t>
            </a:r>
            <a:r>
              <a:rPr lang="en-IN" sz="2000" dirty="0" smtClean="0">
                <a:latin typeface="Times New Roman" pitchFamily="18" charset="0"/>
                <a:cs typeface="Times New Roman" pitchFamily="18" charset="0"/>
              </a:rPr>
              <a:t>PIR(Passive </a:t>
            </a:r>
            <a:r>
              <a:rPr lang="en-IN" sz="2000" dirty="0" smtClean="0">
                <a:latin typeface="Times New Roman" pitchFamily="18" charset="0"/>
                <a:cs typeface="Times New Roman" pitchFamily="18" charset="0"/>
              </a:rPr>
              <a:t>Infrared sensor) is also used to detect the </a:t>
            </a:r>
            <a:r>
              <a:rPr lang="en-IN" sz="2000" dirty="0" smtClean="0">
                <a:latin typeface="Times New Roman" pitchFamily="18" charset="0"/>
                <a:cs typeface="Times New Roman" pitchFamily="18" charset="0"/>
              </a:rPr>
              <a:t>presence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mammals and </a:t>
            </a:r>
            <a:r>
              <a:rPr lang="en-IN" sz="2000" dirty="0" smtClean="0">
                <a:latin typeface="Times New Roman" pitchFamily="18" charset="0"/>
                <a:cs typeface="Times New Roman" pitchFamily="18" charset="0"/>
              </a:rPr>
              <a:t>peoples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path or track, and can able to </a:t>
            </a:r>
            <a:r>
              <a:rPr lang="en-IN" sz="2000" dirty="0" smtClean="0">
                <a:latin typeface="Times New Roman" pitchFamily="18" charset="0"/>
                <a:cs typeface="Times New Roman" pitchFamily="18" charset="0"/>
              </a:rPr>
              <a:t>calculate </a:t>
            </a:r>
            <a:r>
              <a:rPr lang="en-IN" sz="2000" dirty="0" smtClean="0">
                <a:latin typeface="Times New Roman" pitchFamily="18" charset="0"/>
                <a:cs typeface="Times New Roman" pitchFamily="18" charset="0"/>
              </a:rPr>
              <a:t>the distance. Using this distance we can manage the speed of the vehicle with the help </a:t>
            </a:r>
            <a:r>
              <a:rPr lang="en-IN" sz="2000" dirty="0" smtClean="0">
                <a:latin typeface="Times New Roman" pitchFamily="18" charset="0"/>
                <a:cs typeface="Times New Roman" pitchFamily="18" charset="0"/>
              </a:rPr>
              <a:t>of Assistant </a:t>
            </a:r>
            <a:r>
              <a:rPr lang="en-IN" sz="2000" dirty="0" smtClean="0">
                <a:latin typeface="Times New Roman" pitchFamily="18" charset="0"/>
                <a:cs typeface="Times New Roman" pitchFamily="18" charset="0"/>
              </a:rPr>
              <a:t>Braking </a:t>
            </a:r>
            <a:r>
              <a:rPr lang="en-IN" sz="2000" dirty="0" smtClean="0">
                <a:latin typeface="Times New Roman" pitchFamily="18" charset="0"/>
                <a:cs typeface="Times New Roman" pitchFamily="18" charset="0"/>
              </a:rPr>
              <a:t>System. This </a:t>
            </a:r>
            <a:r>
              <a:rPr lang="en-IN" sz="2000" dirty="0" smtClean="0">
                <a:latin typeface="Times New Roman" pitchFamily="18" charset="0"/>
                <a:cs typeface="Times New Roman" pitchFamily="18" charset="0"/>
              </a:rPr>
              <a:t>assistant breaking system automatically reduces the </a:t>
            </a:r>
            <a:r>
              <a:rPr lang="en-IN" sz="2000" dirty="0" smtClean="0">
                <a:latin typeface="Times New Roman" pitchFamily="18" charset="0"/>
                <a:cs typeface="Times New Roman" pitchFamily="18" charset="0"/>
              </a:rPr>
              <a:t>speed </a:t>
            </a:r>
            <a:r>
              <a:rPr lang="en-IN" sz="2000" dirty="0" smtClean="0">
                <a:latin typeface="Times New Roman" pitchFamily="18" charset="0"/>
                <a:cs typeface="Times New Roman" pitchFamily="18" charset="0"/>
              </a:rPr>
              <a:t>of the vehicle whenever it is necessary.</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accident victim is dependent on the mercy of others to rush him to hospital.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a times an accident goes unnoticed for hours before help comes in. Due to all these factors there is a high rate of mortality of the accident victims.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Few </a:t>
            </a:r>
            <a:r>
              <a:rPr lang="en-IN" sz="2000" dirty="0" smtClean="0">
                <a:latin typeface="Times New Roman" pitchFamily="18" charset="0"/>
                <a:cs typeface="Times New Roman" pitchFamily="18" charset="0"/>
              </a:rPr>
              <a:t>existing systems to avoid road accidents include antilock braking system, Electronic brake-force distribution, Supplemental restraint system airbags, Immobilizer, Parking sensors, Cruise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also noteworthy that existing proposals in the literature are trying to estimate the severity of a traffic accident but do not develop a complete automated system for accident avoidance, detection and necessary measures to be taken after the occurrence of accidents.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speed of the vehicle is automatically reduced so as to reduce the impact of collision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concerned about reducing the impact of collision, as by reducing the impact we can decrease the severity of accidents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Even </a:t>
            </a:r>
            <a:r>
              <a:rPr lang="en-IN" sz="2000" dirty="0" smtClean="0">
                <a:latin typeface="Times New Roman" pitchFamily="18" charset="0"/>
                <a:cs typeface="Times New Roman" pitchFamily="18" charset="0"/>
              </a:rPr>
              <a:t>transparent materials or thin foils represent no problem for an ultrasonic </a:t>
            </a:r>
            <a:r>
              <a:rPr lang="en-IN" sz="2000" dirty="0" smtClean="0">
                <a:latin typeface="Times New Roman" pitchFamily="18" charset="0"/>
                <a:cs typeface="Times New Roman" pitchFamily="18" charset="0"/>
              </a:rPr>
              <a:t>sensor.</a:t>
            </a:r>
          </a:p>
          <a:p>
            <a:pPr algn="just">
              <a:lnSpc>
                <a:spcPct val="150000"/>
              </a:lnSpc>
            </a:pPr>
            <a:r>
              <a:rPr lang="en-IN" sz="2000" dirty="0" smtClean="0">
                <a:latin typeface="Times New Roman" pitchFamily="18" charset="0"/>
                <a:cs typeface="Times New Roman" pitchFamily="18" charset="0"/>
              </a:rPr>
              <a:t>Many people face various problems in their day-to-day life because of a lack of available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resources.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work, the primary concern is to decrease the impact of collision, and after that communicating with the nearby hospital for providing necessary support to the victims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objective of the proposed work is to prevent or reduce the severity of a collision.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safety feature will reduce those accidents which can be fatal or at least the impact can be reduced up to a maximum extent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can be used in any type and size of the vehicle, AI-operated vehicles as effective assistance, and in concept cars for reducing the chances and impact of vehicle crash and providing immediate assistance in case of any </a:t>
            </a:r>
            <a:r>
              <a:rPr lang="en-IN" sz="2000" dirty="0" smtClean="0">
                <a:latin typeface="Times New Roman" pitchFamily="18" charset="0"/>
                <a:cs typeface="Times New Roman" pitchFamily="18" charset="0"/>
              </a:rPr>
              <a:t>casualty.</a:t>
            </a:r>
          </a:p>
          <a:p>
            <a:pPr algn="just">
              <a:lnSpc>
                <a:spcPct val="150000"/>
              </a:lnSpc>
            </a:pPr>
            <a:r>
              <a:rPr lang="en-IN" sz="2000" dirty="0" smtClean="0">
                <a:latin typeface="Times New Roman" pitchFamily="18" charset="0"/>
                <a:cs typeface="Times New Roman" pitchFamily="18" charset="0"/>
              </a:rPr>
              <a:t>The main goal of this system is to reduce the mortality rate by providing quick medication to the victims of road accidents. Though it is hard to completely prevent accidents, few steps can be taken to prevent it beforehand.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best path to improve AEB safety benefits is to improve its performance under a wider range of speed and light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camera and radar are less effective in bad weather and light conditions, such as sandstorms, fog, snow, and darkness. Second, AEB works efficiently only for </a:t>
            </a:r>
            <a:r>
              <a:rPr lang="en-IN" sz="2000" dirty="0" smtClean="0">
                <a:latin typeface="Times New Roman" pitchFamily="18" charset="0"/>
                <a:cs typeface="Times New Roman" pitchFamily="18" charset="0"/>
              </a:rPr>
              <a:t>speeds.</a:t>
            </a:r>
          </a:p>
          <a:p>
            <a:pPr algn="just">
              <a:lnSpc>
                <a:spcPct val="150000"/>
              </a:lnSpc>
            </a:pPr>
            <a:r>
              <a:rPr lang="en-IN" sz="2000" dirty="0" smtClean="0">
                <a:latin typeface="Times New Roman" pitchFamily="18" charset="0"/>
                <a:cs typeface="Times New Roman" pitchFamily="18" charset="0"/>
              </a:rPr>
              <a:t>The main advantage of this project is the overall mortality rates and unnecessary deaths can be brought under control. </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implementing this useful system, driving is made possible for acoustically challenged people.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immediate medication will be provided to the victims of the accidents in remote areas.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Effects of an in-vehicle collision avoidance warning system on short-and long-term driving performance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Ben-Yaacov, Avner, Masha Maltz, and David Shinar.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Our study evaluated the effects of an imperfect IVCAWS both on driver headway maintenance and on driver behavior in response to warning system errors.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Novel Vehicle Safety Model: Vehicle speed Controller under Driver Fatigue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Zutao Zhang, Jiashu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purpose of such a model is to advance a system to detect fatigue symptoms in drivers and control the speed of vehicle to avoid accidents.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Artifical</a:t>
                      </a:r>
                      <a:r>
                        <a:rPr lang="en-US" sz="2000" dirty="0">
                          <a:latin typeface="Times New Roman"/>
                          <a:ea typeface="Calibri"/>
                          <a:cs typeface="Latha"/>
                        </a:rPr>
                        <a:t> vision in road vehicles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Bertozzi, A. Broggi, M. Cellario, A. Fascioli, P. Lombardi, and M.Porta,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surveys the most advanced approaches to (partial) customization of the road following task, using on-board systems based on artificial vision.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Vision-based vehicle on japan: Machine vision systems and driving control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Tsugawa and Sadayuki,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surveys three intelligent vehicles developed in Japan, and in particular the configurations, the machine vision systems, and the driving control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371600"/>
            <a:ext cx="6858000"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system is available in higher end cars but aim of our model is to implement in all type of </a:t>
            </a:r>
            <a:r>
              <a:rPr lang="en-IN" dirty="0" smtClean="0">
                <a:latin typeface="Times New Roman" pitchFamily="18" charset="0"/>
                <a:cs typeface="Times New Roman" pitchFamily="18" charset="0"/>
              </a:rPr>
              <a:t>cars which </a:t>
            </a:r>
            <a:r>
              <a:rPr lang="en-IN" dirty="0" smtClean="0">
                <a:latin typeface="Times New Roman" pitchFamily="18" charset="0"/>
                <a:cs typeface="Times New Roman" pitchFamily="18" charset="0"/>
              </a:rPr>
              <a:t>are available on </a:t>
            </a:r>
            <a:r>
              <a:rPr lang="en-IN" dirty="0" smtClean="0">
                <a:latin typeface="Times New Roman" pitchFamily="18" charset="0"/>
                <a:cs typeface="Times New Roman" pitchFamily="18" charset="0"/>
              </a:rPr>
              <a:t>roads to </a:t>
            </a:r>
            <a:r>
              <a:rPr lang="en-IN" dirty="0" smtClean="0">
                <a:latin typeface="Times New Roman" pitchFamily="18" charset="0"/>
                <a:cs typeface="Times New Roman" pitchFamily="18" charset="0"/>
              </a:rPr>
              <a:t>make it travelling safer. So that this system becomes cost effective and can </a:t>
            </a:r>
            <a:r>
              <a:rPr lang="en-IN" dirty="0" smtClean="0">
                <a:latin typeface="Times New Roman" pitchFamily="18" charset="0"/>
                <a:cs typeface="Times New Roman" pitchFamily="18" charset="0"/>
              </a:rPr>
              <a:t>be </a:t>
            </a:r>
            <a:r>
              <a:rPr lang="en-IN" dirty="0" smtClean="0">
                <a:latin typeface="Times New Roman" pitchFamily="18" charset="0"/>
                <a:cs typeface="Times New Roman" pitchFamily="18" charset="0"/>
              </a:rPr>
              <a:t>available to all range of </a:t>
            </a:r>
            <a:r>
              <a:rPr lang="en-IN" dirty="0" smtClean="0">
                <a:latin typeface="Times New Roman" pitchFamily="18" charset="0"/>
                <a:cs typeface="Times New Roman" pitchFamily="18" charset="0"/>
              </a:rPr>
              <a:t>people and even </a:t>
            </a:r>
            <a:r>
              <a:rPr lang="en-IN" dirty="0" smtClean="0">
                <a:latin typeface="Times New Roman" pitchFamily="18" charset="0"/>
                <a:cs typeface="Times New Roman" pitchFamily="18" charset="0"/>
              </a:rPr>
              <a:t>for a </a:t>
            </a:r>
            <a:r>
              <a:rPr lang="en-IN" dirty="0" smtClean="0">
                <a:latin typeface="Times New Roman" pitchFamily="18" charset="0"/>
                <a:cs typeface="Times New Roman" pitchFamily="18" charset="0"/>
              </a:rPr>
              <a:t>lower </a:t>
            </a:r>
            <a:r>
              <a:rPr lang="en-IN" dirty="0" smtClean="0">
                <a:latin typeface="Times New Roman" pitchFamily="18" charset="0"/>
                <a:cs typeface="Times New Roman" pitchFamily="18" charset="0"/>
              </a:rPr>
              <a:t>end cars. Future implementation has to be done in almost all cars in India and other </a:t>
            </a:r>
            <a:r>
              <a:rPr lang="en-IN" dirty="0" smtClean="0">
                <a:latin typeface="Times New Roman" pitchFamily="18" charset="0"/>
                <a:cs typeface="Times New Roman" pitchFamily="18" charset="0"/>
              </a:rPr>
              <a:t>developing </a:t>
            </a:r>
            <a:r>
              <a:rPr lang="en-IN" dirty="0" smtClean="0">
                <a:latin typeface="Times New Roman" pitchFamily="18" charset="0"/>
                <a:cs typeface="Times New Roman" pitchFamily="18" charset="0"/>
              </a:rPr>
              <a:t>countries. It can also </a:t>
            </a:r>
            <a:r>
              <a:rPr lang="en-IN" dirty="0" smtClean="0">
                <a:latin typeface="Times New Roman" pitchFamily="18" charset="0"/>
                <a:cs typeface="Times New Roman" pitchFamily="18" charset="0"/>
              </a:rPr>
              <a:t>be  implemented in railway systems</a:t>
            </a:r>
            <a:r>
              <a:rPr lang="en-IN" dirty="0" smtClean="0">
                <a:latin typeface="Times New Roman" pitchFamily="18" charset="0"/>
                <a:cs typeface="Times New Roman" pitchFamily="18" charset="0"/>
              </a:rPr>
              <a:t>, so that railway accidents can also be reduced</a:t>
            </a:r>
            <a:r>
              <a:rPr lang="en-IN" dirty="0" smtClean="0">
                <a:latin typeface="Times New Roman" pitchFamily="18" charset="0"/>
                <a:cs typeface="Times New Roman" pitchFamily="18" charset="0"/>
              </a:rPr>
              <a:t>.</a:t>
            </a:r>
            <a:endParaRPr lang="en-IN"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990600" y="2286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 Ben-</a:t>
            </a:r>
            <a:r>
              <a:rPr lang="en-IN" sz="2000" dirty="0" err="1" smtClean="0">
                <a:latin typeface="Times New Roman" pitchFamily="18" charset="0"/>
                <a:cs typeface="Times New Roman" pitchFamily="18" charset="0"/>
              </a:rPr>
              <a:t>Yaacov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Avner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Masha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Maltz</a:t>
            </a:r>
            <a:r>
              <a:rPr lang="en-IN" sz="2000" dirty="0" smtClean="0">
                <a:latin typeface="Times New Roman" pitchFamily="18" charset="0"/>
                <a:cs typeface="Times New Roman" pitchFamily="18" charset="0"/>
              </a:rPr>
              <a:t>, and David Shinar. "Effects of an </a:t>
            </a:r>
            <a:r>
              <a:rPr lang="en-IN" sz="2000" dirty="0" smtClean="0">
                <a:latin typeface="Times New Roman" pitchFamily="18" charset="0"/>
                <a:cs typeface="Times New Roman" pitchFamily="18" charset="0"/>
              </a:rPr>
              <a:t>in-vehicle </a:t>
            </a:r>
            <a:r>
              <a:rPr lang="en-IN" sz="2000" dirty="0" smtClean="0">
                <a:latin typeface="Times New Roman" pitchFamily="18" charset="0"/>
                <a:cs typeface="Times New Roman" pitchFamily="18" charset="0"/>
              </a:rPr>
              <a:t>collision avoidance warning system on </a:t>
            </a:r>
            <a:r>
              <a:rPr lang="en-IN" sz="2000" dirty="0" smtClean="0">
                <a:latin typeface="Times New Roman" pitchFamily="18" charset="0"/>
                <a:cs typeface="Times New Roman" pitchFamily="18" charset="0"/>
              </a:rPr>
              <a:t>short-and long-term </a:t>
            </a:r>
            <a:r>
              <a:rPr lang="en-IN" sz="2000" dirty="0" smtClean="0">
                <a:latin typeface="Times New Roman" pitchFamily="18" charset="0"/>
                <a:cs typeface="Times New Roman" pitchFamily="18" charset="0"/>
              </a:rPr>
              <a:t>driving </a:t>
            </a:r>
            <a:r>
              <a:rPr lang="en-IN" sz="2000" dirty="0" smtClean="0">
                <a:latin typeface="Times New Roman" pitchFamily="18" charset="0"/>
                <a:cs typeface="Times New Roman" pitchFamily="18" charset="0"/>
              </a:rPr>
              <a:t>performance</a:t>
            </a:r>
            <a:r>
              <a:rPr lang="en-IN" sz="2000" dirty="0" smtClean="0">
                <a:latin typeface="Times New Roman" pitchFamily="18" charset="0"/>
                <a:cs typeface="Times New Roman" pitchFamily="18" charset="0"/>
              </a:rPr>
              <a:t>." Human Factors: The Journal of the Human Factors and Ergonomics Society 44.2 (2002): </a:t>
            </a:r>
            <a:r>
              <a:rPr lang="en-IN" sz="2000" dirty="0" smtClean="0">
                <a:latin typeface="Times New Roman" pitchFamily="18" charset="0"/>
                <a:cs typeface="Times New Roman" pitchFamily="18" charset="0"/>
              </a:rPr>
              <a:t>335-342</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Zutao</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Zhang, </a:t>
            </a:r>
            <a:r>
              <a:rPr lang="en-IN" sz="2000" dirty="0" err="1" smtClean="0">
                <a:latin typeface="Times New Roman" pitchFamily="18" charset="0"/>
                <a:cs typeface="Times New Roman" pitchFamily="18" charset="0"/>
              </a:rPr>
              <a:t>Jiashu</a:t>
            </a:r>
            <a:r>
              <a:rPr lang="en-IN" sz="2000" dirty="0" smtClean="0">
                <a:latin typeface="Times New Roman" pitchFamily="18" charset="0"/>
                <a:cs typeface="Times New Roman" pitchFamily="18" charset="0"/>
              </a:rPr>
              <a:t> Zhang, “</a:t>
            </a:r>
            <a:r>
              <a:rPr lang="en-IN" sz="2000" dirty="0" smtClean="0">
                <a:latin typeface="Times New Roman" pitchFamily="18" charset="0"/>
                <a:cs typeface="Times New Roman" pitchFamily="18" charset="0"/>
              </a:rPr>
              <a:t>A Novel </a:t>
            </a:r>
            <a:r>
              <a:rPr lang="en-IN" sz="2000" dirty="0" smtClean="0">
                <a:latin typeface="Times New Roman" pitchFamily="18" charset="0"/>
                <a:cs typeface="Times New Roman" pitchFamily="18" charset="0"/>
              </a:rPr>
              <a:t>Vehicle Safety Model: Vehicle speed Controller under Driver Fatigue”, “IJCSNS International </a:t>
            </a:r>
            <a:r>
              <a:rPr lang="en-IN" sz="2000" dirty="0" smtClean="0">
                <a:latin typeface="Times New Roman" pitchFamily="18" charset="0"/>
                <a:cs typeface="Times New Roman" pitchFamily="18" charset="0"/>
              </a:rPr>
              <a:t>Journal </a:t>
            </a:r>
            <a:r>
              <a:rPr lang="en-IN" sz="2000" dirty="0" smtClean="0">
                <a:latin typeface="Times New Roman" pitchFamily="18" charset="0"/>
                <a:cs typeface="Times New Roman" pitchFamily="18" charset="0"/>
              </a:rPr>
              <a:t>of Computer </a:t>
            </a:r>
            <a:r>
              <a:rPr lang="en-IN" sz="2000" dirty="0" smtClean="0">
                <a:latin typeface="Times New Roman" pitchFamily="18" charset="0"/>
                <a:cs typeface="Times New Roman" pitchFamily="18" charset="0"/>
              </a:rPr>
              <a:t>Science </a:t>
            </a:r>
            <a:r>
              <a:rPr lang="en-IN" sz="2000" dirty="0" smtClean="0">
                <a:latin typeface="Times New Roman" pitchFamily="18" charset="0"/>
                <a:cs typeface="Times New Roman" pitchFamily="18" charset="0"/>
              </a:rPr>
              <a:t>and Network Security”, VOL.9 No.1, January 2009</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Bertozzi</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Broggi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Cellario</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Fascioli</a:t>
            </a:r>
            <a:r>
              <a:rPr lang="en-IN" sz="2000" dirty="0" smtClean="0">
                <a:latin typeface="Times New Roman" pitchFamily="18" charset="0"/>
                <a:cs typeface="Times New Roman" pitchFamily="18" charset="0"/>
              </a:rPr>
              <a:t>, P. Lombardi, and </a:t>
            </a:r>
            <a:r>
              <a:rPr lang="en-IN" sz="2000" dirty="0" err="1" smtClean="0">
                <a:latin typeface="Times New Roman" pitchFamily="18" charset="0"/>
                <a:cs typeface="Times New Roman" pitchFamily="18" charset="0"/>
              </a:rPr>
              <a:t>M.Porta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Artifical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vision in road vehicles,” Proceedings of the IEEE, vol. 90,no. 7, pp. </a:t>
            </a:r>
            <a:r>
              <a:rPr lang="en-IN" sz="2000" dirty="0" smtClean="0">
                <a:latin typeface="Times New Roman" pitchFamily="18" charset="0"/>
                <a:cs typeface="Times New Roman" pitchFamily="18" charset="0"/>
              </a:rPr>
              <a:t>1258–1271</a:t>
            </a:r>
            <a:r>
              <a:rPr lang="en-IN" sz="2000" dirty="0" smtClean="0">
                <a:latin typeface="Times New Roman" pitchFamily="18" charset="0"/>
                <a:cs typeface="Times New Roman" pitchFamily="18" charset="0"/>
              </a:rPr>
              <a:t>, 2002.</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Tsugawa</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Sadayuki</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Vision-based </a:t>
            </a:r>
            <a:r>
              <a:rPr lang="en-IN" sz="2000" dirty="0" smtClean="0">
                <a:latin typeface="Times New Roman" pitchFamily="18" charset="0"/>
                <a:cs typeface="Times New Roman" pitchFamily="18" charset="0"/>
              </a:rPr>
              <a:t>vehicle on </a:t>
            </a:r>
            <a:r>
              <a:rPr lang="en-IN" sz="2000" dirty="0" err="1" smtClean="0">
                <a:latin typeface="Times New Roman" pitchFamily="18" charset="0"/>
                <a:cs typeface="Times New Roman" pitchFamily="18" charset="0"/>
              </a:rPr>
              <a:t>japan</a:t>
            </a:r>
            <a:r>
              <a:rPr lang="en-IN" sz="2000" dirty="0" smtClean="0">
                <a:latin typeface="Times New Roman" pitchFamily="18" charset="0"/>
                <a:cs typeface="Times New Roman" pitchFamily="18" charset="0"/>
              </a:rPr>
              <a:t>: Machine vision systems and driving control systems,” IEEE Trans. on Ind. El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vol. 41, no. </a:t>
            </a: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pp. </a:t>
            </a:r>
            <a:r>
              <a:rPr lang="en-IN" sz="2000" dirty="0" smtClean="0">
                <a:latin typeface="Times New Roman" pitchFamily="18" charset="0"/>
                <a:cs typeface="Times New Roman" pitchFamily="18" charset="0"/>
              </a:rPr>
              <a:t>398–405</a:t>
            </a:r>
            <a:r>
              <a:rPr lang="en-IN" sz="2000" dirty="0" smtClean="0">
                <a:latin typeface="Times New Roman" pitchFamily="18" charset="0"/>
                <a:cs typeface="Times New Roman" pitchFamily="18" charset="0"/>
              </a:rPr>
              <a:t>, 1994.</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Vehicle-highway </a:t>
            </a:r>
            <a:r>
              <a:rPr lang="en-IN" sz="2000" dirty="0" smtClean="0">
                <a:latin typeface="Times New Roman" pitchFamily="18" charset="0"/>
                <a:cs typeface="Times New Roman" pitchFamily="18" charset="0"/>
              </a:rPr>
              <a:t>automation activities in the United States. U.S. Dept of Transportation, 1997</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C</a:t>
            </a:r>
            <a:r>
              <a:rPr lang="en-IN" sz="2000" dirty="0" smtClean="0">
                <a:latin typeface="Times New Roman" pitchFamily="18" charset="0"/>
                <a:cs typeface="Times New Roman" pitchFamily="18" charset="0"/>
              </a:rPr>
              <a:t>. Thorpe, J.D. Carlson, D. </a:t>
            </a:r>
            <a:r>
              <a:rPr lang="en-IN" sz="2000" dirty="0" err="1" smtClean="0">
                <a:latin typeface="Times New Roman" pitchFamily="18" charset="0"/>
                <a:cs typeface="Times New Roman" pitchFamily="18" charset="0"/>
              </a:rPr>
              <a:t>Duggins</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Gowdy</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MacLachlan</a:t>
            </a:r>
            <a:r>
              <a:rPr lang="en-IN" sz="2000" dirty="0" smtClean="0">
                <a:latin typeface="Times New Roman" pitchFamily="18" charset="0"/>
                <a:cs typeface="Times New Roman" pitchFamily="18" charset="0"/>
              </a:rPr>
              <a:t>, C. Mertz, A. </a:t>
            </a:r>
            <a:r>
              <a:rPr lang="en-IN" sz="2000" dirty="0" err="1" smtClean="0">
                <a:latin typeface="Times New Roman" pitchFamily="18" charset="0"/>
                <a:cs typeface="Times New Roman" pitchFamily="18" charset="0"/>
              </a:rPr>
              <a:t>Suppe</a:t>
            </a:r>
            <a:r>
              <a:rPr lang="en-IN" sz="2000" dirty="0" smtClean="0">
                <a:latin typeface="Times New Roman" pitchFamily="18" charset="0"/>
                <a:cs typeface="Times New Roman" pitchFamily="18" charset="0"/>
              </a:rPr>
              <a:t>, and C. Wan, “Safe </a:t>
            </a:r>
            <a:r>
              <a:rPr lang="en-IN" sz="2000" dirty="0" smtClean="0">
                <a:latin typeface="Times New Roman" pitchFamily="18" charset="0"/>
                <a:cs typeface="Times New Roman" pitchFamily="18" charset="0"/>
              </a:rPr>
              <a:t>robot </a:t>
            </a:r>
            <a:r>
              <a:rPr lang="en-IN" sz="2000" dirty="0" smtClean="0">
                <a:latin typeface="Times New Roman" pitchFamily="18" charset="0"/>
                <a:cs typeface="Times New Roman" pitchFamily="18" charset="0"/>
              </a:rPr>
              <a:t>driving in </a:t>
            </a:r>
            <a:r>
              <a:rPr lang="en-IN" sz="2000" dirty="0" smtClean="0">
                <a:latin typeface="Times New Roman" pitchFamily="18" charset="0"/>
                <a:cs typeface="Times New Roman" pitchFamily="18" charset="0"/>
              </a:rPr>
              <a:t>cluttered </a:t>
            </a:r>
            <a:r>
              <a:rPr lang="en-IN" sz="2000" dirty="0" smtClean="0">
                <a:latin typeface="Times New Roman" pitchFamily="18" charset="0"/>
                <a:cs typeface="Times New Roman" pitchFamily="18" charset="0"/>
              </a:rPr>
              <a:t>environment s,” 11th </a:t>
            </a:r>
            <a:r>
              <a:rPr lang="en-IN" sz="2000" dirty="0" smtClean="0">
                <a:latin typeface="Times New Roman" pitchFamily="18" charset="0"/>
                <a:cs typeface="Times New Roman" pitchFamily="18" charset="0"/>
              </a:rPr>
              <a:t>International </a:t>
            </a:r>
            <a:r>
              <a:rPr lang="en-IN" sz="2000" dirty="0" smtClean="0">
                <a:latin typeface="Times New Roman" pitchFamily="18" charset="0"/>
                <a:cs typeface="Times New Roman" pitchFamily="18" charset="0"/>
              </a:rPr>
              <a:t>Symposium of Robotics Research, 2003.</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Qian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Martin Eriksson, </a:t>
            </a:r>
            <a:r>
              <a:rPr lang="en-IN" sz="2000" dirty="0" err="1" smtClean="0">
                <a:latin typeface="Times New Roman" pitchFamily="18" charset="0"/>
                <a:cs typeface="Times New Roman" pitchFamily="18" charset="0"/>
              </a:rPr>
              <a:t>Nikolaos</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Papanikolopoulos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Eye-Tracking </a:t>
            </a:r>
            <a:r>
              <a:rPr lang="en-IN" sz="2000" dirty="0" smtClean="0">
                <a:latin typeface="Times New Roman" pitchFamily="18" charset="0"/>
                <a:cs typeface="Times New Roman" pitchFamily="18" charset="0"/>
              </a:rPr>
              <a:t>for Detection of Driver fatigue. Proceedings of the international Conference on </a:t>
            </a:r>
            <a:r>
              <a:rPr lang="en-IN" sz="2000" dirty="0" smtClean="0">
                <a:latin typeface="Times New Roman" pitchFamily="18" charset="0"/>
                <a:cs typeface="Times New Roman" pitchFamily="18" charset="0"/>
              </a:rPr>
              <a:t>intelligent </a:t>
            </a:r>
            <a:r>
              <a:rPr lang="en-IN" sz="2000" dirty="0" smtClean="0">
                <a:latin typeface="Times New Roman" pitchFamily="18" charset="0"/>
                <a:cs typeface="Times New Roman" pitchFamily="18" charset="0"/>
              </a:rPr>
              <a:t>Transportation System, Boston, MA, November 1997, </a:t>
            </a:r>
            <a:r>
              <a:rPr lang="en-IN" sz="2000" dirty="0" smtClean="0">
                <a:latin typeface="Times New Roman" pitchFamily="18" charset="0"/>
                <a:cs typeface="Times New Roman" pitchFamily="18" charset="0"/>
              </a:rPr>
              <a:t>pp.314-319</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Qiang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Zhiwei</a:t>
            </a:r>
            <a:r>
              <a:rPr lang="en-IN" sz="2000" dirty="0" smtClean="0">
                <a:latin typeface="Times New Roman" pitchFamily="18" charset="0"/>
                <a:cs typeface="Times New Roman" pitchFamily="18" charset="0"/>
              </a:rPr>
              <a:t> Zhu, and </a:t>
            </a:r>
            <a:r>
              <a:rPr lang="en-IN" sz="2000" dirty="0" err="1" smtClean="0">
                <a:latin typeface="Times New Roman" pitchFamily="18" charset="0"/>
                <a:cs typeface="Times New Roman" pitchFamily="18" charset="0"/>
              </a:rPr>
              <a:t>Peilin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Lan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Real-Time </a:t>
            </a:r>
            <a:r>
              <a:rPr lang="en-IN" sz="2000" dirty="0" smtClean="0">
                <a:latin typeface="Times New Roman" pitchFamily="18" charset="0"/>
                <a:cs typeface="Times New Roman" pitchFamily="18" charset="0"/>
              </a:rPr>
              <a:t>Nonintrusive Monitoring and Prediction of Driver Fatigue. IEEE Transactions on Vehicular </a:t>
            </a:r>
            <a:r>
              <a:rPr lang="en-IN" sz="2000" dirty="0" smtClean="0">
                <a:latin typeface="Times New Roman" pitchFamily="18" charset="0"/>
                <a:cs typeface="Times New Roman" pitchFamily="18" charset="0"/>
              </a:rPr>
              <a:t>Technology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VOL</a:t>
            </a:r>
            <a:r>
              <a:rPr lang="en-IN" sz="2000" dirty="0" smtClean="0">
                <a:latin typeface="Times New Roman" pitchFamily="18" charset="0"/>
                <a:cs typeface="Times New Roman" pitchFamily="18" charset="0"/>
              </a:rPr>
              <a:t>. 53, NO. 4, July 2004, </a:t>
            </a:r>
            <a:r>
              <a:rPr lang="en-IN" sz="2000" dirty="0" smtClean="0">
                <a:latin typeface="Times New Roman" pitchFamily="18" charset="0"/>
                <a:cs typeface="Times New Roman" pitchFamily="18" charset="0"/>
              </a:rPr>
              <a:t>pp.1052-1068.</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1276</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Vehicle Accident Prevention Using Assistant Braking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2021-11-15T12:25:55Z</dcterms:modified>
</cp:coreProperties>
</file>