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
            </a:r>
            <a:br>
              <a:rPr lang="en-US" b="1" dirty="0" smtClean="0"/>
            </a:br>
            <a:r>
              <a:rPr lang="en-US" b="1" dirty="0" smtClean="0"/>
              <a:t/>
            </a:r>
            <a:br>
              <a:rPr lang="en-US" b="1" dirty="0" smtClean="0"/>
            </a:br>
            <a:r>
              <a:rPr lang="en-US" b="1" dirty="0" smtClean="0"/>
              <a:t>Smart </a:t>
            </a:r>
            <a:r>
              <a:rPr lang="en-US" b="1" dirty="0" smtClean="0"/>
              <a:t>Transport Database Management System</a:t>
            </a:r>
            <a:r>
              <a:rPr lang="en-IN" b="1" dirty="0" smtClean="0"/>
              <a:t/>
            </a:r>
            <a:br>
              <a:rPr lang="en-IN" b="1"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the current scenario</a:t>
            </a:r>
            <a:r>
              <a:rPr lang="en-IN" sz="2000" dirty="0" smtClean="0">
                <a:latin typeface="Times New Roman" pitchFamily="18" charset="0"/>
                <a:cs typeface="Times New Roman" pitchFamily="18" charset="0"/>
              </a:rPr>
              <a:t>, automation </a:t>
            </a:r>
            <a:r>
              <a:rPr lang="en-IN" sz="2000" dirty="0" smtClean="0">
                <a:latin typeface="Times New Roman" pitchFamily="18" charset="0"/>
                <a:cs typeface="Times New Roman" pitchFamily="18" charset="0"/>
              </a:rPr>
              <a:t>plays major role in various sectors because of provide reliable products, performing hazardous tasks, and monitoring continuously without relaxation. These properties of automation have made the industries to adopt this technique for their </a:t>
            </a:r>
            <a:r>
              <a:rPr lang="en-IN" sz="2000" dirty="0" smtClean="0">
                <a:latin typeface="Times New Roman" pitchFamily="18" charset="0"/>
                <a:cs typeface="Times New Roman" pitchFamily="18" charset="0"/>
              </a:rPr>
              <a:t>profits and </a:t>
            </a:r>
            <a:r>
              <a:rPr lang="en-IN" sz="2000" dirty="0" smtClean="0">
                <a:latin typeface="Times New Roman" pitchFamily="18" charset="0"/>
                <a:cs typeface="Times New Roman" pitchFamily="18" charset="0"/>
              </a:rPr>
              <a:t>benefits. In some Organizations, the vehicle monitoring is a complex process. Due to manual process, it is difficult to determine the exact monitoring and </a:t>
            </a:r>
            <a:r>
              <a:rPr lang="en-IN" sz="2000" dirty="0" smtClean="0">
                <a:latin typeface="Times New Roman" pitchFamily="18" charset="0"/>
                <a:cs typeface="Times New Roman" pitchFamily="18" charset="0"/>
              </a:rPr>
              <a:t>reporting for </a:t>
            </a:r>
            <a:r>
              <a:rPr lang="en-IN" sz="2000" dirty="0" smtClean="0">
                <a:latin typeface="Times New Roman" pitchFamily="18" charset="0"/>
                <a:cs typeface="Times New Roman" pitchFamily="18" charset="0"/>
              </a:rPr>
              <a:t>vehicles which travels from the premises to outer area and from external area to the premises. This novel </a:t>
            </a:r>
            <a:r>
              <a:rPr lang="en-IN" sz="2000" dirty="0" smtClean="0">
                <a:latin typeface="Times New Roman" pitchFamily="18" charset="0"/>
                <a:cs typeface="Times New Roman" pitchFamily="18" charset="0"/>
              </a:rPr>
              <a:t>project idea proposes </a:t>
            </a: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automatic device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recognize an </a:t>
            </a:r>
            <a:r>
              <a:rPr lang="en-IN" sz="2000" dirty="0" smtClean="0">
                <a:latin typeface="Times New Roman" pitchFamily="18" charset="0"/>
                <a:cs typeface="Times New Roman" pitchFamily="18" charset="0"/>
              </a:rPr>
              <a:t>authorized and unauthorized vehicle in an organization. In addition to that, the fuel level </a:t>
            </a:r>
            <a:r>
              <a:rPr lang="en-IN" sz="2000" dirty="0" smtClean="0">
                <a:latin typeface="Times New Roman" pitchFamily="18" charset="0"/>
                <a:cs typeface="Times New Roman" pitchFamily="18" charset="0"/>
              </a:rPr>
              <a:t>in the </a:t>
            </a:r>
            <a:r>
              <a:rPr lang="en-IN" sz="2000" dirty="0" smtClean="0">
                <a:latin typeface="Times New Roman" pitchFamily="18" charset="0"/>
                <a:cs typeface="Times New Roman" pitchFamily="18" charset="0"/>
              </a:rPr>
              <a:t>vehicle can be identified using float sensor. Furthermore, the distance travelled by the vehicle can also be detected using odometer. These </a:t>
            </a:r>
            <a:r>
              <a:rPr lang="en-IN" sz="2000" dirty="0" smtClean="0">
                <a:latin typeface="Times New Roman" pitchFamily="18" charset="0"/>
                <a:cs typeface="Times New Roman" pitchFamily="18" charset="0"/>
              </a:rPr>
              <a:t>data’s can </a:t>
            </a:r>
            <a:r>
              <a:rPr lang="en-IN" sz="2000" dirty="0" smtClean="0">
                <a:latin typeface="Times New Roman" pitchFamily="18" charset="0"/>
                <a:cs typeface="Times New Roman" pitchFamily="18" charset="0"/>
              </a:rPr>
              <a:t>be acquired by communicating the information using wireless technology. This system will be useful to monitor the status and performance of vehicle in the organization and also to know the fuel level, distance travelled, arrival and departure time from the organization through the data base where manpower can be eliminated for performing such a task.</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initial stage of this project then set out to locate, secure, test, and install most of the data items classified as first priority.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Development </a:t>
            </a:r>
            <a:r>
              <a:rPr lang="en-IN" sz="2000" dirty="0" smtClean="0">
                <a:latin typeface="Times New Roman" pitchFamily="18" charset="0"/>
                <a:cs typeface="Times New Roman" pitchFamily="18" charset="0"/>
              </a:rPr>
              <a:t>of the TDMS was predicated on the availability and reuse of existing data. No original data was created or gathered for this project.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information contained in the TDMS is a compilation of information from various 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TDMS was specifically designed to be a more flexible and powerful in-house quick-response tool which analyzes and prepares data summaries for presentations and </a:t>
            </a:r>
            <a:r>
              <a:rPr lang="en-IN" sz="2000" dirty="0" smtClean="0">
                <a:latin typeface="Times New Roman" pitchFamily="18" charset="0"/>
                <a:cs typeface="Times New Roman" pitchFamily="18" charset="0"/>
              </a:rPr>
              <a:t>reports.</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overcome these problems, we could use the signal detection method which is quite easy to implement and to get the required data from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presentations can address specific issues or can look at information at a given point in time, as well as historically, within the available data in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MPO may want to consider keeping the consultant team available to address routine support issues that may surface occasionally.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Images give both reports and presentations more impact and make them both more attractive and easier to remember.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system a speedometer with mechanical counter arrangement for the measurement of distance travelled by the automobile is used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should storage become a problem in the future, additional hard drives can be added to expand the storage capacity by a factor of two, three or more, if needed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research of other similar systems indicated that no other jurisdiction has developed a transportation database system similar to this product neither in scope, nor purpose.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this setup is to avoid accidental partial or full deletion of the system database.</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ITMS was developed to address specific requirements of the Integrated System Transportation Efficiency Act (ISTEA) Management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The Training Manual is intended as a tool that the MPO can use to ensure that new staff can get familiar with the system, its operation, organization, and the routine tasks that are needed to continue using the system efficiently.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advantage of adding applications such as the planned Visual TIP, is that the data from those applications would be fully integrated and directly available to the users of the TDMS to further expand the capabilities of the system without interfering with the operation and functions of such applications.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RFID and Camera-based Hybrid Approach to Track Vehicle within Campus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Dileep Kumar, Pankaj Pratap Singh and Shirshu varma,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main Goal of the system is to identify all the vehicles that are visiting to the campus and to track vehicles and their activities within the campus.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Wireless Magnetic Sensor Node for Vehicle Detection with Optical Wake-Up</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Sifuentes. E, Casas. O, Pallas-Areny. 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a vehicle detector which includes a magnetic and an optical sensor and is intended as sensor node for use with a WSN.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Forest intrusion detection system with sensor network</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Qi Zhang , Gang Wang, Kai Gong, Baopu Li, Meng, M.Q.H, Shuang Son 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system contains accelerometers, magnetometers and geophones to provide high detection reliability and fast reaction time.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Automated Vehicle Tracking System (VTS) using Image Processing Techniques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Kamaljit Kaur, Dr. Rinkesh Mittal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vehicles sometimes bare extra textual region like signs, symbols, name of the owner, well- liked sayings and ad boards to the license plate.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524000"/>
            <a:ext cx="7010400" cy="46481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Technology </a:t>
            </a:r>
            <a:r>
              <a:rPr lang="en-IN" dirty="0" smtClean="0">
                <a:latin typeface="Times New Roman" pitchFamily="18" charset="0"/>
                <a:cs typeface="Times New Roman" pitchFamily="18" charset="0"/>
              </a:rPr>
              <a:t>development is an ultimate aim in all sectors. Especially, more new technologies are emerging in automobile field for the betterment of people and to serve the people. The proposed </a:t>
            </a:r>
            <a:r>
              <a:rPr lang="en-IN" dirty="0" err="1" smtClean="0">
                <a:latin typeface="Times New Roman" pitchFamily="18" charset="0"/>
                <a:cs typeface="Times New Roman" pitchFamily="18" charset="0"/>
              </a:rPr>
              <a:t>arduino</a:t>
            </a:r>
            <a:r>
              <a:rPr lang="en-IN" dirty="0" smtClean="0">
                <a:latin typeface="Times New Roman" pitchFamily="18" charset="0"/>
                <a:cs typeface="Times New Roman" pitchFamily="18" charset="0"/>
              </a:rPr>
              <a:t> based indicating device acts as an assist to control, monitor and trace a vehicle. This also reduces the stress of repeated checking about the status of vehicle in the organization. It also has an appreciable advantage such as small size and completely automated. Definitely, this device will help the people to know about the automobile status especially through monitoring system with less initial investment if implemented in real time work.</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50000"/>
              </a:lnSpc>
            </a:pPr>
            <a:r>
              <a:rPr lang="en-IN" sz="1700" dirty="0" smtClean="0">
                <a:latin typeface="Times New Roman" pitchFamily="18" charset="0"/>
                <a:cs typeface="Times New Roman" pitchFamily="18" charset="0"/>
              </a:rPr>
              <a:t>[1] </a:t>
            </a:r>
            <a:r>
              <a:rPr lang="en-IN" sz="1700" dirty="0" err="1" smtClean="0">
                <a:latin typeface="Times New Roman" pitchFamily="18" charset="0"/>
                <a:cs typeface="Times New Roman" pitchFamily="18" charset="0"/>
              </a:rPr>
              <a:t>Dileep</a:t>
            </a:r>
            <a:r>
              <a:rPr lang="en-IN" sz="1700" dirty="0" smtClean="0">
                <a:latin typeface="Times New Roman" pitchFamily="18" charset="0"/>
                <a:cs typeface="Times New Roman" pitchFamily="18" charset="0"/>
              </a:rPr>
              <a:t> Kumar, </a:t>
            </a:r>
            <a:r>
              <a:rPr lang="en-IN" sz="1700" dirty="0" err="1" smtClean="0">
                <a:latin typeface="Times New Roman" pitchFamily="18" charset="0"/>
                <a:cs typeface="Times New Roman" pitchFamily="18" charset="0"/>
              </a:rPr>
              <a:t>Pankaj</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Pratap</a:t>
            </a:r>
            <a:r>
              <a:rPr lang="en-IN" sz="1700" dirty="0" smtClean="0">
                <a:latin typeface="Times New Roman" pitchFamily="18" charset="0"/>
                <a:cs typeface="Times New Roman" pitchFamily="18" charset="0"/>
              </a:rPr>
              <a:t> Singh and </a:t>
            </a:r>
            <a:r>
              <a:rPr lang="en-IN" sz="1700" dirty="0" err="1" smtClean="0">
                <a:latin typeface="Times New Roman" pitchFamily="18" charset="0"/>
                <a:cs typeface="Times New Roman" pitchFamily="18" charset="0"/>
              </a:rPr>
              <a:t>Shirshu</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varma</a:t>
            </a:r>
            <a:r>
              <a:rPr lang="en-IN" sz="1700" dirty="0" smtClean="0">
                <a:latin typeface="Times New Roman" pitchFamily="18" charset="0"/>
                <a:cs typeface="Times New Roman" pitchFamily="18" charset="0"/>
              </a:rPr>
              <a:t>, “RFID and Camera-based Hybrid Approach to Track Vehicle within Campus”, International Symposium on Computing, Communication, and Control (ISCCC 2009) Proc .of CSIT vol.1 (2011) © (2011) IACSIT Press, Singapore 2009.</a:t>
            </a:r>
          </a:p>
          <a:p>
            <a:pPr algn="just">
              <a:lnSpc>
                <a:spcPct val="150000"/>
              </a:lnSpc>
            </a:pPr>
            <a:r>
              <a:rPr lang="en-IN" sz="1700" dirty="0" smtClean="0">
                <a:latin typeface="Times New Roman" pitchFamily="18" charset="0"/>
                <a:cs typeface="Times New Roman" pitchFamily="18" charset="0"/>
              </a:rPr>
              <a:t>[2] </a:t>
            </a:r>
            <a:r>
              <a:rPr lang="en-IN" sz="1700" dirty="0" err="1" smtClean="0">
                <a:latin typeface="Times New Roman" pitchFamily="18" charset="0"/>
                <a:cs typeface="Times New Roman" pitchFamily="18" charset="0"/>
              </a:rPr>
              <a:t>Sifuentes</a:t>
            </a:r>
            <a:r>
              <a:rPr lang="en-IN" sz="1700" dirty="0" smtClean="0">
                <a:latin typeface="Times New Roman" pitchFamily="18" charset="0"/>
                <a:cs typeface="Times New Roman" pitchFamily="18" charset="0"/>
              </a:rPr>
              <a:t>. E, </a:t>
            </a:r>
            <a:r>
              <a:rPr lang="en-IN" sz="1700" dirty="0" err="1" smtClean="0">
                <a:latin typeface="Times New Roman" pitchFamily="18" charset="0"/>
                <a:cs typeface="Times New Roman" pitchFamily="18" charset="0"/>
              </a:rPr>
              <a:t>Casas</a:t>
            </a:r>
            <a:r>
              <a:rPr lang="en-IN" sz="1700" dirty="0" smtClean="0">
                <a:latin typeface="Times New Roman" pitchFamily="18" charset="0"/>
                <a:cs typeface="Times New Roman" pitchFamily="18" charset="0"/>
              </a:rPr>
              <a:t>. O, Pallas-</a:t>
            </a:r>
            <a:r>
              <a:rPr lang="en-IN" sz="1700" dirty="0" err="1" smtClean="0">
                <a:latin typeface="Times New Roman" pitchFamily="18" charset="0"/>
                <a:cs typeface="Times New Roman" pitchFamily="18" charset="0"/>
              </a:rPr>
              <a:t>Areny</a:t>
            </a:r>
            <a:r>
              <a:rPr lang="en-IN" sz="1700" dirty="0" smtClean="0">
                <a:latin typeface="Times New Roman" pitchFamily="18" charset="0"/>
                <a:cs typeface="Times New Roman" pitchFamily="18" charset="0"/>
              </a:rPr>
              <a:t>. R “Wireless Magnetic Sensor Node for Vehicle Detection with Optical Wake-Up”, IEEE Sensors Journal, Vol. 11, No. 8, August 2011.</a:t>
            </a:r>
          </a:p>
          <a:p>
            <a:pPr algn="just">
              <a:lnSpc>
                <a:spcPct val="150000"/>
              </a:lnSpc>
            </a:pPr>
            <a:r>
              <a:rPr lang="en-IN" sz="1700" dirty="0" smtClean="0">
                <a:latin typeface="Times New Roman" pitchFamily="18" charset="0"/>
                <a:cs typeface="Times New Roman" pitchFamily="18" charset="0"/>
              </a:rPr>
              <a:t>[3] </a:t>
            </a:r>
            <a:r>
              <a:rPr lang="en-IN" sz="1700" dirty="0" err="1" smtClean="0">
                <a:latin typeface="Times New Roman" pitchFamily="18" charset="0"/>
                <a:cs typeface="Times New Roman" pitchFamily="18" charset="0"/>
              </a:rPr>
              <a:t>Qi</a:t>
            </a:r>
            <a:r>
              <a:rPr lang="en-IN" sz="1700" dirty="0" smtClean="0">
                <a:latin typeface="Times New Roman" pitchFamily="18" charset="0"/>
                <a:cs typeface="Times New Roman" pitchFamily="18" charset="0"/>
              </a:rPr>
              <a:t> Zhang , Gang Wang, Kai Gong, </a:t>
            </a:r>
            <a:r>
              <a:rPr lang="en-IN" sz="1700" dirty="0" err="1" smtClean="0">
                <a:latin typeface="Times New Roman" pitchFamily="18" charset="0"/>
                <a:cs typeface="Times New Roman" pitchFamily="18" charset="0"/>
              </a:rPr>
              <a:t>Baopu</a:t>
            </a:r>
            <a:r>
              <a:rPr lang="en-IN" sz="1700" dirty="0" smtClean="0">
                <a:latin typeface="Times New Roman" pitchFamily="18" charset="0"/>
                <a:cs typeface="Times New Roman" pitchFamily="18" charset="0"/>
              </a:rPr>
              <a:t> Li, </a:t>
            </a:r>
            <a:r>
              <a:rPr lang="en-IN" sz="1700" dirty="0" err="1" smtClean="0">
                <a:latin typeface="Times New Roman" pitchFamily="18" charset="0"/>
                <a:cs typeface="Times New Roman" pitchFamily="18" charset="0"/>
              </a:rPr>
              <a:t>Meng</a:t>
            </a:r>
            <a:r>
              <a:rPr lang="en-IN" sz="1700" dirty="0" smtClean="0">
                <a:latin typeface="Times New Roman" pitchFamily="18" charset="0"/>
                <a:cs typeface="Times New Roman" pitchFamily="18" charset="0"/>
              </a:rPr>
              <a:t>, M.Q.H, </a:t>
            </a:r>
            <a:r>
              <a:rPr lang="en-IN" sz="1700" dirty="0" err="1" smtClean="0">
                <a:latin typeface="Times New Roman" pitchFamily="18" charset="0"/>
                <a:cs typeface="Times New Roman" pitchFamily="18" charset="0"/>
              </a:rPr>
              <a:t>Shuang</a:t>
            </a:r>
            <a:r>
              <a:rPr lang="en-IN" sz="1700" dirty="0" smtClean="0">
                <a:latin typeface="Times New Roman" pitchFamily="18" charset="0"/>
                <a:cs typeface="Times New Roman" pitchFamily="18" charset="0"/>
              </a:rPr>
              <a:t> Son R “Forest intrusion detection system with sensor network”, International Conference on Information and Automation Yinchuan, China, August 2013.</a:t>
            </a:r>
          </a:p>
          <a:p>
            <a:pPr algn="just">
              <a:lnSpc>
                <a:spcPct val="150000"/>
              </a:lnSpc>
            </a:pPr>
            <a:r>
              <a:rPr lang="en-IN" sz="1700" dirty="0" smtClean="0">
                <a:latin typeface="Times New Roman" pitchFamily="18" charset="0"/>
                <a:cs typeface="Times New Roman" pitchFamily="18" charset="0"/>
              </a:rPr>
              <a:t>[4] </a:t>
            </a:r>
            <a:r>
              <a:rPr lang="en-IN" sz="1700" dirty="0" err="1" smtClean="0">
                <a:latin typeface="Times New Roman" pitchFamily="18" charset="0"/>
                <a:cs typeface="Times New Roman" pitchFamily="18" charset="0"/>
              </a:rPr>
              <a:t>Bhupendra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Moharil</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Vijayendra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Ghadge</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Chaitanya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Gokhale</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Pranav</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Tambvekar</a:t>
            </a:r>
            <a:r>
              <a:rPr lang="en-IN" sz="1700" dirty="0" smtClean="0">
                <a:latin typeface="Times New Roman" pitchFamily="18" charset="0"/>
                <a:cs typeface="Times New Roman" pitchFamily="18" charset="0"/>
              </a:rPr>
              <a:t> “An Efficient Approach for Automatic Number Plate Recognition System Using Quick Response Codes” International Journal of Computer Science and Information Technologies (IJCSIT), Vol. 3 (5) , 2012,5108 – 5115. ISSN: 0975-9646.</a:t>
            </a:r>
          </a:p>
          <a:p>
            <a:pPr algn="just">
              <a:lnSpc>
                <a:spcPct val="150000"/>
              </a:lnSpc>
              <a:buNone/>
            </a:pP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700" dirty="0" smtClean="0">
                <a:latin typeface="Times New Roman" pitchFamily="18" charset="0"/>
                <a:cs typeface="Times New Roman" pitchFamily="18" charset="0"/>
              </a:rPr>
              <a:t>[5] </a:t>
            </a:r>
            <a:r>
              <a:rPr lang="en-IN" sz="1700" dirty="0" err="1" smtClean="0">
                <a:latin typeface="Times New Roman" pitchFamily="18" charset="0"/>
                <a:cs typeface="Times New Roman" pitchFamily="18" charset="0"/>
              </a:rPr>
              <a:t>Kamaljit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Kaur</a:t>
            </a:r>
            <a:r>
              <a:rPr lang="en-IN" sz="1700" dirty="0" smtClean="0">
                <a:latin typeface="Times New Roman" pitchFamily="18" charset="0"/>
                <a:cs typeface="Times New Roman" pitchFamily="18" charset="0"/>
              </a:rPr>
              <a:t>, Dr. </a:t>
            </a:r>
            <a:r>
              <a:rPr lang="en-IN" sz="1700" dirty="0" err="1" smtClean="0">
                <a:latin typeface="Times New Roman" pitchFamily="18" charset="0"/>
                <a:cs typeface="Times New Roman" pitchFamily="18" charset="0"/>
              </a:rPr>
              <a:t>Rinkesh</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Mittal</a:t>
            </a:r>
            <a:r>
              <a:rPr lang="en-IN" sz="1700" dirty="0" smtClean="0">
                <a:latin typeface="Times New Roman" pitchFamily="18" charset="0"/>
                <a:cs typeface="Times New Roman" pitchFamily="18" charset="0"/>
              </a:rPr>
              <a:t> “Automated Vehicle Tracking System (VTS) using Image Processing Techniques”, International Journal of Advanced Research in Computer Science and Software Engineering, Volume 5, Issue 4, 2015. ISSN: 2277 128X</a:t>
            </a:r>
          </a:p>
          <a:p>
            <a:pPr algn="just">
              <a:lnSpc>
                <a:spcPct val="150000"/>
              </a:lnSpc>
            </a:pPr>
            <a:r>
              <a:rPr lang="en-IN" sz="1700" dirty="0" smtClean="0">
                <a:latin typeface="Times New Roman" pitchFamily="18" charset="0"/>
                <a:cs typeface="Times New Roman" pitchFamily="18" charset="0"/>
              </a:rPr>
              <a:t>[6] </a:t>
            </a:r>
            <a:r>
              <a:rPr lang="en-IN" sz="1700" dirty="0" err="1" smtClean="0">
                <a:latin typeface="Times New Roman" pitchFamily="18" charset="0"/>
                <a:cs typeface="Times New Roman" pitchFamily="18" charset="0"/>
              </a:rPr>
              <a:t>Sachin</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Aher</a:t>
            </a:r>
            <a:r>
              <a:rPr lang="en-IN" sz="1700" dirty="0" smtClean="0">
                <a:latin typeface="Times New Roman" pitchFamily="18" charset="0"/>
                <a:cs typeface="Times New Roman" pitchFamily="18" charset="0"/>
              </a:rPr>
              <a:t> and </a:t>
            </a:r>
            <a:r>
              <a:rPr lang="en-IN" sz="1700" dirty="0" err="1" smtClean="0">
                <a:latin typeface="Times New Roman" pitchFamily="18" charset="0"/>
                <a:cs typeface="Times New Roman" pitchFamily="18" charset="0"/>
              </a:rPr>
              <a:t>Kokate</a:t>
            </a:r>
            <a:r>
              <a:rPr lang="en-IN" sz="1700" dirty="0" smtClean="0">
                <a:latin typeface="Times New Roman" pitchFamily="18" charset="0"/>
                <a:cs typeface="Times New Roman" pitchFamily="18" charset="0"/>
              </a:rPr>
              <a:t> R. D. “FUEL MONITORING AND VEHICLE TRACKING USING GPS, GSM AND MSP430F149”, International Journal of Advances in Engineering &amp; Technology, July 2012. ©IJAET ISSN: 2231-1963.</a:t>
            </a:r>
          </a:p>
          <a:p>
            <a:pPr algn="just">
              <a:lnSpc>
                <a:spcPct val="150000"/>
              </a:lnSpc>
            </a:pPr>
            <a:r>
              <a:rPr lang="en-IN" sz="1700" dirty="0" smtClean="0">
                <a:latin typeface="Times New Roman" pitchFamily="18" charset="0"/>
                <a:cs typeface="Times New Roman" pitchFamily="18" charset="0"/>
              </a:rPr>
              <a:t>[7] </a:t>
            </a:r>
            <a:r>
              <a:rPr lang="en-IN" sz="1700" dirty="0" err="1" smtClean="0">
                <a:latin typeface="Times New Roman" pitchFamily="18" charset="0"/>
                <a:cs typeface="Times New Roman" pitchFamily="18" charset="0"/>
              </a:rPr>
              <a:t>Kunal</a:t>
            </a:r>
            <a:r>
              <a:rPr lang="en-IN" sz="1700" dirty="0" smtClean="0">
                <a:latin typeface="Times New Roman" pitchFamily="18" charset="0"/>
                <a:cs typeface="Times New Roman" pitchFamily="18" charset="0"/>
              </a:rPr>
              <a:t> D. </a:t>
            </a:r>
            <a:r>
              <a:rPr lang="en-IN" sz="1700" dirty="0" err="1" smtClean="0">
                <a:latin typeface="Times New Roman" pitchFamily="18" charset="0"/>
                <a:cs typeface="Times New Roman" pitchFamily="18" charset="0"/>
              </a:rPr>
              <a:t>Dhande</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Sarang</a:t>
            </a:r>
            <a:r>
              <a:rPr lang="en-IN" sz="1700" dirty="0" smtClean="0">
                <a:latin typeface="Times New Roman" pitchFamily="18" charset="0"/>
                <a:cs typeface="Times New Roman" pitchFamily="18" charset="0"/>
              </a:rPr>
              <a:t> R. </a:t>
            </a:r>
            <a:r>
              <a:rPr lang="en-IN" sz="1700" dirty="0" err="1" smtClean="0">
                <a:latin typeface="Times New Roman" pitchFamily="18" charset="0"/>
                <a:cs typeface="Times New Roman" pitchFamily="18" charset="0"/>
              </a:rPr>
              <a:t>gogilwar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Sagar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Yele</a:t>
            </a:r>
            <a:r>
              <a:rPr lang="en-IN" sz="1700" dirty="0" smtClean="0">
                <a:latin typeface="Times New Roman" pitchFamily="18" charset="0"/>
                <a:cs typeface="Times New Roman" pitchFamily="18" charset="0"/>
              </a:rPr>
              <a:t>, Ass. Prof. </a:t>
            </a:r>
            <a:r>
              <a:rPr lang="en-IN" sz="1700" dirty="0" err="1" smtClean="0">
                <a:latin typeface="Times New Roman" pitchFamily="18" charset="0"/>
                <a:cs typeface="Times New Roman" pitchFamily="18" charset="0"/>
              </a:rPr>
              <a:t>Vivek</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Gandhewar</a:t>
            </a:r>
            <a:r>
              <a:rPr lang="en-IN" sz="1700" dirty="0" smtClean="0">
                <a:latin typeface="Times New Roman" pitchFamily="18" charset="0"/>
                <a:cs typeface="Times New Roman" pitchFamily="18" charset="0"/>
              </a:rPr>
              <a:t> “Fuel Level Measurement Techniques: A Systematic Survey”, International Journal of Research in Advent Technology, Vol.2, No.4, April 2014. E-ISSN: 2321-9637</a:t>
            </a:r>
          </a:p>
          <a:p>
            <a:pPr algn="just">
              <a:lnSpc>
                <a:spcPct val="150000"/>
              </a:lnSpc>
            </a:pPr>
            <a:r>
              <a:rPr lang="en-IN" sz="1700" dirty="0" smtClean="0">
                <a:latin typeface="Times New Roman" pitchFamily="18" charset="0"/>
                <a:cs typeface="Times New Roman" pitchFamily="18" charset="0"/>
              </a:rPr>
              <a:t>[8] S.-B. Kim, J.-C. </a:t>
            </a:r>
            <a:r>
              <a:rPr lang="en-IN" sz="1700" dirty="0" err="1" smtClean="0">
                <a:latin typeface="Times New Roman" pitchFamily="18" charset="0"/>
                <a:cs typeface="Times New Roman" pitchFamily="18" charset="0"/>
              </a:rPr>
              <a:t>Bazin</a:t>
            </a:r>
            <a:r>
              <a:rPr lang="en-IN" sz="1700" dirty="0" smtClean="0">
                <a:latin typeface="Times New Roman" pitchFamily="18" charset="0"/>
                <a:cs typeface="Times New Roman" pitchFamily="18" charset="0"/>
              </a:rPr>
              <a:t>, H.-K. Lee K.-H, </a:t>
            </a:r>
            <a:r>
              <a:rPr lang="en-IN" sz="1700" dirty="0" err="1" smtClean="0">
                <a:latin typeface="Times New Roman" pitchFamily="18" charset="0"/>
                <a:cs typeface="Times New Roman" pitchFamily="18" charset="0"/>
              </a:rPr>
              <a:t>Choi</a:t>
            </a:r>
            <a:r>
              <a:rPr lang="en-IN" sz="1700" dirty="0" smtClean="0">
                <a:latin typeface="Times New Roman" pitchFamily="18" charset="0"/>
                <a:cs typeface="Times New Roman" pitchFamily="18" charset="0"/>
              </a:rPr>
              <a:t> S.Y. Park, “Ground vehicle navigation in harsh urban conditions by integrating inertial navigation system, global positioning system, odometer and vision data” IET Radar Sonar </a:t>
            </a:r>
            <a:r>
              <a:rPr lang="en-IN" sz="1700" dirty="0" err="1" smtClean="0">
                <a:latin typeface="Times New Roman" pitchFamily="18" charset="0"/>
                <a:cs typeface="Times New Roman" pitchFamily="18" charset="0"/>
              </a:rPr>
              <a:t>Navig</a:t>
            </a:r>
            <a:r>
              <a:rPr lang="en-IN" sz="1700" dirty="0" smtClean="0">
                <a:latin typeface="Times New Roman" pitchFamily="18" charset="0"/>
                <a:cs typeface="Times New Roman" pitchFamily="18" charset="0"/>
              </a:rPr>
              <a:t>., 2011, Vol. 5, </a:t>
            </a:r>
            <a:r>
              <a:rPr lang="en-IN" sz="1700" dirty="0" err="1" smtClean="0">
                <a:latin typeface="Times New Roman" pitchFamily="18" charset="0"/>
                <a:cs typeface="Times New Roman" pitchFamily="18" charset="0"/>
              </a:rPr>
              <a:t>Iss</a:t>
            </a:r>
            <a:r>
              <a:rPr lang="en-IN" sz="1700" dirty="0" smtClean="0">
                <a:latin typeface="Times New Roman" pitchFamily="18" charset="0"/>
                <a:cs typeface="Times New Roman" pitchFamily="18" charset="0"/>
              </a:rPr>
              <a:t>. 8, pp. 814–823 &amp; The Institution of Engineering and Technology 2011 </a:t>
            </a:r>
            <a:r>
              <a:rPr lang="en-IN" sz="1700" dirty="0" err="1" smtClean="0">
                <a:latin typeface="Times New Roman" pitchFamily="18" charset="0"/>
                <a:cs typeface="Times New Roman" pitchFamily="18" charset="0"/>
              </a:rPr>
              <a:t>doi</a:t>
            </a:r>
            <a:r>
              <a:rPr lang="en-IN" sz="1700" dirty="0" smtClean="0">
                <a:latin typeface="Times New Roman" pitchFamily="18" charset="0"/>
                <a:cs typeface="Times New Roman" pitchFamily="18" charset="0"/>
              </a:rPr>
              <a:t>: 10.1049/iet-rsn.2011.0100</a:t>
            </a:r>
          </a:p>
          <a:p>
            <a:pPr algn="just">
              <a:lnSpc>
                <a:spcPct val="150000"/>
              </a:lnSpc>
              <a:buNone/>
            </a:pP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1287</TotalTime>
  <Words>1377</Words>
  <Application>Microsoft Office PowerPoint</Application>
  <PresentationFormat>On-screen Show (4:3)</PresentationFormat>
  <Paragraphs>65</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Smart Transport Database Management System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2021-11-15T13:41:35Z</dcterms:modified>
</cp:coreProperties>
</file>