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Review of Automatic Detection and control of Disease for Grape Field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project gives the idea about Detection of various disease on grape field. Also provide the information about how to control this disease. India exported so many tons of grape every year. So, Grape played vital role in economic condition of country. But, because of disease the Grape quality is decrease so that we cannot exported this grape in foreign. In the Grape field there are various type of disease are attacking. From this various disease the Downey mildew disease is do the more effect on the Grape plant. This various disease affect the grape field because of some factor. These factors are Temperature, Humidity, Rain and Wind flow. This project provides the information to the farmer when the changes take place in environment by using the electronic system. Because of changed environment so many disease are attacking on Grape plant. Means this project gives information of environmental condition to the farmer and on the basis of these changes the farmer take precaution and control the attack of disease.</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various challenges regarding image analysis and result interpretation during automatic detection of plant diseases using UAVs, challenges regarding their usage and application in the field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Multispectral and NIR cameras create vegetative indices that rely on near-infrared or other bands of </a:t>
            </a:r>
            <a:r>
              <a:rPr lang="en-IN" sz="2000" dirty="0" smtClean="0">
                <a:latin typeface="Times New Roman" pitchFamily="18" charset="0"/>
                <a:cs typeface="Times New Roman" pitchFamily="18" charset="0"/>
              </a:rPr>
              <a:t>light.</a:t>
            </a:r>
          </a:p>
          <a:p>
            <a:pPr algn="just">
              <a:lnSpc>
                <a:spcPct val="150000"/>
              </a:lnSpc>
            </a:pPr>
            <a:r>
              <a:rPr lang="en-IN" sz="2000" dirty="0" smtClean="0">
                <a:latin typeface="Times New Roman" pitchFamily="18" charset="0"/>
                <a:cs typeface="Times New Roman" pitchFamily="18" charset="0"/>
              </a:rPr>
              <a:t>They can be differentiated into two groups based on bandwidth: narrowband and </a:t>
            </a:r>
            <a:r>
              <a:rPr lang="en-IN" sz="2000" dirty="0" smtClean="0">
                <a:latin typeface="Times New Roman" pitchFamily="18" charset="0"/>
                <a:cs typeface="Times New Roman" pitchFamily="18" charset="0"/>
              </a:rPr>
              <a:t>broadband.</a:t>
            </a:r>
          </a:p>
          <a:p>
            <a:pPr algn="just">
              <a:lnSpc>
                <a:spcPct val="150000"/>
              </a:lnSpc>
            </a:pPr>
            <a:r>
              <a:rPr lang="en-IN" sz="2000" dirty="0" smtClean="0">
                <a:latin typeface="Times New Roman" pitchFamily="18" charset="0"/>
                <a:cs typeface="Times New Roman" pitchFamily="18" charset="0"/>
              </a:rPr>
              <a:t>They can capture images in both visible and near infrared regions, but they may be limited while detecting subtle changes in the biophysical and biochemical parameters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grape leaf diseases identification can be formulated as a multi-class classification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Deep </a:t>
            </a:r>
            <a:r>
              <a:rPr lang="en-IN" sz="2000" dirty="0" smtClean="0">
                <a:latin typeface="Times New Roman" pitchFamily="18" charset="0"/>
                <a:cs typeface="Times New Roman" pitchFamily="18" charset="0"/>
              </a:rPr>
              <a:t>learning techniques have recently achieved impressive successes in various computer vision problems, which inspires us to apply them to grape diseases identification task.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Early stopping </a:t>
            </a:r>
            <a:r>
              <a:rPr lang="en-IN" sz="2000" dirty="0" smtClean="0">
                <a:latin typeface="Times New Roman" pitchFamily="18" charset="0"/>
                <a:cs typeface="Times New Roman" pitchFamily="18" charset="0"/>
              </a:rPr>
              <a:t>mechanism </a:t>
            </a:r>
            <a:r>
              <a:rPr lang="en-IN" sz="2000" dirty="0" smtClean="0">
                <a:latin typeface="Times New Roman" pitchFamily="18" charset="0"/>
                <a:cs typeface="Times New Roman" pitchFamily="18" charset="0"/>
              </a:rPr>
              <a:t>is used to deal with the problem of over-fitting and speed up the training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 aerial images for monitoring crop health issues use multispectral cameras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they are used to calculate indices such as NDVI and others including </a:t>
            </a:r>
            <a:r>
              <a:rPr lang="en-IN" sz="2000" dirty="0" smtClean="0">
                <a:latin typeface="Times New Roman" pitchFamily="18" charset="0"/>
                <a:cs typeface="Times New Roman" pitchFamily="18" charset="0"/>
              </a:rPr>
              <a:t>NIR.</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model is built using the open source </a:t>
            </a:r>
            <a:r>
              <a:rPr lang="en-IN" sz="2000" dirty="0" err="1" smtClean="0">
                <a:latin typeface="Times New Roman" pitchFamily="18" charset="0"/>
                <a:cs typeface="Times New Roman" pitchFamily="18" charset="0"/>
              </a:rPr>
              <a:t>Keras</a:t>
            </a:r>
            <a:r>
              <a:rPr lang="en-IN" sz="2000" dirty="0" smtClean="0">
                <a:latin typeface="Times New Roman" pitchFamily="18" charset="0"/>
                <a:cs typeface="Times New Roman" pitchFamily="18" charset="0"/>
              </a:rPr>
              <a:t> framework on top of </a:t>
            </a:r>
            <a:r>
              <a:rPr lang="en-IN" sz="2000" dirty="0" err="1" smtClean="0">
                <a:latin typeface="Times New Roman" pitchFamily="18" charset="0"/>
                <a:cs typeface="Times New Roman" pitchFamily="18" charset="0"/>
              </a:rPr>
              <a:t>TensorFlow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United Model </a:t>
            </a:r>
            <a:r>
              <a:rPr lang="en-IN" sz="2000" dirty="0" smtClean="0">
                <a:latin typeface="Times New Roman" pitchFamily="18" charset="0"/>
                <a:cs typeface="Times New Roman" pitchFamily="18" charset="0"/>
              </a:rPr>
              <a:t>proposed for grape leaf disease identification is based on two popular deep learning architectures i.e., </a:t>
            </a:r>
            <a:r>
              <a:rPr lang="en-IN" sz="2000" dirty="0" err="1" smtClean="0">
                <a:latin typeface="Times New Roman" pitchFamily="18" charset="0"/>
                <a:cs typeface="Times New Roman" pitchFamily="18" charset="0"/>
              </a:rPr>
              <a:t>GoogLeNet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ResNet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can be used for the development of mobile systems and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t>
            </a:r>
            <a:r>
              <a:rPr lang="en-IN" sz="2000" dirty="0" smtClean="0">
                <a:latin typeface="Times New Roman" pitchFamily="18" charset="0"/>
                <a:cs typeface="Times New Roman" pitchFamily="18" charset="0"/>
              </a:rPr>
              <a:t>United Model </a:t>
            </a:r>
            <a:r>
              <a:rPr lang="en-IN" sz="2000" dirty="0" smtClean="0">
                <a:latin typeface="Times New Roman" pitchFamily="18" charset="0"/>
                <a:cs typeface="Times New Roman" pitchFamily="18" charset="0"/>
              </a:rPr>
              <a:t>is a combination of two popular models and is of huge number the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find out an effective pruning mechanism for model compression to reduce computational resources.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size of the dataset used in this work, ResNet50 becomes our first choice to be another basic network of the </a:t>
            </a:r>
            <a:r>
              <a:rPr lang="en-IN" sz="2000" dirty="0" smtClean="0">
                <a:latin typeface="Times New Roman" pitchFamily="18" charset="0"/>
                <a:cs typeface="Times New Roman" pitchFamily="18" charset="0"/>
              </a:rPr>
              <a:t>United Model</a:t>
            </a:r>
            <a:r>
              <a:rPr lang="en-IN" sz="2000" dirty="0" smtClean="0">
                <a:latin typeface="Times New Roman" pitchFamily="18" charset="0"/>
                <a:cs typeface="Times New Roman" pitchFamily="18" charset="0"/>
              </a:rPr>
              <a:t>, which also has high performance in classification </a:t>
            </a:r>
            <a:r>
              <a:rPr lang="en-IN" sz="2000" dirty="0" smtClean="0">
                <a:latin typeface="Times New Roman" pitchFamily="18" charset="0"/>
                <a:cs typeface="Times New Roman" pitchFamily="18" charset="0"/>
              </a:rPr>
              <a:t>tasks.</a:t>
            </a:r>
          </a:p>
          <a:p>
            <a:pPr algn="just">
              <a:lnSpc>
                <a:spcPct val="150000"/>
              </a:lnSpc>
            </a:pPr>
            <a:r>
              <a:rPr lang="en-IN" sz="2000" dirty="0" smtClean="0">
                <a:latin typeface="Times New Roman" pitchFamily="18" charset="0"/>
                <a:cs typeface="Times New Roman" pitchFamily="18" charset="0"/>
              </a:rPr>
              <a:t>The performance of each model is assessed on the test dataset.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study, we conjecture different CNN models to generate complementary features and we boost the performance by combining the complementary features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direction of future work is to compress the model while keeping the same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representational ability of </a:t>
            </a:r>
            <a:r>
              <a:rPr lang="en-IN" sz="2000" dirty="0" err="1" smtClean="0">
                <a:latin typeface="Times New Roman" pitchFamily="18" charset="0"/>
                <a:cs typeface="Times New Roman" pitchFamily="18" charset="0"/>
              </a:rPr>
              <a:t>UnitedModel</a:t>
            </a:r>
            <a:r>
              <a:rPr lang="en-IN" sz="2000" dirty="0" smtClean="0">
                <a:latin typeface="Times New Roman" pitchFamily="18" charset="0"/>
                <a:cs typeface="Times New Roman" pitchFamily="18" charset="0"/>
              </a:rPr>
              <a:t> is strengthened by way of high-level feature fusion, which makes it achieve the best performance in the grape diseases identification task.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524000" y="1371600"/>
            <a:ext cx="7018337" cy="48006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system is used to prevent the grape field from so many disease. This system provides the information about the weather condition. When weather is changed then so many disease are affect the grape field. So, this system gives the idea about the humidity, temperature, Wind flow &amp; rainfall. Hence, because of this system farmer take the prior precaution of the grape crop before the disease affect on the </a:t>
            </a:r>
            <a:r>
              <a:rPr lang="en-IN" dirty="0" err="1" smtClean="0">
                <a:latin typeface="Times New Roman" pitchFamily="18" charset="0"/>
                <a:cs typeface="Times New Roman" pitchFamily="18" charset="0"/>
              </a:rPr>
              <a:t>grap</a:t>
            </a:r>
            <a:r>
              <a:rPr lang="en-IN" dirty="0" smtClean="0">
                <a:latin typeface="Times New Roman" pitchFamily="18" charset="0"/>
                <a:cs typeface="Times New Roman" pitchFamily="18" charset="0"/>
              </a:rPr>
              <a:t> field. Because of this system the production of the grape fields increase &amp; also the economy of farmer &amp; country increase. The cost of this system is less &amp; easy to handle.</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Sindhuja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sankaran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Ashish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Reza </a:t>
            </a:r>
            <a:r>
              <a:rPr lang="en-IN" sz="2000" dirty="0" err="1" smtClean="0">
                <a:latin typeface="Times New Roman" pitchFamily="18" charset="0"/>
                <a:cs typeface="Times New Roman" pitchFamily="18" charset="0"/>
              </a:rPr>
              <a:t>Ehsani</a:t>
            </a:r>
            <a:r>
              <a:rPr lang="en-IN" sz="2000" dirty="0" smtClean="0">
                <a:latin typeface="Times New Roman" pitchFamily="18" charset="0"/>
                <a:cs typeface="Times New Roman" pitchFamily="18" charset="0"/>
              </a:rPr>
              <a:t>, Cristina Davis, 2010, a review of advanced techniques for detecting plant diseases, Computers and Electronics in Agriculture 72.</a:t>
            </a:r>
          </a:p>
          <a:p>
            <a:pPr algn="just">
              <a:lnSpc>
                <a:spcPct val="15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Cesare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Gessler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Ilaria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Pertot</a:t>
            </a:r>
            <a:r>
              <a:rPr lang="en-IN" sz="2000" dirty="0" smtClean="0">
                <a:latin typeface="Times New Roman" pitchFamily="18" charset="0"/>
                <a:cs typeface="Times New Roman" pitchFamily="18" charset="0"/>
              </a:rPr>
              <a:t> &amp; Michele </a:t>
            </a:r>
            <a:r>
              <a:rPr lang="en-IN" sz="2000" dirty="0" err="1" smtClean="0">
                <a:latin typeface="Times New Roman" pitchFamily="18" charset="0"/>
                <a:cs typeface="Times New Roman" pitchFamily="18" charset="0"/>
              </a:rPr>
              <a:t>Perazzolli</a:t>
            </a:r>
            <a:r>
              <a:rPr lang="en-IN" sz="2000" dirty="0" smtClean="0">
                <a:latin typeface="Times New Roman" pitchFamily="18" charset="0"/>
                <a:cs typeface="Times New Roman" pitchFamily="18" charset="0"/>
              </a:rPr>
              <a:t>, 2011, </a:t>
            </a:r>
            <a:r>
              <a:rPr lang="en-IN" sz="2000" dirty="0" err="1" smtClean="0">
                <a:latin typeface="Times New Roman" pitchFamily="18" charset="0"/>
                <a:cs typeface="Times New Roman" pitchFamily="18" charset="0"/>
              </a:rPr>
              <a:t>plasmopara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viticola</a:t>
            </a:r>
            <a:r>
              <a:rPr lang="en-IN" sz="2000" dirty="0" smtClean="0">
                <a:latin typeface="Times New Roman" pitchFamily="18" charset="0"/>
                <a:cs typeface="Times New Roman" pitchFamily="18" charset="0"/>
              </a:rPr>
              <a:t>: a review knowledge on Downey mildew of grapevine&amp; effective disease management.</a:t>
            </a:r>
          </a:p>
          <a:p>
            <a:pPr algn="just">
              <a:lnSpc>
                <a:spcPct val="150000"/>
              </a:lnSpc>
            </a:pPr>
            <a:r>
              <a:rPr lang="en-IN" sz="2000" dirty="0" smtClean="0">
                <a:latin typeface="Times New Roman" pitchFamily="18" charset="0"/>
                <a:cs typeface="Times New Roman" pitchFamily="18" charset="0"/>
              </a:rPr>
              <a:t>[3] Jaime </a:t>
            </a:r>
            <a:r>
              <a:rPr lang="en-IN" sz="2000" dirty="0" err="1" smtClean="0">
                <a:latin typeface="Times New Roman" pitchFamily="18" charset="0"/>
                <a:cs typeface="Times New Roman" pitchFamily="18" charset="0"/>
              </a:rPr>
              <a:t>lloret</a:t>
            </a:r>
            <a:r>
              <a:rPr lang="en-IN" sz="2000" dirty="0" smtClean="0">
                <a:latin typeface="Times New Roman" pitchFamily="18" charset="0"/>
                <a:cs typeface="Times New Roman" pitchFamily="18" charset="0"/>
              </a:rPr>
              <a:t>, Ignacio Bosch, Sandra </a:t>
            </a:r>
            <a:r>
              <a:rPr lang="en-IN" sz="2000" dirty="0" err="1" smtClean="0">
                <a:latin typeface="Times New Roman" pitchFamily="18" charset="0"/>
                <a:cs typeface="Times New Roman" pitchFamily="18" charset="0"/>
              </a:rPr>
              <a:t>Sendra</a:t>
            </a:r>
            <a:r>
              <a:rPr lang="en-IN" sz="2000" dirty="0" smtClean="0">
                <a:latin typeface="Times New Roman" pitchFamily="18" charset="0"/>
                <a:cs typeface="Times New Roman" pitchFamily="18" charset="0"/>
              </a:rPr>
              <a:t>, Arturo Serrano, 2011, wireless sensor network for vineyard monitoring that uses image processing, ISSN 1424-8220.</a:t>
            </a:r>
          </a:p>
          <a:p>
            <a:pPr algn="just">
              <a:lnSpc>
                <a:spcPct val="15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G.Staudt</a:t>
            </a:r>
            <a:r>
              <a:rPr lang="en-IN" sz="2000" dirty="0" smtClean="0">
                <a:latin typeface="Times New Roman" pitchFamily="18" charset="0"/>
                <a:cs typeface="Times New Roman" pitchFamily="18" charset="0"/>
              </a:rPr>
              <a:t> and H.H.Kassemeyer,1995,Evaluation of Downy mildew resistance in various accessions of wild </a:t>
            </a:r>
            <a:r>
              <a:rPr lang="en-IN" sz="2000" dirty="0" err="1" smtClean="0">
                <a:latin typeface="Times New Roman" pitchFamily="18" charset="0"/>
                <a:cs typeface="Times New Roman" pitchFamily="18" charset="0"/>
              </a:rPr>
              <a:t>Vitis</a:t>
            </a:r>
            <a:r>
              <a:rPr lang="en-IN" sz="2000" dirty="0" smtClean="0">
                <a:latin typeface="Times New Roman" pitchFamily="18" charset="0"/>
                <a:cs typeface="Times New Roman" pitchFamily="18" charset="0"/>
              </a:rPr>
              <a:t> species</a:t>
            </a:r>
            <a:r>
              <a:rPr lang="en-IN" sz="2000" dirty="0" smtClean="0">
                <a:latin typeface="Times New Roman" pitchFamily="18" charset="0"/>
                <a:cs typeface="Times New Roman" pitchFamily="18"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[5]Stuart.P.Falk,Roger.C.Pearson,David.M.Gadoury,Robert,C.Seem&amp;Abraham Sztejnberg,1996,Fusarium proliferation as a </a:t>
            </a:r>
            <a:r>
              <a:rPr lang="en-IN" sz="2000" dirty="0" err="1" smtClean="0">
                <a:latin typeface="Times New Roman" pitchFamily="18" charset="0"/>
                <a:cs typeface="Times New Roman" pitchFamily="18" charset="0"/>
              </a:rPr>
              <a:t>Biocontrol</a:t>
            </a:r>
            <a:r>
              <a:rPr lang="en-IN" sz="2000" dirty="0" smtClean="0">
                <a:latin typeface="Times New Roman" pitchFamily="18" charset="0"/>
                <a:cs typeface="Times New Roman" pitchFamily="18" charset="0"/>
              </a:rPr>
              <a:t> agent against grape Downey mildew.</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Maurus</a:t>
            </a:r>
            <a:r>
              <a:rPr lang="en-IN" sz="2000" dirty="0" smtClean="0">
                <a:latin typeface="Times New Roman" pitchFamily="18" charset="0"/>
                <a:cs typeface="Times New Roman" pitchFamily="18" charset="0"/>
              </a:rPr>
              <a:t> V. Brown1 and James N. Moore2, Patrick Fenn3, Ronald W. McNew4,1999, Comparison of Leaf Disk, Greenhouse and Field Screening Procedures for Evaluation of Grape Seedlings for Downy Mildew Resistance.</a:t>
            </a:r>
          </a:p>
          <a:p>
            <a:pPr algn="just">
              <a:lnSpc>
                <a:spcPct val="150000"/>
              </a:lnSpc>
            </a:pPr>
            <a:r>
              <a:rPr lang="en-IN" sz="2000" dirty="0" smtClean="0">
                <a:latin typeface="Times New Roman" pitchFamily="18" charset="0"/>
                <a:cs typeface="Times New Roman" pitchFamily="18" charset="0"/>
              </a:rPr>
              <a:t>[7] M.Jermini,P.Blaise,C.Gessler,2010, Quantitative effect of leaf damage, caused by Downey mildew on growth &amp; yield quality of </a:t>
            </a:r>
            <a:r>
              <a:rPr lang="en-IN" sz="2000" dirty="0" err="1" smtClean="0">
                <a:latin typeface="Times New Roman" pitchFamily="18" charset="0"/>
                <a:cs typeface="Times New Roman" pitchFamily="18" charset="0"/>
              </a:rPr>
              <a:t>grapevine’morlot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Joost</a:t>
            </a:r>
            <a:r>
              <a:rPr lang="en-IN" sz="2000" dirty="0" smtClean="0">
                <a:latin typeface="Times New Roman" pitchFamily="18" charset="0"/>
                <a:cs typeface="Times New Roman" pitchFamily="18" charset="0"/>
              </a:rPr>
              <a:t> H.M. Stassen</a:t>
            </a:r>
            <a:r>
              <a:rPr lang="en-IN" sz="2000" dirty="0" smtClean="0">
                <a:latin typeface="Times New Roman" pitchFamily="18" charset="0"/>
                <a:cs typeface="Times New Roman" pitchFamily="18" charset="0"/>
              </a:rPr>
              <a:t>, identification </a:t>
            </a:r>
            <a:r>
              <a:rPr lang="en-IN" sz="2000" dirty="0" smtClean="0">
                <a:latin typeface="Times New Roman" pitchFamily="18" charset="0"/>
                <a:cs typeface="Times New Roman" pitchFamily="18" charset="0"/>
              </a:rPr>
              <a:t>&amp; functional analysis of Downey mildew effectors in lettuce &amp;Arabidopsis.</a:t>
            </a:r>
          </a:p>
          <a:p>
            <a:pPr algn="just">
              <a:lnSpc>
                <a:spcPct val="150000"/>
              </a:lnSpc>
            </a:pPr>
            <a:r>
              <a:rPr lang="en-IN" sz="2000" dirty="0" smtClean="0">
                <a:latin typeface="Times New Roman" pitchFamily="18" charset="0"/>
                <a:cs typeface="Times New Roman" pitchFamily="18" charset="0"/>
              </a:rPr>
              <a:t>[9] Ron Becker, Sally </a:t>
            </a:r>
            <a:r>
              <a:rPr lang="en-IN" sz="2000" dirty="0" err="1" smtClean="0">
                <a:latin typeface="Times New Roman" pitchFamily="18" charset="0"/>
                <a:cs typeface="Times New Roman" pitchFamily="18" charset="0"/>
              </a:rPr>
              <a:t>miller,fact</a:t>
            </a:r>
            <a:r>
              <a:rPr lang="en-IN" sz="2000" dirty="0" smtClean="0">
                <a:latin typeface="Times New Roman" pitchFamily="18" charset="0"/>
                <a:cs typeface="Times New Roman" pitchFamily="18" charset="0"/>
              </a:rPr>
              <a:t> sheet: managing Downey mildew in organic &amp; conventional vine crops.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961</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Review of Automatic Detection and control of Disease for Grape Field</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2021-11-15T09:09:43Z</dcterms:modified>
</cp:coreProperties>
</file>