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322" r:id="rId2"/>
    <p:sldId id="325" r:id="rId3"/>
    <p:sldId id="260" r:id="rId4"/>
    <p:sldId id="262" r:id="rId5"/>
    <p:sldId id="263" r:id="rId6"/>
    <p:sldId id="294" r:id="rId7"/>
    <p:sldId id="330" r:id="rId8"/>
    <p:sldId id="296" r:id="rId9"/>
    <p:sldId id="295" r:id="rId10"/>
    <p:sldId id="331" r:id="rId11"/>
    <p:sldId id="323"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11/15/2021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11/15/2021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Controlling the Home Appliances Remotely Through Web Application Using ZIGBEE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today’s </a:t>
            </a:r>
            <a:r>
              <a:rPr lang="en-IN" sz="2000" dirty="0" smtClean="0">
                <a:latin typeface="Times New Roman" pitchFamily="18" charset="0"/>
                <a:cs typeface="Times New Roman" pitchFamily="18" charset="0"/>
              </a:rPr>
              <a:t>world Automatic system is ubiquitous communication over manual system</a:t>
            </a:r>
            <a:r>
              <a:rPr lang="en-IN" sz="2000" dirty="0" smtClean="0">
                <a:latin typeface="Times New Roman" pitchFamily="18" charset="0"/>
                <a:cs typeface="Times New Roman" pitchFamily="18" charset="0"/>
              </a:rPr>
              <a:t>.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can assist in integration of communications, control, and information processing across various systems. </a:t>
            </a:r>
            <a:r>
              <a:rPr lang="en-IN" sz="2000" dirty="0" smtClean="0">
                <a:latin typeface="Times New Roman" pitchFamily="18" charset="0"/>
                <a:cs typeface="Times New Roman" pitchFamily="18" charset="0"/>
              </a:rPr>
              <a:t>The Internet </a:t>
            </a:r>
            <a:r>
              <a:rPr lang="en-IN" sz="2000" dirty="0" smtClean="0">
                <a:latin typeface="Times New Roman" pitchFamily="18" charset="0"/>
                <a:cs typeface="Times New Roman" pitchFamily="18" charset="0"/>
              </a:rPr>
              <a:t>of Things allows objects to be sensed and controlled remotely</a:t>
            </a:r>
            <a:r>
              <a:rPr lang="en-IN" sz="2000" dirty="0" smtClean="0">
                <a:latin typeface="Times New Roman" pitchFamily="18" charset="0"/>
                <a:cs typeface="Times New Roman" pitchFamily="18" charset="0"/>
              </a:rPr>
              <a:t>. Wireless </a:t>
            </a:r>
            <a:r>
              <a:rPr lang="en-IN" sz="2000" dirty="0" smtClean="0">
                <a:latin typeface="Times New Roman" pitchFamily="18" charset="0"/>
                <a:cs typeface="Times New Roman" pitchFamily="18" charset="0"/>
              </a:rPr>
              <a:t>Home Automation system(WHAS) using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is a system that uses computers or mobile devices to control basic home functions and features automatically through internet from anywhere around the world, an automated home is sometimes called a smart home</a:t>
            </a:r>
            <a:r>
              <a:rPr lang="en-IN" sz="2000" dirty="0" smtClean="0">
                <a:latin typeface="Times New Roman" pitchFamily="18" charset="0"/>
                <a:cs typeface="Times New Roman" pitchFamily="18" charset="0"/>
              </a:rPr>
              <a:t>. Here </a:t>
            </a:r>
            <a:r>
              <a:rPr lang="en-IN" sz="2000" dirty="0" smtClean="0">
                <a:latin typeface="Times New Roman" pitchFamily="18" charset="0"/>
                <a:cs typeface="Times New Roman" pitchFamily="18" charset="0"/>
              </a:rPr>
              <a:t>we present a home automation system using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that </a:t>
            </a:r>
            <a:r>
              <a:rPr lang="en-IN" sz="2000" dirty="0" smtClean="0">
                <a:latin typeface="Times New Roman" pitchFamily="18" charset="0"/>
                <a:cs typeface="Times New Roman" pitchFamily="18" charset="0"/>
              </a:rPr>
              <a:t>make use of Wireless Sensor between the controller and user section.</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web application, a specific language consisting of a group of BT communication action XML tags that define the required Bluetooth communication </a:t>
            </a:r>
            <a:r>
              <a:rPr lang="en-IN" sz="2000" dirty="0" smtClean="0">
                <a:latin typeface="Times New Roman" pitchFamily="18" charset="0"/>
                <a:cs typeface="Times New Roman" pitchFamily="18" charset="0"/>
              </a:rPr>
              <a:t>actions.</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existing system, the home appliance is control only keypad or IR remote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web application a specific language </a:t>
            </a:r>
            <a:r>
              <a:rPr lang="en-IN" sz="2000" dirty="0" smtClean="0">
                <a:latin typeface="Times New Roman" pitchFamily="18" charset="0"/>
                <a:cs typeface="Times New Roman" pitchFamily="18" charset="0"/>
              </a:rPr>
              <a:t>consisting of </a:t>
            </a:r>
            <a:r>
              <a:rPr lang="en-IN" sz="2000" dirty="0" smtClean="0">
                <a:latin typeface="Times New Roman" pitchFamily="18" charset="0"/>
                <a:cs typeface="Times New Roman" pitchFamily="18" charset="0"/>
              </a:rPr>
              <a:t>a group of BT communication action XML tags that define the required Bluetooth communication actions.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Smartphone </a:t>
            </a:r>
            <a:r>
              <a:rPr lang="en-IN" sz="2000" dirty="0" smtClean="0">
                <a:latin typeface="Times New Roman" pitchFamily="18" charset="0"/>
                <a:cs typeface="Times New Roman" pitchFamily="18" charset="0"/>
              </a:rPr>
              <a:t>communicates with the smart object using the procedure of the processed Bluetooth communication action XML tags.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Home automation system using mobile application accesses the smart things which have the electronic devices equipped with Bluetooth.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distance between the devices and the application range is small.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development cost will be higher while </a:t>
            </a:r>
            <a:r>
              <a:rPr lang="en-IN" sz="2000" dirty="0" smtClean="0">
                <a:latin typeface="Times New Roman" pitchFamily="18" charset="0"/>
                <a:cs typeface="Times New Roman" pitchFamily="18" charset="0"/>
              </a:rPr>
              <a:t>the same </a:t>
            </a:r>
            <a:r>
              <a:rPr lang="en-IN" sz="2000" dirty="0" smtClean="0">
                <a:latin typeface="Times New Roman" pitchFamily="18" charset="0"/>
                <a:cs typeface="Times New Roman" pitchFamily="18" charset="0"/>
              </a:rPr>
              <a:t>application is implemented and maintained on mobile platform.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main objective of this paper is to implement a home </a:t>
            </a:r>
            <a:r>
              <a:rPr lang="en-IN" sz="2000" dirty="0" smtClean="0">
                <a:latin typeface="Times New Roman" pitchFamily="18" charset="0"/>
                <a:cs typeface="Times New Roman" pitchFamily="18" charset="0"/>
              </a:rPr>
              <a:t>automation system </a:t>
            </a:r>
            <a:r>
              <a:rPr lang="en-IN" sz="2000" dirty="0" smtClean="0">
                <a:latin typeface="Times New Roman" pitchFamily="18" charset="0"/>
                <a:cs typeface="Times New Roman" pitchFamily="18" charset="0"/>
              </a:rPr>
              <a:t>using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that is used to controlling home appliances through an easy manageable web interface.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system </a:t>
            </a:r>
            <a:r>
              <a:rPr lang="en-IN" sz="2000" dirty="0" err="1" smtClean="0">
                <a:latin typeface="Times New Roman" pitchFamily="18" charset="0"/>
                <a:cs typeface="Times New Roman" pitchFamily="18" charset="0"/>
              </a:rPr>
              <a:t>isa</a:t>
            </a:r>
            <a:r>
              <a:rPr lang="en-IN" sz="2000" dirty="0" smtClean="0">
                <a:latin typeface="Times New Roman" pitchFamily="18" charset="0"/>
                <a:cs typeface="Times New Roman" pitchFamily="18" charset="0"/>
              </a:rPr>
              <a:t> home automation system that interconnects the wireless sensor between the controller and user section using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system specifies a home automation system using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Automation </a:t>
            </a:r>
            <a:r>
              <a:rPr lang="en-IN" sz="2000" dirty="0" smtClean="0">
                <a:latin typeface="Times New Roman" pitchFamily="18" charset="0"/>
                <a:cs typeface="Times New Roman" pitchFamily="18" charset="0"/>
              </a:rPr>
              <a:t>system can be accessed from the web </a:t>
            </a:r>
            <a:r>
              <a:rPr lang="en-IN" sz="2000" dirty="0" smtClean="0">
                <a:latin typeface="Times New Roman" pitchFamily="18" charset="0"/>
                <a:cs typeface="Times New Roman" pitchFamily="18" charset="0"/>
              </a:rPr>
              <a:t>browser </a:t>
            </a:r>
            <a:r>
              <a:rPr lang="en-IN" sz="2000" dirty="0" smtClean="0">
                <a:latin typeface="Times New Roman" pitchFamily="18" charset="0"/>
                <a:cs typeface="Times New Roman" pitchFamily="18" charset="0"/>
              </a:rPr>
              <a:t>of any local pc or mobile device which connected to the internet with suitable web browser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transmission process begins the input from the mobile or pc through web application and the receiver section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RX </a:t>
            </a:r>
            <a:r>
              <a:rPr lang="en-IN" sz="2000" dirty="0" smtClean="0">
                <a:latin typeface="Times New Roman" pitchFamily="18" charset="0"/>
                <a:cs typeface="Times New Roman" pitchFamily="18" charset="0"/>
              </a:rPr>
              <a:t>receives the information process </a:t>
            </a:r>
            <a:r>
              <a:rPr lang="en-IN" sz="2000" dirty="0" smtClean="0">
                <a:latin typeface="Times New Roman" pitchFamily="18" charset="0"/>
                <a:cs typeface="Times New Roman" pitchFamily="18" charset="0"/>
              </a:rPr>
              <a:t>the required output.</a:t>
            </a:r>
          </a:p>
          <a:p>
            <a:pPr algn="just">
              <a:lnSpc>
                <a:spcPct val="150000"/>
              </a:lnSpc>
            </a:pPr>
            <a:r>
              <a:rPr lang="en-IN" sz="2000" dirty="0" smtClean="0">
                <a:latin typeface="Times New Roman" pitchFamily="18" charset="0"/>
                <a:cs typeface="Times New Roman" pitchFamily="18" charset="0"/>
              </a:rPr>
              <a:t>In this paper microcontroller </a:t>
            </a:r>
            <a:r>
              <a:rPr lang="en-IN" sz="2000" dirty="0" smtClean="0">
                <a:latin typeface="Times New Roman" pitchFamily="18" charset="0"/>
                <a:cs typeface="Times New Roman" pitchFamily="18" charset="0"/>
              </a:rPr>
              <a:t>is implemented </a:t>
            </a:r>
            <a:r>
              <a:rPr lang="en-IN" sz="2000" dirty="0" smtClean="0">
                <a:latin typeface="Times New Roman" pitchFamily="18" charset="0"/>
                <a:cs typeface="Times New Roman" pitchFamily="18" charset="0"/>
              </a:rPr>
              <a:t>in wireless home automation system (HAS).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After </a:t>
            </a:r>
            <a:r>
              <a:rPr lang="en-IN" sz="2000" dirty="0" smtClean="0">
                <a:latin typeface="Times New Roman" pitchFamily="18" charset="0"/>
                <a:cs typeface="Times New Roman" pitchFamily="18" charset="0"/>
              </a:rPr>
              <a:t>creating a wireless connection the system implemented a transmitter and receiver for establishing </a:t>
            </a:r>
            <a:r>
              <a:rPr lang="en-IN" sz="2000" dirty="0" err="1" smtClean="0">
                <a:latin typeface="Times New Roman" pitchFamily="18" charset="0"/>
                <a:cs typeface="Times New Roman" pitchFamily="18" charset="0"/>
              </a:rPr>
              <a:t>Zig</a:t>
            </a:r>
            <a:r>
              <a:rPr lang="en-IN" sz="2000" dirty="0" smtClean="0">
                <a:latin typeface="Times New Roman" pitchFamily="18" charset="0"/>
                <a:cs typeface="Times New Roman" pitchFamily="18" charset="0"/>
              </a:rPr>
              <a:t> Bee connection</a:t>
            </a:r>
            <a:r>
              <a:rPr lang="en-IN"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In this paper the home automation system is mainly used for the disabled people to control the electrical </a:t>
            </a:r>
            <a:r>
              <a:rPr lang="en-IN" sz="2000" dirty="0" smtClean="0">
                <a:latin typeface="Times New Roman" pitchFamily="18" charset="0"/>
                <a:cs typeface="Times New Roman" pitchFamily="18" charset="0"/>
              </a:rPr>
              <a:t>and Electronic devices.</a:t>
            </a:r>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r>
              <a:rPr lang="en-IN" sz="2000" dirty="0" smtClean="0">
                <a:latin typeface="Times New Roman" pitchFamily="18" charset="0"/>
                <a:cs typeface="Times New Roman" pitchFamily="18" charset="0"/>
              </a:rPr>
              <a:t>Home </a:t>
            </a:r>
            <a:r>
              <a:rPr lang="en-IN" sz="2000" dirty="0" smtClean="0">
                <a:latin typeface="Times New Roman" pitchFamily="18" charset="0"/>
                <a:cs typeface="Times New Roman" pitchFamily="18" charset="0"/>
              </a:rPr>
              <a:t>automation has become a one of upcoming field that introduces various technologies for making the things easy to access and with good </a:t>
            </a:r>
            <a:r>
              <a:rPr lang="en-IN" sz="2000" dirty="0" smtClean="0">
                <a:latin typeface="Times New Roman" pitchFamily="18" charset="0"/>
                <a:cs typeface="Times New Roman" pitchFamily="18" charset="0"/>
              </a:rPr>
              <a:t>performance.</a:t>
            </a:r>
          </a:p>
          <a:p>
            <a:pPr algn="just">
              <a:lnSpc>
                <a:spcPct val="150000"/>
              </a:lnSpc>
            </a:pPr>
            <a:r>
              <a:rPr lang="en-IN" sz="2000" dirty="0" smtClean="0">
                <a:latin typeface="Times New Roman" pitchFamily="18" charset="0"/>
                <a:cs typeface="Times New Roman" pitchFamily="18" charset="0"/>
              </a:rPr>
              <a:t>This controller has better performance and efficiency with serial ports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are using a Wireless Communication to control home automation to be convenient with the advanced wireless technologies such as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PIC microcontroller in the recent past, Wireless system are used everywhere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control unit contains the receiver part that receives the command from the </a:t>
            </a:r>
            <a:r>
              <a:rPr lang="en-IN" sz="2000" dirty="0" err="1" smtClean="0">
                <a:latin typeface="Times New Roman" pitchFamily="18" charset="0"/>
                <a:cs typeface="Times New Roman" pitchFamily="18" charset="0"/>
              </a:rPr>
              <a:t>ZigBeetransmitter</a:t>
            </a:r>
            <a:r>
              <a:rPr lang="en-IN" sz="2000" dirty="0" smtClean="0">
                <a:latin typeface="Times New Roman" pitchFamily="18" charset="0"/>
                <a:cs typeface="Times New Roman" pitchFamily="18" charset="0"/>
              </a:rPr>
              <a:t> and the microcontroller is used to control the homes appliances via relay unit.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905000" y="1447800"/>
            <a:ext cx="6553199" cy="4495800"/>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The </a:t>
            </a:r>
            <a:r>
              <a:rPr lang="en-IN" dirty="0" smtClean="0">
                <a:latin typeface="Times New Roman" pitchFamily="18" charset="0"/>
                <a:cs typeface="Times New Roman" pitchFamily="18" charset="0"/>
              </a:rPr>
              <a:t>home automation using Internet of Things has been done to reduce physical work by connecting home appliances to it and the appliances were successfully controlled remotely through internet by web application. A home automation system based on web application was built and implemented. The system focus on elderly and disabled people. The prototype developed can control electrical devices in a home or office. The system implements the wireless network using </a:t>
            </a:r>
            <a:r>
              <a:rPr lang="en-IN" dirty="0" err="1" smtClean="0">
                <a:latin typeface="Times New Roman" pitchFamily="18" charset="0"/>
                <a:cs typeface="Times New Roman" pitchFamily="18" charset="0"/>
              </a:rPr>
              <a:t>ZigBeemodules</a:t>
            </a:r>
            <a:r>
              <a:rPr lang="en-IN" dirty="0" smtClean="0">
                <a:latin typeface="Times New Roman" pitchFamily="18" charset="0"/>
                <a:cs typeface="Times New Roman" pitchFamily="18" charset="0"/>
              </a:rPr>
              <a:t> for their efficiency and low power consumption. </a:t>
            </a:r>
            <a:r>
              <a:rPr lang="en-IN" dirty="0" err="1" smtClean="0">
                <a:latin typeface="Times New Roman" pitchFamily="18" charset="0"/>
                <a:cs typeface="Times New Roman" pitchFamily="18" charset="0"/>
              </a:rPr>
              <a:t>Theseprocesses</a:t>
            </a:r>
            <a:r>
              <a:rPr lang="en-IN" dirty="0" smtClean="0">
                <a:latin typeface="Times New Roman" pitchFamily="18" charset="0"/>
                <a:cs typeface="Times New Roman" pitchFamily="18" charset="0"/>
              </a:rPr>
              <a:t> were designed by MPLAB </a:t>
            </a:r>
            <a:r>
              <a:rPr lang="en-IN" dirty="0" err="1" smtClean="0">
                <a:latin typeface="Times New Roman" pitchFamily="18" charset="0"/>
                <a:cs typeface="Times New Roman" pitchFamily="18" charset="0"/>
              </a:rPr>
              <a:t>compilerand</a:t>
            </a:r>
            <a:r>
              <a:rPr lang="en-IN" dirty="0" smtClean="0">
                <a:latin typeface="Times New Roman" pitchFamily="18" charset="0"/>
                <a:cs typeface="Times New Roman" pitchFamily="18" charset="0"/>
              </a:rPr>
              <a:t> Proteus </a:t>
            </a:r>
            <a:r>
              <a:rPr lang="en-IN" dirty="0" err="1" smtClean="0">
                <a:latin typeface="Times New Roman" pitchFamily="18" charset="0"/>
                <a:cs typeface="Times New Roman" pitchFamily="18" charset="0"/>
              </a:rPr>
              <a:t>forpreliminary</a:t>
            </a:r>
            <a:r>
              <a:rPr lang="en-IN" dirty="0" smtClean="0">
                <a:latin typeface="Times New Roman" pitchFamily="18" charset="0"/>
                <a:cs typeface="Times New Roman" pitchFamily="18" charset="0"/>
              </a:rPr>
              <a:t> test results.</a:t>
            </a:r>
            <a:endParaRPr lang="en-US"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04800"/>
            <a:ext cx="7790688" cy="5715000"/>
          </a:xfrm>
        </p:spPr>
        <p:txBody>
          <a:bodyPr>
            <a:noAutofit/>
          </a:bodyPr>
          <a:lstStyle/>
          <a:p>
            <a:pPr algn="just">
              <a:lnSpc>
                <a:spcPct val="150000"/>
              </a:lnSpc>
            </a:pPr>
            <a:r>
              <a:rPr lang="en-IN" sz="1600" dirty="0" smtClean="0">
                <a:latin typeface="Times New Roman" pitchFamily="18" charset="0"/>
                <a:cs typeface="Times New Roman" pitchFamily="18" charset="0"/>
              </a:rPr>
              <a:t>[1] Jordan </a:t>
            </a:r>
            <a:r>
              <a:rPr lang="en-IN" sz="1600" dirty="0" err="1" smtClean="0">
                <a:latin typeface="Times New Roman" pitchFamily="18" charset="0"/>
                <a:cs typeface="Times New Roman" pitchFamily="18" charset="0"/>
              </a:rPr>
              <a:t>Pascual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Espada</a:t>
            </a:r>
            <a:r>
              <a:rPr lang="en-IN" sz="1600" dirty="0" smtClean="0">
                <a:latin typeface="Times New Roman" pitchFamily="18" charset="0"/>
                <a:cs typeface="Times New Roman" pitchFamily="18" charset="0"/>
              </a:rPr>
              <a:t>, Vicente Garcia Diaz, Ruben Gonzalez </a:t>
            </a:r>
            <a:r>
              <a:rPr lang="en-IN" sz="1600" dirty="0" err="1" smtClean="0">
                <a:latin typeface="Times New Roman" pitchFamily="18" charset="0"/>
                <a:cs typeface="Times New Roman" pitchFamily="18" charset="0"/>
              </a:rPr>
              <a:t>Crespo</a:t>
            </a:r>
            <a:r>
              <a:rPr lang="en-IN" sz="1600" dirty="0" smtClean="0">
                <a:latin typeface="Times New Roman" pitchFamily="18" charset="0"/>
                <a:cs typeface="Times New Roman" pitchFamily="18" charset="0"/>
              </a:rPr>
              <a:t>, Oscar </a:t>
            </a:r>
            <a:r>
              <a:rPr lang="en-IN" sz="1600" dirty="0" err="1" smtClean="0">
                <a:latin typeface="Times New Roman" pitchFamily="18" charset="0"/>
                <a:cs typeface="Times New Roman" pitchFamily="18" charset="0"/>
              </a:rPr>
              <a:t>Sanjuan</a:t>
            </a:r>
            <a:r>
              <a:rPr lang="en-IN" sz="1600" dirty="0" smtClean="0">
                <a:latin typeface="Times New Roman" pitchFamily="18" charset="0"/>
                <a:cs typeface="Times New Roman" pitchFamily="18" charset="0"/>
              </a:rPr>
              <a:t> Martinez, B. Cristina </a:t>
            </a:r>
            <a:r>
              <a:rPr lang="en-IN" sz="1600" dirty="0" err="1" smtClean="0">
                <a:latin typeface="Times New Roman" pitchFamily="18" charset="0"/>
                <a:cs typeface="Times New Roman" pitchFamily="18" charset="0"/>
              </a:rPr>
              <a:t>Pelayo</a:t>
            </a:r>
            <a:r>
              <a:rPr lang="en-IN" sz="1600" dirty="0" smtClean="0">
                <a:latin typeface="Times New Roman" pitchFamily="18" charset="0"/>
                <a:cs typeface="Times New Roman" pitchFamily="18" charset="0"/>
              </a:rPr>
              <a:t> G-</a:t>
            </a:r>
            <a:r>
              <a:rPr lang="en-IN" sz="1600" dirty="0" err="1" smtClean="0">
                <a:latin typeface="Times New Roman" pitchFamily="18" charset="0"/>
                <a:cs typeface="Times New Roman" pitchFamily="18" charset="0"/>
              </a:rPr>
              <a:t>Bustelo</a:t>
            </a:r>
            <a:r>
              <a:rPr lang="en-IN" sz="1600" dirty="0" smtClean="0">
                <a:latin typeface="Times New Roman" pitchFamily="18" charset="0"/>
                <a:cs typeface="Times New Roman" pitchFamily="18" charset="0"/>
              </a:rPr>
              <a:t>, Juan Manuel </a:t>
            </a:r>
            <a:r>
              <a:rPr lang="en-IN" sz="1600" dirty="0" err="1" smtClean="0">
                <a:latin typeface="Times New Roman" pitchFamily="18" charset="0"/>
                <a:cs typeface="Times New Roman" pitchFamily="18" charset="0"/>
              </a:rPr>
              <a:t>Cueva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Lovelle</a:t>
            </a:r>
            <a:r>
              <a:rPr lang="en-IN" sz="1600" dirty="0" smtClean="0">
                <a:latin typeface="Times New Roman" pitchFamily="18" charset="0"/>
                <a:cs typeface="Times New Roman" pitchFamily="18" charset="0"/>
              </a:rPr>
              <a:t>, Using extended web technologies to develop Bluetooth multi-platform mobile applications for interact with smart things, Information Fusion 21 (2013), pp.30– 41.</a:t>
            </a:r>
          </a:p>
          <a:p>
            <a:pPr algn="just">
              <a:lnSpc>
                <a:spcPct val="150000"/>
              </a:lnSpc>
            </a:pPr>
            <a:r>
              <a:rPr lang="en-IN" sz="1600" dirty="0" smtClean="0">
                <a:latin typeface="Times New Roman" pitchFamily="18" charset="0"/>
                <a:cs typeface="Times New Roman" pitchFamily="18" charset="0"/>
              </a:rPr>
              <a:t>[2] V. </a:t>
            </a:r>
            <a:r>
              <a:rPr lang="en-IN" sz="1600" dirty="0" err="1" smtClean="0">
                <a:latin typeface="Times New Roman" pitchFamily="18" charset="0"/>
                <a:cs typeface="Times New Roman" pitchFamily="18" charset="0"/>
              </a:rPr>
              <a:t>Sathya</a:t>
            </a:r>
            <a:r>
              <a:rPr lang="en-IN" sz="1600" dirty="0" smtClean="0">
                <a:latin typeface="Times New Roman" pitchFamily="18" charset="0"/>
                <a:cs typeface="Times New Roman" pitchFamily="18" charset="0"/>
              </a:rPr>
              <a:t> Narayanan, S. </a:t>
            </a:r>
            <a:r>
              <a:rPr lang="en-IN" sz="1600" dirty="0" err="1" smtClean="0">
                <a:latin typeface="Times New Roman" pitchFamily="18" charset="0"/>
                <a:cs typeface="Times New Roman" pitchFamily="18" charset="0"/>
              </a:rPr>
              <a:t>Gayathri</a:t>
            </a:r>
            <a:r>
              <a:rPr lang="en-IN" sz="1600" dirty="0" smtClean="0">
                <a:latin typeface="Times New Roman" pitchFamily="18" charset="0"/>
                <a:cs typeface="Times New Roman" pitchFamily="18" charset="0"/>
              </a:rPr>
              <a:t>, Design of Wireless Home automation and security system using PIC Microcontroller, International Journal of Computer Applications in Engineering Sciences </a:t>
            </a:r>
            <a:r>
              <a:rPr lang="en-IN" sz="1600" dirty="0" err="1" smtClean="0">
                <a:latin typeface="Times New Roman" pitchFamily="18" charset="0"/>
                <a:cs typeface="Times New Roman" pitchFamily="18" charset="0"/>
              </a:rPr>
              <a:t>in:National</a:t>
            </a:r>
            <a:r>
              <a:rPr lang="en-IN" sz="1600" dirty="0" smtClean="0">
                <a:latin typeface="Times New Roman" pitchFamily="18" charset="0"/>
                <a:cs typeface="Times New Roman" pitchFamily="18" charset="0"/>
              </a:rPr>
              <a:t> Conference on Information and Communication (NCIC'13), Volume III, Special Issue, August 2013. </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t>
            </a:r>
            <a:r>
              <a:rPr lang="en-IN" sz="1600" dirty="0" err="1" smtClean="0">
                <a:latin typeface="Times New Roman" pitchFamily="18" charset="0"/>
                <a:cs typeface="Times New Roman" pitchFamily="18" charset="0"/>
              </a:rPr>
              <a:t>S.Benjamin</a:t>
            </a:r>
            <a:r>
              <a:rPr lang="en-IN" sz="1600" dirty="0" smtClean="0">
                <a:latin typeface="Times New Roman" pitchFamily="18" charset="0"/>
                <a:cs typeface="Times New Roman" pitchFamily="18" charset="0"/>
              </a:rPr>
              <a:t> Arul, Wireless Home Automation System Using </a:t>
            </a:r>
            <a:r>
              <a:rPr lang="en-IN" sz="1600" dirty="0" err="1" smtClean="0">
                <a:latin typeface="Times New Roman" pitchFamily="18" charset="0"/>
                <a:cs typeface="Times New Roman" pitchFamily="18" charset="0"/>
              </a:rPr>
              <a:t>ZigBee</a:t>
            </a:r>
            <a:r>
              <a:rPr lang="en-IN" sz="1600" dirty="0" smtClean="0">
                <a:latin typeface="Times New Roman" pitchFamily="18" charset="0"/>
                <a:cs typeface="Times New Roman" pitchFamily="18" charset="0"/>
              </a:rPr>
              <a:t>, International Journal of Scientific &amp; Engineering Research, Volume 5, Issue </a:t>
            </a:r>
            <a:r>
              <a:rPr lang="en-IN" sz="1600" dirty="0" smtClean="0">
                <a:latin typeface="Times New Roman" pitchFamily="18" charset="0"/>
                <a:cs typeface="Times New Roman" pitchFamily="18" charset="0"/>
              </a:rPr>
              <a:t>12,December-2014 </a:t>
            </a:r>
            <a:r>
              <a:rPr lang="en-IN" sz="1600" dirty="0" smtClean="0">
                <a:latin typeface="Times New Roman" pitchFamily="18" charset="0"/>
                <a:cs typeface="Times New Roman" pitchFamily="18" charset="0"/>
              </a:rPr>
              <a:t>ISSN 2229-5518.</a:t>
            </a:r>
          </a:p>
          <a:p>
            <a:pPr algn="just">
              <a:lnSpc>
                <a:spcPct val="150000"/>
              </a:lnSpc>
            </a:pPr>
            <a:r>
              <a:rPr lang="en-IN" sz="1600" dirty="0" smtClean="0">
                <a:latin typeface="Times New Roman" pitchFamily="18" charset="0"/>
                <a:cs typeface="Times New Roman" pitchFamily="18" charset="0"/>
              </a:rPr>
              <a:t>[4] </a:t>
            </a:r>
            <a:r>
              <a:rPr lang="en-IN" sz="1600" dirty="0" err="1" smtClean="0">
                <a:latin typeface="Times New Roman" pitchFamily="18" charset="0"/>
                <a:cs typeface="Times New Roman" pitchFamily="18" charset="0"/>
              </a:rPr>
              <a:t>Kallakunta</a:t>
            </a:r>
            <a:r>
              <a:rPr lang="en-IN" sz="1600" dirty="0" smtClean="0">
                <a:latin typeface="Times New Roman" pitchFamily="18" charset="0"/>
                <a:cs typeface="Times New Roman" pitchFamily="18" charset="0"/>
              </a:rPr>
              <a:t>. Ravi Kumar, </a:t>
            </a:r>
            <a:r>
              <a:rPr lang="en-IN" sz="1600" dirty="0" err="1" smtClean="0">
                <a:latin typeface="Times New Roman" pitchFamily="18" charset="0"/>
                <a:cs typeface="Times New Roman" pitchFamily="18" charset="0"/>
              </a:rPr>
              <a:t>Shaik</a:t>
            </a:r>
            <a:r>
              <a:rPr lang="en-IN" sz="1600" dirty="0" smtClean="0">
                <a:latin typeface="Times New Roman" pitchFamily="18" charset="0"/>
                <a:cs typeface="Times New Roman" pitchFamily="18" charset="0"/>
              </a:rPr>
              <a:t> Akbar, Android Application Based Real Time Home Automation, Indian Journal Of Applied Research,(Volume: 4 | Issue: 7 | July 2014 | ISSN - 2249-555X).</a:t>
            </a:r>
          </a:p>
          <a:p>
            <a:pPr algn="just">
              <a:lnSpc>
                <a:spcPct val="150000"/>
              </a:lnSpc>
            </a:pPr>
            <a:r>
              <a:rPr lang="en-IN" sz="1600" dirty="0" smtClean="0">
                <a:latin typeface="Times New Roman" pitchFamily="18" charset="0"/>
                <a:cs typeface="Times New Roman" pitchFamily="18" charset="0"/>
              </a:rPr>
              <a:t>[5] </a:t>
            </a:r>
            <a:r>
              <a:rPr lang="en-IN" sz="1600" dirty="0" err="1" smtClean="0">
                <a:latin typeface="Times New Roman" pitchFamily="18" charset="0"/>
                <a:cs typeface="Times New Roman" pitchFamily="18" charset="0"/>
              </a:rPr>
              <a:t>Vinay</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sagar</a:t>
            </a:r>
            <a:r>
              <a:rPr lang="en-IN" sz="1600" dirty="0" smtClean="0">
                <a:latin typeface="Times New Roman" pitchFamily="18" charset="0"/>
                <a:cs typeface="Times New Roman" pitchFamily="18" charset="0"/>
              </a:rPr>
              <a:t> K.N, </a:t>
            </a:r>
            <a:r>
              <a:rPr lang="en-IN" sz="1600" dirty="0" err="1" smtClean="0">
                <a:latin typeface="Times New Roman" pitchFamily="18" charset="0"/>
                <a:cs typeface="Times New Roman" pitchFamily="18" charset="0"/>
              </a:rPr>
              <a:t>Kusuma</a:t>
            </a:r>
            <a:r>
              <a:rPr lang="en-IN" sz="1600" dirty="0" smtClean="0">
                <a:latin typeface="Times New Roman" pitchFamily="18" charset="0"/>
                <a:cs typeface="Times New Roman" pitchFamily="18" charset="0"/>
              </a:rPr>
              <a:t> S.M, Home Automation Using Internet of Things, International Research Journal of Engineering and Technology (IRJET),Volume: 02 Issue: 03 | June-2015 www.irjet.net,</a:t>
            </a:r>
            <a:r>
              <a:rPr lang="en-IN" sz="1600" b="1"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e-ISSN: 2395 -0056 p-ISSN: 2395-0072).</a:t>
            </a:r>
          </a:p>
          <a:p>
            <a:pPr algn="just">
              <a:lnSpc>
                <a:spcPct val="150000"/>
              </a:lnSpc>
              <a:buNone/>
            </a:pPr>
            <a:endParaRPr lang="en-US" sz="16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1255</TotalTime>
  <Words>762</Words>
  <Application>Microsoft Office PowerPoint</Application>
  <PresentationFormat>On-screen Show (4:3)</PresentationFormat>
  <Paragraphs>47</Paragraphs>
  <Slides>11</Slides>
  <Notes>2</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Controlling the Home Appliances Remotely Through Web Application Using ZIGBEE</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2021-11-15T14:20:21Z</dcterms:modified>
</cp:coreProperties>
</file>