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Building Smart Cities Applications using </a:t>
            </a:r>
            <a:r>
              <a:rPr lang="en-US" b="1" dirty="0" err="1" smtClean="0"/>
              <a:t>IoT</a:t>
            </a:r>
            <a:r>
              <a:rPr lang="en-US" b="1" dirty="0" smtClean="0"/>
              <a:t> and Cloud-based Architectures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concept of a Smart City highlights the need to enhance quality, interconnection and performance of various urban services with the use of information and communication technologies (ICT). Smart City technologies promote cloud-based and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services in which real-world user interfaces use smart phones, sensors and RFIDs. Cloud computing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are presently two most important ICT models that are shaping the next generation of computing. Both concepts have major impact on how we build and deploy smart applications/solutions for smart cities. Cloud computing represents the delivery of hardware and software resources on demand over the Internet-as-a-service. On the other hand,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concept envisions a new generation of devices (sensors, both virtual and physical) that are connected to the Internet and provide different services for value-added applications. This paper addresses the convergent domain of cloud computing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for any smart city application deployment. Dubai as a smart city is discussed with some application-based scenarios. An </a:t>
            </a:r>
            <a:r>
              <a:rPr lang="en-IN" sz="2000" dirty="0" err="1" smtClean="0">
                <a:latin typeface="Times New Roman" pitchFamily="18" charset="0"/>
                <a:cs typeface="Times New Roman" pitchFamily="18" charset="0"/>
              </a:rPr>
              <a:t>IoTbased</a:t>
            </a:r>
            <a:r>
              <a:rPr lang="en-IN" sz="2000" dirty="0" smtClean="0">
                <a:latin typeface="Times New Roman" pitchFamily="18" charset="0"/>
                <a:cs typeface="Times New Roman" pitchFamily="18" charset="0"/>
              </a:rPr>
              <a:t> healthcare framework is also proposed in the paper.</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describes the existing communication, processing, and storage applications on a </a:t>
            </a:r>
            <a:r>
              <a:rPr lang="en-IN" sz="2000" dirty="0" err="1" smtClean="0">
                <a:latin typeface="Times New Roman" pitchFamily="18" charset="0"/>
                <a:cs typeface="Times New Roman" pitchFamily="18" charset="0"/>
              </a:rPr>
              <a:t>cloudbased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for smart cities.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because cloud computing allows for more flexible scheduling and resource allocation, and a preference for pre-existing management.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likewise includes the overall package from developing to enhancing existing sales skills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vehicle circuit system and a wireless connection are between the motors and the smarts dispatch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increases concerns regarding the transition from the existing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network to IP-based voice-to-voice </a:t>
            </a:r>
            <a:r>
              <a:rPr lang="en-IN" sz="2000" dirty="0" smtClean="0">
                <a:latin typeface="Times New Roman" pitchFamily="18" charset="0"/>
                <a:cs typeface="Times New Roman" pitchFamily="18" charset="0"/>
              </a:rPr>
              <a:t>communication.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cloud-based solution that allows multiple teams to fix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-related problems without difficulties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Integration </a:t>
            </a:r>
            <a:r>
              <a:rPr lang="en-IN" sz="2000" dirty="0" smtClean="0">
                <a:latin typeface="Times New Roman" pitchFamily="18" charset="0"/>
                <a:cs typeface="Times New Roman" pitchFamily="18" charset="0"/>
              </a:rPr>
              <a:t>has always been problematic, however, owing to the conflicting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cloud architecture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platform streamlines application improvement, eliminates the need for infrastructure, makes problems less challenging to manipulate, and lowers refurbishment charges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Changing climate conditions is only one of the numerous problems that farming faces.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Cities can get to the source of their emissions problems and consider strategic approaches to reduce air pollution.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the sensory devices are to collect data and send it to a robust cloud control platform.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benefits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cloud, by assuring the interoperability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and contributions within the cloud, are optimized, which is why they enable high records for analytic purposes in regions involving smart energy, smart transportation, smart cities, and communications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Water management software in smart cities is used for various purposes, including wastewater solutions, water tracking, and environmental restoration </a:t>
            </a:r>
            <a:r>
              <a:rPr lang="en-IN" sz="2000" dirty="0" smtClean="0">
                <a:latin typeface="Times New Roman" pitchFamily="18" charset="0"/>
                <a:cs typeface="Times New Roman" pitchFamily="18" charset="0"/>
              </a:rPr>
              <a:t>projects. </a:t>
            </a:r>
          </a:p>
          <a:p>
            <a:pPr algn="just">
              <a:lnSpc>
                <a:spcPct val="15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packages are becoming more common in locations such as state-owned companies and nearby municipalities.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require the </a:t>
            </a:r>
            <a:r>
              <a:rPr lang="en-IN" sz="2000" dirty="0" err="1" smtClean="0">
                <a:latin typeface="Times New Roman" pitchFamily="18" charset="0"/>
                <a:cs typeface="Times New Roman" pitchFamily="18" charset="0"/>
              </a:rPr>
              <a:t>developement</a:t>
            </a:r>
            <a:r>
              <a:rPr lang="en-IN" sz="2000" dirty="0" smtClean="0">
                <a:latin typeface="Times New Roman" pitchFamily="18" charset="0"/>
                <a:cs typeface="Times New Roman" pitchFamily="18" charset="0"/>
              </a:rPr>
              <a:t> of extensible context models that enable the efficient representation for handling and distribution of the information in the information systems.</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need to find out solutions that are “smart” which means they are efficient and feasible for economic growth of the city and society as well.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smart devices move outside of the cloud infrastructure environment,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can increase efficiency, performance, and throughput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cloud infrastructure,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can benefit from increased efficiency, performance, and payload</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a broad category that comprises of various adaptable and unusual devices with limited storage, power supplies, and performance capabilities.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1828800"/>
                <a:gridCol w="19812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Towards a smart city based on cloud of things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Petrolo R, Loseri V, Mitton 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this purpose, this paper browses the semantic annotation of the sensors in the cloud, and innovative services can be implemented and considered by bridging Clouds and IoT.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Smarter cities and their innovation challenges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Naphade, G. Banavar, C. Harrison, J. Paraszczak, and R. Morris,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technical obstacles will center on achieving system interoperability, ensuring security and privacy, accommodating a proliferation of sensors and devices, and adopting a new closed-loop human-computer interaction paradigm.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Theory of Smart Cities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Harrison and I.A. Donnelly,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One of its hypotheses is a new theory of cities that makes use of new, rich sources of information about what is going on in the city.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Architectural implications of smart city business models: an evolutionary perspective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Mulligan and M. Olsson,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Both large </a:t>
                      </a:r>
                      <a:r>
                        <a:rPr lang="en-US" sz="2000" dirty="0" err="1">
                          <a:solidFill>
                            <a:srgbClr val="333333"/>
                          </a:solidFill>
                          <a:latin typeface="Times New Roman"/>
                          <a:ea typeface="Calibri"/>
                          <a:cs typeface="Latha"/>
                        </a:rPr>
                        <a:t>hightech</a:t>
                      </a:r>
                      <a:r>
                        <a:rPr lang="en-US" sz="2000" dirty="0">
                          <a:solidFill>
                            <a:srgbClr val="333333"/>
                          </a:solidFill>
                          <a:latin typeface="Times New Roman"/>
                          <a:ea typeface="Calibri"/>
                          <a:cs typeface="Latha"/>
                        </a:rPr>
                        <a:t> companies and grassroots citizen-led initiatives have begun exploring the potential of these technologies.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447800"/>
            <a:ext cx="6477000" cy="45719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focuses on the characteristics of a cloud platform for smart cities deployment with validation of platform’s ability tailored to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functionalities using cloud middleware. We studied and reviewed the deployment of smart city cloud interoperability and connectivity. This approach holds immense promise of reducing capital and infrastructure costs while improving efficiencies of service provision within the Smart City Framework. The importance of this research derives from the fact that we studied the ways through which the Cloud and Internet of Things concepts can be used in the context of smart cities. We mentioned the related work and their shortcomings that our research aims to address and presented a methodology and implementation framework. A smart city deployment requires the integration of a distributed sensor network and a centralized platform based on cloud computing.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Petrolo</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Loseri</a:t>
            </a:r>
            <a:r>
              <a:rPr lang="en-IN" sz="1800" dirty="0" smtClean="0">
                <a:latin typeface="Times New Roman" pitchFamily="18" charset="0"/>
                <a:cs typeface="Times New Roman" pitchFamily="18" charset="0"/>
              </a:rPr>
              <a:t> V, </a:t>
            </a:r>
            <a:r>
              <a:rPr lang="en-IN" sz="1800" dirty="0" err="1" smtClean="0">
                <a:latin typeface="Times New Roman" pitchFamily="18" charset="0"/>
                <a:cs typeface="Times New Roman" pitchFamily="18" charset="0"/>
              </a:rPr>
              <a:t>Mitton</a:t>
            </a:r>
            <a:r>
              <a:rPr lang="en-IN" sz="1800" dirty="0" smtClean="0">
                <a:latin typeface="Times New Roman" pitchFamily="18" charset="0"/>
                <a:cs typeface="Times New Roman" pitchFamily="18" charset="0"/>
              </a:rPr>
              <a:t> N, “Towards a smart city based on cloud of things,” in Proceedings of the 2014 ACM International Workshop on Wireless and Mobile Technologies for Smart Cities – </a:t>
            </a:r>
            <a:r>
              <a:rPr lang="en-IN" sz="1800" dirty="0" err="1" smtClean="0">
                <a:latin typeface="Times New Roman" pitchFamily="18" charset="0"/>
                <a:cs typeface="Times New Roman" pitchFamily="18" charset="0"/>
              </a:rPr>
              <a:t>WiMobCity</a:t>
            </a:r>
            <a:r>
              <a:rPr lang="en-IN" sz="1800" dirty="0" smtClean="0">
                <a:latin typeface="Times New Roman" pitchFamily="18" charset="0"/>
                <a:cs typeface="Times New Roman" pitchFamily="18" charset="0"/>
              </a:rPr>
              <a:t> ’14, New York, New York, USA: ACM Press; 2014: pp 61-66 doi.10.1145/2633661.2633667.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[2]https</a:t>
            </a: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www.intelligentcommunity.org/index.php?submenu=Awards&amp;src=gendocs&amp;ref=Smart21&amp;category=Events </a:t>
            </a: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M. </a:t>
            </a:r>
            <a:r>
              <a:rPr lang="en-IN" sz="1800" dirty="0" err="1" smtClean="0">
                <a:latin typeface="Times New Roman" pitchFamily="18" charset="0"/>
                <a:cs typeface="Times New Roman" pitchFamily="18" charset="0"/>
              </a:rPr>
              <a:t>Naphade</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Banavar</a:t>
            </a:r>
            <a:r>
              <a:rPr lang="en-IN" sz="1800" dirty="0" smtClean="0">
                <a:latin typeface="Times New Roman" pitchFamily="18" charset="0"/>
                <a:cs typeface="Times New Roman" pitchFamily="18" charset="0"/>
              </a:rPr>
              <a:t>, C. Harrison, J. </a:t>
            </a:r>
            <a:r>
              <a:rPr lang="en-IN" sz="1800" dirty="0" err="1" smtClean="0">
                <a:latin typeface="Times New Roman" pitchFamily="18" charset="0"/>
                <a:cs typeface="Times New Roman" pitchFamily="18" charset="0"/>
              </a:rPr>
              <a:t>Paraszczak</a:t>
            </a:r>
            <a:r>
              <a:rPr lang="en-IN" sz="1800" dirty="0" smtClean="0">
                <a:latin typeface="Times New Roman" pitchFamily="18" charset="0"/>
                <a:cs typeface="Times New Roman" pitchFamily="18" charset="0"/>
              </a:rPr>
              <a:t>, and R. Morris, “Smarter cities and their innovation challenges,” Computer, Vol. 44, pp 32-39, June 2011.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J.V. Winters, “Why are smart cities growing? Who moves and who stays,” Journal of Regional Science, Vol. 51, No. 2, pp. 253-270, 2011.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T.C.G on behalf of the Global </a:t>
            </a:r>
            <a:r>
              <a:rPr lang="en-IN" sz="1800" dirty="0" err="1" smtClean="0">
                <a:latin typeface="Times New Roman" pitchFamily="18" charset="0"/>
                <a:cs typeface="Times New Roman" pitchFamily="18" charset="0"/>
              </a:rPr>
              <a:t>eSustainability</a:t>
            </a:r>
            <a:r>
              <a:rPr lang="en-IN" sz="1800" dirty="0" smtClean="0">
                <a:latin typeface="Times New Roman" pitchFamily="18" charset="0"/>
                <a:cs typeface="Times New Roman" pitchFamily="18" charset="0"/>
              </a:rPr>
              <a:t> Initiative, “The ICT behind cities of the future,” SMART 2020, 2010.</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C. Harrison and I.A. Donnelly, “A Theory of Smart Cities,” in Proceedings of the 55th Annual Meeting of the ISSS, 2011.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C. Mulligan and M. Olsson, “Architectural implications of smart city business models: an evolutionary perspective,” Communications Magazine, IEEE, Vol. 51, pp. 80-85, June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J. Knight, and </a:t>
            </a:r>
            <a:r>
              <a:rPr lang="en-IN" sz="1800" dirty="0" err="1" smtClean="0">
                <a:latin typeface="Times New Roman" pitchFamily="18" charset="0"/>
                <a:cs typeface="Times New Roman" pitchFamily="18" charset="0"/>
              </a:rPr>
              <a:t>A.Weedon</a:t>
            </a:r>
            <a:r>
              <a:rPr lang="en-IN" sz="1800" dirty="0" smtClean="0">
                <a:latin typeface="Times New Roman" pitchFamily="18" charset="0"/>
                <a:cs typeface="Times New Roman" pitchFamily="18" charset="0"/>
              </a:rPr>
              <a:t>, Editorial. Convergence: “The Journal of Research into New Media Technologies,” 1(1), 5-8, 1995.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M. A. Moser “What is smart about the smart communities movement?” </a:t>
            </a:r>
            <a:r>
              <a:rPr lang="en-IN" sz="1800" dirty="0" err="1" smtClean="0">
                <a:latin typeface="Times New Roman" pitchFamily="18" charset="0"/>
                <a:cs typeface="Times New Roman" pitchFamily="18" charset="0"/>
              </a:rPr>
              <a:t>EJournal</a:t>
            </a:r>
            <a:r>
              <a:rPr lang="en-IN" sz="1800" dirty="0" smtClean="0">
                <a:latin typeface="Times New Roman" pitchFamily="18" charset="0"/>
                <a:cs typeface="Times New Roman" pitchFamily="18" charset="0"/>
              </a:rPr>
              <a:t>, 10/11(1).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W. S. Spangler, J. T. </a:t>
            </a:r>
            <a:r>
              <a:rPr lang="en-IN" sz="1800" dirty="0" err="1" smtClean="0">
                <a:latin typeface="Times New Roman" pitchFamily="18" charset="0"/>
                <a:cs typeface="Times New Roman" pitchFamily="18" charset="0"/>
              </a:rPr>
              <a:t>Kreulen,Y</a:t>
            </a:r>
            <a:r>
              <a:rPr lang="en-IN" sz="1800" dirty="0" smtClean="0">
                <a:latin typeface="Times New Roman" pitchFamily="18" charset="0"/>
                <a:cs typeface="Times New Roman" pitchFamily="18" charset="0"/>
              </a:rPr>
              <a:t>. Chen, L. Proctor, A. Alba, A. </a:t>
            </a:r>
            <a:r>
              <a:rPr lang="en-IN" sz="1800" dirty="0" err="1" smtClean="0">
                <a:latin typeface="Times New Roman" pitchFamily="18" charset="0"/>
                <a:cs typeface="Times New Roman" pitchFamily="18" charset="0"/>
              </a:rPr>
              <a:t>Lelescu</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Behal</a:t>
            </a:r>
            <a:r>
              <a:rPr lang="en-IN" sz="1800" dirty="0" smtClean="0">
                <a:latin typeface="Times New Roman" pitchFamily="18" charset="0"/>
                <a:cs typeface="Times New Roman" pitchFamily="18" charset="0"/>
              </a:rPr>
              <a:t>, “A smarter process for sensing the information space,” IBM Journal of Research and Development, 54(4), 2010. DOI: 10.1147/JRD.2010.2050541.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1296</TotalTime>
  <Words>1323</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Building Smart Cities Applications using IoT and Cloud-based Architectures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2021-11-12T08:01:13Z</dcterms:modified>
</cp:coreProperties>
</file>