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Wearable Camera- and Accelerometer-Based Fall Detection on Portable Devices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Robust </a:t>
            </a:r>
            <a:r>
              <a:rPr lang="en-IN" sz="2000" dirty="0" smtClean="0">
                <a:latin typeface="Times New Roman" pitchFamily="18" charset="0"/>
                <a:cs typeface="Times New Roman" pitchFamily="18" charset="0"/>
              </a:rPr>
              <a:t>and reliable detection of falls is crucial especially for elderly activity monitoring systems. In this letter, we present a fall detection system using wearable devices, e.g.,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and tablets, equipped with cameras and accelerometers. Since the portable device is worn by the subject, monitoring is not limited to confined areas, and extends to wherever the subject may travel, as opposed to static sensors installed in certain rooms. Moreover, a camera provides an abundance of information, and the results presented here show that fusing camera and accelerometer data not only increases the detection rate, but also decreases the number of false alarms compared to only accelerometer-based or only camera-based systems.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employ histograms of edge orientations together with the gradient local binary patterns for the camera-based part of fall detection. We compared the performance of the proposed method with that of using original histograms of oriented gradients (HOG) as well as a modified version of HOG. Experimental results show that the proposed method outperforms using original HOG and modified HOG, and provides lower false positive rates for the camera-based detection. Moreover, we have employed an accelerometer-based fall detection method, and fused these two sensor modalities to have a robust fall detection system. Experimental results and trials with actual Samsung Galaxy phones show that the proposed method, combining two different sensor modalities, provides much higher sensitivity, and a significant decrease in the number of false positives during daily activities, compared to accelerometer-only and camera-only methods.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existing studies use falls simulated in a laboratory environment to test the obtained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 different research area, the incorporation of fall detection systems into existing electronic devices (such as hearing aids, cochlear implants, or pacemakers) could be an unobtrusive way to detect falls.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fall detection studies used simulated falls (usually performed by young subjects) to create and validate the proposed fall detection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way, in fact, when training with four of the five folds and testing with the remaining fold, it is assured that data from subjects of the testing fold is only in the testing fold, thus preventing possible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such cases, use of camera sensors in tandem with the accelerometer can help resolving such </a:t>
            </a:r>
            <a:r>
              <a:rPr lang="en-IN" sz="2000" dirty="0" smtClean="0">
                <a:latin typeface="Times New Roman" pitchFamily="18" charset="0"/>
                <a:cs typeface="Times New Roman" pitchFamily="18" charset="0"/>
              </a:rPr>
              <a:t>issues.</a:t>
            </a:r>
          </a:p>
          <a:p>
            <a:pPr algn="just">
              <a:lnSpc>
                <a:spcPct val="150000"/>
              </a:lnSpc>
            </a:pPr>
            <a:r>
              <a:rPr lang="en-IN" sz="2000" dirty="0" smtClean="0">
                <a:latin typeface="Times New Roman" pitchFamily="18" charset="0"/>
                <a:cs typeface="Times New Roman" pitchFamily="18" charset="0"/>
              </a:rPr>
              <a:t>A simulated environment can indeed mask a series of possible problems that can disclose in real-world </a:t>
            </a:r>
            <a:r>
              <a:rPr lang="en-IN" sz="2000" dirty="0" smtClean="0">
                <a:latin typeface="Times New Roman" pitchFamily="18" charset="0"/>
                <a:cs typeface="Times New Roman" pitchFamily="18" charset="0"/>
              </a:rPr>
              <a:t>settings.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fact, performed in a controlled environment, which provides a standardized and clean version of the problem of fall </a:t>
            </a:r>
            <a:r>
              <a:rPr lang="en-IN" sz="2000" dirty="0" smtClean="0">
                <a:latin typeface="Times New Roman" pitchFamily="18" charset="0"/>
                <a:cs typeface="Times New Roman" pitchFamily="18" charset="0"/>
              </a:rPr>
              <a:t>detection.</a:t>
            </a:r>
          </a:p>
          <a:p>
            <a:pPr algn="just">
              <a:lnSpc>
                <a:spcPct val="150000"/>
              </a:lnSpc>
            </a:pPr>
            <a:r>
              <a:rPr lang="en-IN" sz="2000" dirty="0" smtClean="0">
                <a:latin typeface="Times New Roman" pitchFamily="18" charset="0"/>
                <a:cs typeface="Times New Roman" pitchFamily="18" charset="0"/>
              </a:rPr>
              <a:t>Such an approach leads to </a:t>
            </a:r>
            <a:r>
              <a:rPr lang="en-IN" sz="2000" dirty="0" err="1" smtClean="0">
                <a:latin typeface="Times New Roman" pitchFamily="18" charset="0"/>
                <a:cs typeface="Times New Roman" pitchFamily="18" charset="0"/>
              </a:rPr>
              <a:t>generalizability</a:t>
            </a:r>
            <a:r>
              <a:rPr lang="en-IN" sz="2000" dirty="0" smtClean="0">
                <a:latin typeface="Times New Roman" pitchFamily="18" charset="0"/>
                <a:cs typeface="Times New Roman" pitchFamily="18" charset="0"/>
              </a:rPr>
              <a:t> and transferability issues of the results from simulated to real environments, a topic covered in recent </a:t>
            </a:r>
            <a:r>
              <a:rPr lang="en-IN" sz="2000" dirty="0" smtClean="0">
                <a:latin typeface="Times New Roman" pitchFamily="18" charset="0"/>
                <a:cs typeface="Times New Roman" pitchFamily="18" charset="0"/>
              </a:rPr>
              <a:t>papers.</a:t>
            </a:r>
          </a:p>
          <a:p>
            <a:pPr algn="just">
              <a:lnSpc>
                <a:spcPct val="150000"/>
              </a:lnSpc>
            </a:pPr>
            <a:r>
              <a:rPr lang="en-IN" sz="2000" dirty="0" smtClean="0">
                <a:latin typeface="Times New Roman" pitchFamily="18" charset="0"/>
                <a:cs typeface="Times New Roman" pitchFamily="18" charset="0"/>
              </a:rPr>
              <a:t>In contrast, in an uncontrolled environment, several procedural and technical issues need to be faced.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letter, we propose a system that employs a novel approach of using both accelerometer and camera modalities to detect falls by differentiating them from other daily activities including walking, sitting, lying down and going up and down stairs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present the significant improvement provided by the proposed camera-based algorithm on recorded videos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original HOG-based algorithm, proposed for human detection, an image is divided into blocks and then each block is divided into cells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we proposed a modified HOG algorithm for fall detection, wherein, different from original HOG, separate histograms are constructed for edge strength (ES) and edge orientations (EO).</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Our objective in this paper is to analyze the performance of state-of-the-art machine learning algorithms on newly proposed features when benchmarked on a relatively large database of real-world falls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performed subject-based cross-validation to evaluate the performance of the classifiers.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of the classifiers was evaluated by computing several measures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considering the obtained performance results, features from the multiphase model </a:t>
            </a:r>
            <a:r>
              <a:rPr lang="en-IN" sz="2000" dirty="0" err="1" smtClean="0">
                <a:latin typeface="Times New Roman" pitchFamily="18" charset="0"/>
                <a:cs typeface="Times New Roman" pitchFamily="18" charset="0"/>
              </a:rPr>
              <a:t>overperformed</a:t>
            </a:r>
            <a:r>
              <a:rPr lang="en-IN" sz="2000" dirty="0" smtClean="0">
                <a:latin typeface="Times New Roman" pitchFamily="18" charset="0"/>
                <a:cs typeface="Times New Roman" pitchFamily="18" charset="0"/>
              </a:rPr>
              <a:t> conventional features for each classifier, both in F-measure and AUC values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highlights the importance of external validation of fall detection algorithms, and the importance of reporting comparable performance measures across studies.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Fall risk, vestibular </a:t>
                      </a:r>
                      <a:r>
                        <a:rPr lang="en-US" sz="2000" dirty="0" err="1">
                          <a:latin typeface="Times New Roman"/>
                          <a:ea typeface="Calibri"/>
                          <a:cs typeface="Latha"/>
                        </a:rPr>
                        <a:t>schwannoma</a:t>
                      </a:r>
                      <a:r>
                        <a:rPr lang="en-US" sz="2000" dirty="0">
                          <a:latin typeface="Times New Roman"/>
                          <a:ea typeface="Calibri"/>
                          <a:cs typeface="Latha"/>
                        </a:rPr>
                        <a:t>, and anticoagulation therapy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Shelfer, D. Zapala, and L. Lundy,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The decision to choose anticoagulant therapy can become even more complicated if the patient has an increased risk of falling.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Predictors of incident depression after hip fracture surgery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 O. Voshaar, S. Banerjee, M. Horan, R. Baldwin, N. Pendleton, R. Proctor, N. Tarrier, Y. Woodward, and A. Burns,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12121"/>
                          </a:solidFill>
                          <a:latin typeface="Times New Roman"/>
                          <a:ea typeface="Calibri"/>
                          <a:cs typeface="Latha"/>
                        </a:rPr>
                        <a:t>Depression after hip fracture surgery is prevalent and associated with increased mortality rates and impaired functional recovery.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Evaluation of the android based fall detection system with physiological data monitoring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Koshmak, M. Linden, and A. Loutfi,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proposes a framework which uses mobile phone technology together with physiological data monitoring in order to detect falls.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E-falld: A fall detection system using android-based smartphone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Cao, Y. Yang, and W.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Falls are a major public health concern and one of the greatest obstacles to independent living for elder adults in terms of social services.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68580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First</a:t>
            </a:r>
            <a:r>
              <a:rPr lang="en-IN" sz="2000" dirty="0" smtClean="0">
                <a:latin typeface="Times New Roman" pitchFamily="18" charset="0"/>
                <a:cs typeface="Times New Roman" pitchFamily="18" charset="0"/>
              </a:rPr>
              <a:t>, a robust and reliable algorithm for fall detection with a wearable camera has been proposed. By combining GLBP features with edge orientation histograms, this camera-based method provides higher sensitivity and specificity rates compared to using original HOG and its modified version. A simplified version of this camera-based algorithm has been implemented on a Samsung Galaxy S4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The features computed from camera modality have been fused with accelerometer data. In addition, longer-duration experiments have been performed to analyze the false alarms. It has been shown that it is neither reliable nor robust to rely only on the accelerometer or only on the camera by itself, and fusing these two modalities provides much higher sensitivity, and a significant decrease in the number of false positives.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Heron, “Deaths: Leading causes 2007,” Nat. Vital Statist. Rep., vol. 59, no. 8, p. 17, 21–22,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a:t>
            </a:r>
            <a:r>
              <a:rPr lang="en-IN" sz="1600" dirty="0" err="1" smtClean="0">
                <a:latin typeface="Times New Roman" pitchFamily="18" charset="0"/>
                <a:cs typeface="Times New Roman" pitchFamily="18" charset="0"/>
              </a:rPr>
              <a:t>Shelfer</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Zapala</a:t>
            </a:r>
            <a:r>
              <a:rPr lang="en-IN" sz="1600" dirty="0" smtClean="0">
                <a:latin typeface="Times New Roman" pitchFamily="18" charset="0"/>
                <a:cs typeface="Times New Roman" pitchFamily="18" charset="0"/>
              </a:rPr>
              <a:t>, and L. Lundy, “Fall risk, vestibular </a:t>
            </a:r>
            <a:r>
              <a:rPr lang="en-IN" sz="1600" dirty="0" err="1" smtClean="0">
                <a:latin typeface="Times New Roman" pitchFamily="18" charset="0"/>
                <a:cs typeface="Times New Roman" pitchFamily="18" charset="0"/>
              </a:rPr>
              <a:t>schwannoma</a:t>
            </a:r>
            <a:r>
              <a:rPr lang="en-IN" sz="1600" dirty="0" smtClean="0">
                <a:latin typeface="Times New Roman" pitchFamily="18" charset="0"/>
                <a:cs typeface="Times New Roman" pitchFamily="18" charset="0"/>
              </a:rPr>
              <a:t>, and anticoagulation therapy,” J. Amer. Acad. </a:t>
            </a:r>
            <a:r>
              <a:rPr lang="en-IN" sz="1600" dirty="0" err="1" smtClean="0">
                <a:latin typeface="Times New Roman" pitchFamily="18" charset="0"/>
                <a:cs typeface="Times New Roman" pitchFamily="18" charset="0"/>
              </a:rPr>
              <a:t>Audiol</a:t>
            </a:r>
            <a:r>
              <a:rPr lang="en-IN" sz="1600" dirty="0" smtClean="0">
                <a:latin typeface="Times New Roman" pitchFamily="18" charset="0"/>
                <a:cs typeface="Times New Roman" pitchFamily="18" charset="0"/>
              </a:rPr>
              <a:t>., vol. 19, no. 3, pp. 237–245,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C. O. </a:t>
            </a:r>
            <a:r>
              <a:rPr lang="en-IN" sz="1600" dirty="0" err="1" smtClean="0">
                <a:latin typeface="Times New Roman" pitchFamily="18" charset="0"/>
                <a:cs typeface="Times New Roman" pitchFamily="18" charset="0"/>
              </a:rPr>
              <a:t>Voshaar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Banerjee</a:t>
            </a:r>
            <a:r>
              <a:rPr lang="en-IN" sz="1600" dirty="0" smtClean="0">
                <a:latin typeface="Times New Roman" pitchFamily="18" charset="0"/>
                <a:cs typeface="Times New Roman" pitchFamily="18" charset="0"/>
              </a:rPr>
              <a:t>, M. Horan, R. Baldwin, N. Pendleton, R. Proctor, N. </a:t>
            </a:r>
            <a:r>
              <a:rPr lang="en-IN" sz="1600" dirty="0" err="1" smtClean="0">
                <a:latin typeface="Times New Roman" pitchFamily="18" charset="0"/>
                <a:cs typeface="Times New Roman" pitchFamily="18" charset="0"/>
              </a:rPr>
              <a:t>Tarrier</a:t>
            </a:r>
            <a:r>
              <a:rPr lang="en-IN" sz="1600" dirty="0" smtClean="0">
                <a:latin typeface="Times New Roman" pitchFamily="18" charset="0"/>
                <a:cs typeface="Times New Roman" pitchFamily="18" charset="0"/>
              </a:rPr>
              <a:t>, Y. Woodward, and A. Burns, “Predictors of incident depression after hip fracture surgery,” Amer. J. Geriatric Psych., vol. 15, no. 9, pp. 807–814,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G. </a:t>
            </a:r>
            <a:r>
              <a:rPr lang="en-IN" sz="1600" dirty="0" err="1" smtClean="0">
                <a:latin typeface="Times New Roman" pitchFamily="18" charset="0"/>
                <a:cs typeface="Times New Roman" pitchFamily="18" charset="0"/>
              </a:rPr>
              <a:t>Koshmak</a:t>
            </a:r>
            <a:r>
              <a:rPr lang="en-IN" sz="1600" dirty="0" smtClean="0">
                <a:latin typeface="Times New Roman" pitchFamily="18" charset="0"/>
                <a:cs typeface="Times New Roman" pitchFamily="18" charset="0"/>
              </a:rPr>
              <a:t>, M. Linden, and A. </a:t>
            </a:r>
            <a:r>
              <a:rPr lang="en-IN" sz="1600" dirty="0" err="1" smtClean="0">
                <a:latin typeface="Times New Roman" pitchFamily="18" charset="0"/>
                <a:cs typeface="Times New Roman" pitchFamily="18" charset="0"/>
              </a:rPr>
              <a:t>Loutfi</a:t>
            </a:r>
            <a:r>
              <a:rPr lang="en-IN" sz="1600" dirty="0" smtClean="0">
                <a:latin typeface="Times New Roman" pitchFamily="18" charset="0"/>
                <a:cs typeface="Times New Roman" pitchFamily="18" charset="0"/>
              </a:rPr>
              <a:t>, “Evaluation of the </a:t>
            </a:r>
            <a:r>
              <a:rPr lang="en-IN" sz="1600" dirty="0" err="1" smtClean="0">
                <a:latin typeface="Times New Roman" pitchFamily="18" charset="0"/>
                <a:cs typeface="Times New Roman" pitchFamily="18" charset="0"/>
              </a:rPr>
              <a:t>androidbased</a:t>
            </a:r>
            <a:r>
              <a:rPr lang="en-IN" sz="1600" dirty="0" smtClean="0">
                <a:latin typeface="Times New Roman" pitchFamily="18" charset="0"/>
                <a:cs typeface="Times New Roman" pitchFamily="18" charset="0"/>
              </a:rPr>
              <a:t> fall detection system with physiological data monitoring,” in Proc. 35th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Int. Conf. IEEE Eng. Med. Biol. Soc., Jul. 2013, pp. 1164–1168.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Cao, Y. Yang, and W. Liu, “E-</a:t>
            </a:r>
            <a:r>
              <a:rPr lang="en-IN" sz="1600" dirty="0" err="1" smtClean="0">
                <a:latin typeface="Times New Roman" pitchFamily="18" charset="0"/>
                <a:cs typeface="Times New Roman" pitchFamily="18" charset="0"/>
              </a:rPr>
              <a:t>falld</a:t>
            </a:r>
            <a:r>
              <a:rPr lang="en-IN" sz="1600" dirty="0" smtClean="0">
                <a:latin typeface="Times New Roman" pitchFamily="18" charset="0"/>
                <a:cs typeface="Times New Roman" pitchFamily="18" charset="0"/>
              </a:rPr>
              <a:t>: A fall detection system using android-based </a:t>
            </a:r>
            <a:r>
              <a:rPr lang="en-IN" sz="1600" dirty="0" err="1" smtClean="0">
                <a:latin typeface="Times New Roman" pitchFamily="18" charset="0"/>
                <a:cs typeface="Times New Roman" pitchFamily="18" charset="0"/>
              </a:rPr>
              <a:t>smartphone</a:t>
            </a:r>
            <a:r>
              <a:rPr lang="en-IN" sz="1600" dirty="0" smtClean="0">
                <a:latin typeface="Times New Roman" pitchFamily="18" charset="0"/>
                <a:cs typeface="Times New Roman" pitchFamily="18" charset="0"/>
              </a:rPr>
              <a:t>,” in Proc. 9th Int. Conf. Fuzzy Syst. Knowledge Discovery (FSKD), 2012, May 2012, pp. 1509–1513.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 Taylor, U. A. Abdulla, R. J. </a:t>
            </a:r>
            <a:r>
              <a:rPr lang="en-IN" sz="1600" dirty="0" err="1" smtClean="0">
                <a:latin typeface="Times New Roman" pitchFamily="18" charset="0"/>
                <a:cs typeface="Times New Roman" pitchFamily="18" charset="0"/>
              </a:rPr>
              <a:t>Helmer</a:t>
            </a:r>
            <a:r>
              <a:rPr lang="en-IN" sz="1600" dirty="0" smtClean="0">
                <a:latin typeface="Times New Roman" pitchFamily="18" charset="0"/>
                <a:cs typeface="Times New Roman" pitchFamily="18" charset="0"/>
              </a:rPr>
              <a:t>, J. Lee, and I. </a:t>
            </a:r>
            <a:r>
              <a:rPr lang="en-IN" sz="1600" dirty="0" err="1" smtClean="0">
                <a:latin typeface="Times New Roman" pitchFamily="18" charset="0"/>
                <a:cs typeface="Times New Roman" pitchFamily="18" charset="0"/>
              </a:rPr>
              <a:t>Blanchonette</a:t>
            </a:r>
            <a:r>
              <a:rPr lang="en-IN" sz="1600" dirty="0" smtClean="0">
                <a:latin typeface="Times New Roman" pitchFamily="18" charset="0"/>
                <a:cs typeface="Times New Roman" pitchFamily="18" charset="0"/>
              </a:rPr>
              <a:t>, “Activity classification with smart phones for sports activities,” </a:t>
            </a:r>
            <a:r>
              <a:rPr lang="en-IN" sz="1600" dirty="0" err="1" smtClean="0">
                <a:latin typeface="Times New Roman" pitchFamily="18" charset="0"/>
                <a:cs typeface="Times New Roman" pitchFamily="18" charset="0"/>
              </a:rPr>
              <a:t>Procedia</a:t>
            </a:r>
            <a:r>
              <a:rPr lang="en-IN" sz="1600" dirty="0" smtClean="0">
                <a:latin typeface="Times New Roman" pitchFamily="18" charset="0"/>
                <a:cs typeface="Times New Roman" pitchFamily="18" charset="0"/>
              </a:rPr>
              <a:t> En., vol. 13, pp. 428–433,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W. Wu, S. </a:t>
            </a:r>
            <a:r>
              <a:rPr lang="en-IN" sz="1600" dirty="0" err="1" smtClean="0">
                <a:latin typeface="Times New Roman" pitchFamily="18" charset="0"/>
                <a:cs typeface="Times New Roman" pitchFamily="18" charset="0"/>
              </a:rPr>
              <a:t>Dasgupta</a:t>
            </a:r>
            <a:r>
              <a:rPr lang="en-IN" sz="1600" dirty="0" smtClean="0">
                <a:latin typeface="Times New Roman" pitchFamily="18" charset="0"/>
                <a:cs typeface="Times New Roman" pitchFamily="18" charset="0"/>
              </a:rPr>
              <a:t>, E. E. Ramirez, C. Peterson, and J. G. Norman, “Classification accuracies of physical activities using </a:t>
            </a:r>
            <a:r>
              <a:rPr lang="en-IN" sz="1600" dirty="0" err="1" smtClean="0">
                <a:latin typeface="Times New Roman" pitchFamily="18" charset="0"/>
                <a:cs typeface="Times New Roman" pitchFamily="18" charset="0"/>
              </a:rPr>
              <a:t>smartphone</a:t>
            </a:r>
            <a:r>
              <a:rPr lang="en-IN" sz="1600" dirty="0" smtClean="0">
                <a:latin typeface="Times New Roman" pitchFamily="18" charset="0"/>
                <a:cs typeface="Times New Roman" pitchFamily="18" charset="0"/>
              </a:rPr>
              <a:t> motion sensors,” J Med. Internet. Res., vol. 14, no. 5, p. e130, Oct.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Hoyle, R. </a:t>
            </a:r>
            <a:r>
              <a:rPr lang="en-IN" sz="1600" dirty="0" err="1" smtClean="0">
                <a:latin typeface="Times New Roman" pitchFamily="18" charset="0"/>
                <a:cs typeface="Times New Roman" pitchFamily="18" charset="0"/>
              </a:rPr>
              <a:t>Templeman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Armes</a:t>
            </a:r>
            <a:r>
              <a:rPr lang="en-IN" sz="1600" dirty="0" smtClean="0">
                <a:latin typeface="Times New Roman" pitchFamily="18" charset="0"/>
                <a:cs typeface="Times New Roman" pitchFamily="18" charset="0"/>
              </a:rPr>
              <a:t>, D. Anthony, D. Crandall, and A. </a:t>
            </a:r>
            <a:r>
              <a:rPr lang="en-IN" sz="1600" dirty="0" err="1" smtClean="0">
                <a:latin typeface="Times New Roman" pitchFamily="18" charset="0"/>
                <a:cs typeface="Times New Roman" pitchFamily="18" charset="0"/>
              </a:rPr>
              <a:t>Kapadia</a:t>
            </a:r>
            <a:r>
              <a:rPr lang="en-IN" sz="1600" dirty="0" smtClean="0">
                <a:latin typeface="Times New Roman" pitchFamily="18" charset="0"/>
                <a:cs typeface="Times New Roman" pitchFamily="18" charset="0"/>
              </a:rPr>
              <a:t>, “Privacy </a:t>
            </a:r>
            <a:r>
              <a:rPr lang="en-IN" sz="1600" dirty="0" err="1" smtClean="0">
                <a:latin typeface="Times New Roman" pitchFamily="18" charset="0"/>
                <a:cs typeface="Times New Roman" pitchFamily="18" charset="0"/>
              </a:rPr>
              <a:t>behaviors</a:t>
            </a:r>
            <a:r>
              <a:rPr lang="en-IN" sz="1600" dirty="0" smtClean="0">
                <a:latin typeface="Times New Roman" pitchFamily="18" charset="0"/>
                <a:cs typeface="Times New Roman" pitchFamily="18" charset="0"/>
              </a:rPr>
              <a:t> of </a:t>
            </a:r>
            <a:r>
              <a:rPr lang="en-IN" sz="1600" dirty="0" err="1" smtClean="0">
                <a:latin typeface="Times New Roman" pitchFamily="18" charset="0"/>
                <a:cs typeface="Times New Roman" pitchFamily="18" charset="0"/>
              </a:rPr>
              <a:t>lifeloggers</a:t>
            </a:r>
            <a:r>
              <a:rPr lang="en-IN" sz="1600" dirty="0" smtClean="0">
                <a:latin typeface="Times New Roman" pitchFamily="18" charset="0"/>
                <a:cs typeface="Times New Roman" pitchFamily="18" charset="0"/>
              </a:rPr>
              <a:t> using wearable cameras,” in Proc. ACM Int. Joint Conf. Pervasive Ubiquitous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2014, pp. 571–582.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R. Doherty, S. E. Hodges, A. C. King, A. F. </a:t>
            </a:r>
            <a:r>
              <a:rPr lang="en-IN" sz="1600" dirty="0" err="1" smtClean="0">
                <a:latin typeface="Times New Roman" pitchFamily="18" charset="0"/>
                <a:cs typeface="Times New Roman" pitchFamily="18" charset="0"/>
              </a:rPr>
              <a:t>Smeaton</a:t>
            </a:r>
            <a:r>
              <a:rPr lang="en-IN" sz="1600" dirty="0" smtClean="0">
                <a:latin typeface="Times New Roman" pitchFamily="18" charset="0"/>
                <a:cs typeface="Times New Roman" pitchFamily="18" charset="0"/>
              </a:rPr>
              <a:t>, E. Berry, C. J. Moulin, S. Lindley, P. Kelly, and C. Foster, “Wearable cameras in health: The state of the art and future possibilities,” Amer. J. Preventive Med., vol. 44, no. 3, pp. 320–323,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N. Jiang,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W. Yu, and S. </a:t>
            </a:r>
            <a:r>
              <a:rPr lang="en-IN" sz="1600" dirty="0" err="1" smtClean="0">
                <a:latin typeface="Times New Roman" pitchFamily="18" charset="0"/>
                <a:cs typeface="Times New Roman" pitchFamily="18" charset="0"/>
              </a:rPr>
              <a:t>Goto</a:t>
            </a:r>
            <a:r>
              <a:rPr lang="en-IN" sz="1600" dirty="0" smtClean="0">
                <a:latin typeface="Times New Roman" pitchFamily="18" charset="0"/>
                <a:cs typeface="Times New Roman" pitchFamily="18" charset="0"/>
              </a:rPr>
              <a:t>, “Gradient local binary patterns for human detection,”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(ISCAS), 2013, pp. 978–981.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1666</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Wearable Camera- and Accelerometer-Based Fall Detection on Portable Devices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2021-11-10T15:01:34Z</dcterms:modified>
</cp:coreProperties>
</file>