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err="1" smtClean="0"/>
              <a:t>Microgrid</a:t>
            </a:r>
            <a:r>
              <a:rPr lang="en-US" b="1" dirty="0" smtClean="0"/>
              <a:t> demonstration gateway for players communication and load monitoring and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The integration of decentralized generation units and the application of demand response programs brings changes to the power systems. </a:t>
            </a:r>
            <a:r>
              <a:rPr lang="en-IN" sz="1900" dirty="0" err="1" smtClean="0">
                <a:latin typeface="Times New Roman" pitchFamily="18" charset="0"/>
                <a:cs typeface="Times New Roman" pitchFamily="18" charset="0"/>
              </a:rPr>
              <a:t>Microgrids</a:t>
            </a:r>
            <a:r>
              <a:rPr lang="en-IN" sz="1900" dirty="0" smtClean="0">
                <a:latin typeface="Times New Roman" pitchFamily="18" charset="0"/>
                <a:cs typeface="Times New Roman" pitchFamily="18" charset="0"/>
              </a:rPr>
              <a:t> are emerging with relevant advantages for the power system operation. For this reason, several research projects are currently studding and finding methods to improve </a:t>
            </a:r>
            <a:r>
              <a:rPr lang="en-IN" sz="1900" dirty="0" err="1" smtClean="0">
                <a:latin typeface="Times New Roman" pitchFamily="18" charset="0"/>
                <a:cs typeface="Times New Roman" pitchFamily="18" charset="0"/>
              </a:rPr>
              <a:t>microgrids</a:t>
            </a:r>
            <a:r>
              <a:rPr lang="en-IN" sz="1900" dirty="0" smtClean="0">
                <a:latin typeface="Times New Roman" pitchFamily="18" charset="0"/>
                <a:cs typeface="Times New Roman" pitchFamily="18" charset="0"/>
              </a:rPr>
              <a:t> management. The development of adequate management systems, taking into account relevant retrofitting levels is of upmost importance. This paper presents and describes a gateway to be used in existing buildings in order to enable their integration in systems that are capable of managing </a:t>
            </a:r>
            <a:r>
              <a:rPr lang="en-IN" sz="1900" dirty="0" err="1" smtClean="0">
                <a:latin typeface="Times New Roman" pitchFamily="18" charset="0"/>
                <a:cs typeface="Times New Roman" pitchFamily="18" charset="0"/>
              </a:rPr>
              <a:t>microgrids</a:t>
            </a:r>
            <a:r>
              <a:rPr lang="en-IN" sz="1900" dirty="0" smtClean="0">
                <a:latin typeface="Times New Roman" pitchFamily="18" charset="0"/>
                <a:cs typeface="Times New Roman" pitchFamily="18" charset="0"/>
              </a:rPr>
              <a:t>. The gateway can monitor and control loads, generators and other equipment. For the case study the gateways will be installed in three buildings and integrated in SOICAM system able to manage </a:t>
            </a:r>
            <a:r>
              <a:rPr lang="en-IN" sz="1900" dirty="0" err="1" smtClean="0">
                <a:latin typeface="Times New Roman" pitchFamily="18" charset="0"/>
                <a:cs typeface="Times New Roman" pitchFamily="18" charset="0"/>
              </a:rPr>
              <a:t>microgrids</a:t>
            </a:r>
            <a:r>
              <a:rPr lang="en-IN" sz="1900" dirty="0" smtClean="0">
                <a:latin typeface="Times New Roman" pitchFamily="18" charset="0"/>
                <a:cs typeface="Times New Roman" pitchFamily="18" charset="0"/>
              </a:rPr>
              <a:t>. The results show the data retrieved by the gateways and sent to the central operation room.</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sniffer mode enables the installation of gateways in existing systems without damage their communications. </a:t>
            </a:r>
          </a:p>
          <a:p>
            <a:pPr algn="just">
              <a:lnSpc>
                <a:spcPct val="150000"/>
              </a:lnSpc>
            </a:pPr>
            <a:r>
              <a:rPr lang="en-IN" sz="2000" dirty="0" smtClean="0">
                <a:latin typeface="Times New Roman" pitchFamily="18" charset="0"/>
                <a:cs typeface="Times New Roman" pitchFamily="18" charset="0"/>
              </a:rPr>
              <a:t>Dash7 is a new protocol that tries to overcome some of the limitations that exists in the majority of the wireless communication protocols. </a:t>
            </a:r>
          </a:p>
          <a:p>
            <a:pPr algn="just">
              <a:lnSpc>
                <a:spcPct val="150000"/>
              </a:lnSpc>
            </a:pPr>
            <a:r>
              <a:rPr lang="en-IN" sz="2000" dirty="0" smtClean="0">
                <a:latin typeface="Times New Roman" pitchFamily="18" charset="0"/>
                <a:cs typeface="Times New Roman" pitchFamily="18" charset="0"/>
              </a:rPr>
              <a:t>This protocol was developed for low consumption and to be able to operate underwater and penetrate in heavy materials, such as, concrete walls and metallic objects.</a:t>
            </a:r>
          </a:p>
          <a:p>
            <a:pPr algn="just">
              <a:lnSpc>
                <a:spcPct val="150000"/>
              </a:lnSpc>
            </a:pPr>
            <a:r>
              <a:rPr lang="en-IN" sz="2000" dirty="0" smtClean="0">
                <a:latin typeface="Times New Roman" pitchFamily="18" charset="0"/>
                <a:cs typeface="Times New Roman" pitchFamily="18" charset="0"/>
              </a:rPr>
              <a:t>This combination is a key feature of our work. The emulation and simulation can fill the gaps that usually R&amp;D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encounter in their buildings, such as, the inexistence of residential loads.</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85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continuous communication between the players and the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operator is essential to allow an effective energy management . </a:t>
            </a:r>
          </a:p>
          <a:p>
            <a:pPr algn="just">
              <a:lnSpc>
                <a:spcPct val="150000"/>
              </a:lnSpc>
            </a:pPr>
            <a:r>
              <a:rPr lang="en-IN" sz="2000" dirty="0" smtClean="0">
                <a:latin typeface="Times New Roman" pitchFamily="18" charset="0"/>
                <a:cs typeface="Times New Roman" pitchFamily="18" charset="0"/>
              </a:rPr>
              <a:t>The use of gateways can solve this problem. However, they should be well chosen in order to meet the requirements of the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lack of energy data is one of the main problems in the research centres. </a:t>
            </a:r>
          </a:p>
          <a:p>
            <a:pPr algn="just">
              <a:lnSpc>
                <a:spcPct val="150000"/>
              </a:lnSpc>
            </a:pPr>
            <a:r>
              <a:rPr lang="en-IN" sz="2000" dirty="0" smtClean="0">
                <a:latin typeface="Times New Roman" pitchFamily="18" charset="0"/>
                <a:cs typeface="Times New Roman" pitchFamily="18" charset="0"/>
              </a:rPr>
              <a:t>The application of the gateways enables the acquisition of real-time data that can be used in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management systems, solving the lack of data problem.</a:t>
            </a:r>
          </a:p>
          <a:p>
            <a:pPr algn="just">
              <a:lnSpc>
                <a:spcPct val="150000"/>
              </a:lnSpc>
            </a:pPr>
            <a:r>
              <a:rPr lang="en-IN" sz="2000" dirty="0" smtClean="0">
                <a:latin typeface="Times New Roman" pitchFamily="18" charset="0"/>
                <a:cs typeface="Times New Roman" pitchFamily="18" charset="0"/>
              </a:rPr>
              <a:t>This problem can be visible especially where is used hand-made solutions integrated with market solution.</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proposes two tools that support the implementation of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demonstrations, namely at laboratorial premises.</a:t>
            </a:r>
          </a:p>
          <a:p>
            <a:pPr algn="just">
              <a:lnSpc>
                <a:spcPct val="150000"/>
              </a:lnSpc>
            </a:pPr>
            <a:r>
              <a:rPr lang="en-IN" sz="2000" dirty="0" smtClean="0">
                <a:latin typeface="Times New Roman" pitchFamily="18" charset="0"/>
                <a:cs typeface="Times New Roman" pitchFamily="18" charset="0"/>
              </a:rPr>
              <a:t>This paper is based on the conference paper of, where is proposed a wireless gateway that enables the versatile implementation of </a:t>
            </a:r>
            <a:r>
              <a:rPr lang="en-IN" sz="2000" dirty="0" err="1" smtClean="0">
                <a:latin typeface="Times New Roman" pitchFamily="18" charset="0"/>
                <a:cs typeface="Times New Roman" pitchFamily="18" charset="0"/>
              </a:rPr>
              <a:t>microgrids</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energy analyzer emulator provides a feasible an open source solution that emulates several load types.</a:t>
            </a:r>
          </a:p>
          <a:p>
            <a:pPr algn="just">
              <a:lnSpc>
                <a:spcPct val="150000"/>
              </a:lnSpc>
            </a:pPr>
            <a:r>
              <a:rPr lang="en-IN" sz="2000" dirty="0" smtClean="0">
                <a:latin typeface="Times New Roman" pitchFamily="18" charset="0"/>
                <a:cs typeface="Times New Roman" pitchFamily="18" charset="0"/>
              </a:rPr>
              <a:t>The paper presents a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implementation using the proposed gateway and the proposed energy analyzer emulator. </a:t>
            </a:r>
          </a:p>
          <a:p>
            <a:pPr algn="just">
              <a:lnSpc>
                <a:spcPct val="150000"/>
              </a:lnSpc>
            </a:pPr>
            <a:r>
              <a:rPr lang="en-IN" sz="2000" dirty="0" smtClean="0">
                <a:latin typeface="Times New Roman" pitchFamily="18" charset="0"/>
                <a:cs typeface="Times New Roman" pitchFamily="18" charset="0"/>
              </a:rPr>
              <a:t>The proposed gateway was developed having in mind R&amp;D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providing a feasible and simple option for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implementation and demonstration.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main advantage of the system is the capability of execution demand response programs in the managed building.</a:t>
            </a:r>
          </a:p>
          <a:p>
            <a:pPr algn="just">
              <a:lnSpc>
                <a:spcPct val="150000"/>
              </a:lnSpc>
            </a:pPr>
            <a:r>
              <a:rPr lang="en-IN" sz="2000" dirty="0" smtClean="0">
                <a:latin typeface="Times New Roman" pitchFamily="18" charset="0"/>
                <a:cs typeface="Times New Roman" pitchFamily="18" charset="0"/>
              </a:rPr>
              <a:t>The implementation and study of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regarding their management and efficiency is essential to overcome this situation.</a:t>
            </a:r>
          </a:p>
          <a:p>
            <a:pPr algn="just">
              <a:lnSpc>
                <a:spcPct val="150000"/>
              </a:lnSpc>
            </a:pPr>
            <a:r>
              <a:rPr lang="en-IN" sz="2000" dirty="0" smtClean="0">
                <a:latin typeface="Times New Roman" pitchFamily="18" charset="0"/>
                <a:cs typeface="Times New Roman" pitchFamily="18" charset="0"/>
              </a:rPr>
              <a:t>The massive integration of distributed generation and energy storage units brings significant advantages for the grid, but also increases the management complexity .</a:t>
            </a:r>
          </a:p>
          <a:p>
            <a:pPr algn="just">
              <a:lnSpc>
                <a:spcPct val="150000"/>
              </a:lnSpc>
            </a:pPr>
            <a:r>
              <a:rPr lang="en-IN" sz="2000" dirty="0" smtClean="0">
                <a:latin typeface="Times New Roman" pitchFamily="18" charset="0"/>
                <a:cs typeface="Times New Roman" pitchFamily="18" charset="0"/>
              </a:rPr>
              <a:t>The implementation of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brings advantages for several players in the scope of smart grids. </a:t>
            </a:r>
          </a:p>
          <a:p>
            <a:pPr algn="just">
              <a:lnSpc>
                <a:spcPct val="150000"/>
              </a:lnSpc>
            </a:pPr>
            <a:r>
              <a:rPr lang="en-IN" sz="2000" dirty="0" smtClean="0">
                <a:latin typeface="Times New Roman" pitchFamily="18" charset="0"/>
                <a:cs typeface="Times New Roman" pitchFamily="18" charset="0"/>
              </a:rPr>
              <a:t>The main features and advantages of this protocol are the very low consumption and the capability of penetration in heavy material, such as, concrete walls and metallic objects.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Demand-side view of electricity markets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Kirschen,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argues that increasing the short-run price elasticity of the demand for electrical energy would improve the operation of these markets.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Distributed, Agent Based Intelligent System for Demand Response Program Simulation in Smart Grids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Gomes, P. Faria, H. Morais, Z. Vale, C. Ramos,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distributed, agent-based intelligent system models and simulates a smart grid using physical players and computationally simulated agents.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Operation of a </a:t>
                      </a:r>
                      <a:r>
                        <a:rPr lang="en-US" sz="2000" dirty="0" err="1">
                          <a:latin typeface="Times New Roman"/>
                          <a:ea typeface="Calibri"/>
                          <a:cs typeface="Latha"/>
                        </a:rPr>
                        <a:t>Multiagent</a:t>
                      </a:r>
                      <a:r>
                        <a:rPr lang="en-US" sz="2000" dirty="0">
                          <a:latin typeface="Times New Roman"/>
                          <a:ea typeface="Calibri"/>
                          <a:cs typeface="Latha"/>
                        </a:rPr>
                        <a:t> System for </a:t>
                      </a:r>
                      <a:r>
                        <a:rPr lang="en-US" sz="2000" dirty="0" err="1">
                          <a:latin typeface="Times New Roman"/>
                          <a:ea typeface="Calibri"/>
                          <a:cs typeface="Latha"/>
                        </a:rPr>
                        <a:t>Microgrid</a:t>
                      </a:r>
                      <a:r>
                        <a:rPr lang="en-US" sz="2000" dirty="0">
                          <a:latin typeface="Times New Roman"/>
                          <a:ea typeface="Calibri"/>
                          <a:cs typeface="Latha"/>
                        </a:rPr>
                        <a:t> Control</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L. Dimeas and N. D. Hatziargyriou,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the operation of a multiagent system (MAS) for the control of a Microgrid.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Microgrid Generation Capacity Design With Renewables and Energy Storage Addressing Power Quality and Surety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Q. Fu, L. F. Montoya, A. Solanki, A. Nasiri, V. Bhavaraju, T. Abdallah, and D. C. Yu,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a:ea typeface="Calibri"/>
                          <a:cs typeface="Latha"/>
                        </a:rPr>
                        <a:t>Microgrids</a:t>
                      </a:r>
                      <a:r>
                        <a:rPr lang="en-US" sz="2000" dirty="0">
                          <a:solidFill>
                            <a:srgbClr val="333333"/>
                          </a:solidFill>
                          <a:latin typeface="Times New Roman"/>
                          <a:ea typeface="Calibri"/>
                          <a:cs typeface="Latha"/>
                        </a:rPr>
                        <a:t> are receiving attention due to the increasing need to integrate distributed generations and to insure power quality and to provide energy surety to critical loads.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828800" y="1371600"/>
            <a:ext cx="6400800" cy="4419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04800"/>
            <a:ext cx="7498080" cy="4800600"/>
          </a:xfrm>
        </p:spPr>
        <p:txBody>
          <a:bodyPr>
            <a:noAutofit/>
          </a:bodyPr>
          <a:lstStyle/>
          <a:p>
            <a:pPr algn="just">
              <a:lnSpc>
                <a:spcPct val="150000"/>
              </a:lnSpc>
              <a:buNone/>
            </a:pPr>
            <a:r>
              <a:rPr lang="en-IN" sz="1900" dirty="0" smtClean="0">
                <a:latin typeface="Times New Roman" pitchFamily="18" charset="0"/>
                <a:cs typeface="Times New Roman" pitchFamily="18" charset="0"/>
              </a:rPr>
              <a:t>    In this paper is described and shown a cheaper gateway that can be integrated in real buildings, enabling the integration of the buildings in energy management systems. There is a present-day need to test and analyse algorithms developed for </a:t>
            </a:r>
            <a:r>
              <a:rPr lang="en-IN" sz="1900" dirty="0" err="1" smtClean="0">
                <a:latin typeface="Times New Roman" pitchFamily="18" charset="0"/>
                <a:cs typeface="Times New Roman" pitchFamily="18" charset="0"/>
              </a:rPr>
              <a:t>microgrids</a:t>
            </a:r>
            <a:r>
              <a:rPr lang="en-IN" sz="1900" dirty="0" smtClean="0">
                <a:latin typeface="Times New Roman" pitchFamily="18" charset="0"/>
                <a:cs typeface="Times New Roman" pitchFamily="18" charset="0"/>
              </a:rPr>
              <a:t>. The proposed gateways enable the test of these algorithms in real facilities. Currently the construction of a </a:t>
            </a:r>
            <a:r>
              <a:rPr lang="en-IN" sz="1900" dirty="0" err="1" smtClean="0">
                <a:latin typeface="Times New Roman" pitchFamily="18" charset="0"/>
                <a:cs typeface="Times New Roman" pitchFamily="18" charset="0"/>
              </a:rPr>
              <a:t>microgrid</a:t>
            </a:r>
            <a:r>
              <a:rPr lang="en-IN" sz="1900" dirty="0" smtClean="0">
                <a:latin typeface="Times New Roman" pitchFamily="18" charset="0"/>
                <a:cs typeface="Times New Roman" pitchFamily="18" charset="0"/>
              </a:rPr>
              <a:t> is not clear and is not easy for research centres that want to improve their infrastructure and apply their algorithms in real facilities. The proposed gateway is able to meet the current research centres groups in the energy field that work with </a:t>
            </a:r>
            <a:r>
              <a:rPr lang="en-IN" sz="1900" dirty="0" err="1" smtClean="0">
                <a:latin typeface="Times New Roman" pitchFamily="18" charset="0"/>
                <a:cs typeface="Times New Roman" pitchFamily="18" charset="0"/>
              </a:rPr>
              <a:t>microgrid</a:t>
            </a:r>
            <a:r>
              <a:rPr lang="en-IN" sz="1900" dirty="0" smtClean="0">
                <a:latin typeface="Times New Roman" pitchFamily="18" charset="0"/>
                <a:cs typeface="Times New Roman" pitchFamily="18" charset="0"/>
              </a:rPr>
              <a:t> management. The main contribution of these paper is the presentation of a gateway that can be used in research centres. The obtained results are promising and point this work to good future. The </a:t>
            </a:r>
            <a:r>
              <a:rPr lang="en-IN" sz="1900" dirty="0" err="1" smtClean="0">
                <a:latin typeface="Times New Roman" pitchFamily="18" charset="0"/>
                <a:cs typeface="Times New Roman" pitchFamily="18" charset="0"/>
              </a:rPr>
              <a:t>microgrid</a:t>
            </a:r>
            <a:r>
              <a:rPr lang="en-IN" sz="1900" dirty="0" smtClean="0">
                <a:latin typeface="Times New Roman" pitchFamily="18" charset="0"/>
                <a:cs typeface="Times New Roman" pitchFamily="18" charset="0"/>
              </a:rPr>
              <a:t> is working in GECAD without this gateways for a year, but using this type of gateways is possible to test new methodologies and communications for </a:t>
            </a:r>
            <a:r>
              <a:rPr lang="en-IN" sz="1900" dirty="0" err="1" smtClean="0">
                <a:latin typeface="Times New Roman" pitchFamily="18" charset="0"/>
                <a:cs typeface="Times New Roman" pitchFamily="18" charset="0"/>
              </a:rPr>
              <a:t>microgrids</a:t>
            </a:r>
            <a:r>
              <a:rPr lang="en-IN" sz="1900" dirty="0" smtClean="0">
                <a:latin typeface="Times New Roman" pitchFamily="18" charset="0"/>
                <a:cs typeface="Times New Roman" pitchFamily="18" charset="0"/>
              </a:rPr>
              <a:t>.</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D. </a:t>
            </a:r>
            <a:r>
              <a:rPr lang="en-IN" sz="1600" dirty="0" err="1" smtClean="0">
                <a:latin typeface="Times New Roman" pitchFamily="18" charset="0"/>
                <a:cs typeface="Times New Roman" pitchFamily="18" charset="0"/>
              </a:rPr>
              <a:t>Kirschen</a:t>
            </a:r>
            <a:r>
              <a:rPr lang="en-IN" sz="1600" dirty="0" smtClean="0">
                <a:latin typeface="Times New Roman" pitchFamily="18" charset="0"/>
                <a:cs typeface="Times New Roman" pitchFamily="18" charset="0"/>
              </a:rPr>
              <a:t>, “Demand-side view of electricity markets,” IEEE Transactions on Power Systems, vol. 18, no. 2, pp. 520-527, May 2003. </a:t>
            </a:r>
          </a:p>
          <a:p>
            <a:pPr algn="just">
              <a:lnSpc>
                <a:spcPct val="160000"/>
              </a:lnSpc>
            </a:pPr>
            <a:r>
              <a:rPr lang="en-IN" sz="1600" dirty="0" smtClean="0">
                <a:latin typeface="Times New Roman" pitchFamily="18" charset="0"/>
                <a:cs typeface="Times New Roman" pitchFamily="18" charset="0"/>
              </a:rPr>
              <a:t>[2] L. Gomes, P. </a:t>
            </a:r>
            <a:r>
              <a:rPr lang="en-IN" sz="1600" dirty="0" err="1" smtClean="0">
                <a:latin typeface="Times New Roman" pitchFamily="18" charset="0"/>
                <a:cs typeface="Times New Roman" pitchFamily="18" charset="0"/>
              </a:rPr>
              <a:t>Faria</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Morais</a:t>
            </a:r>
            <a:r>
              <a:rPr lang="en-IN" sz="1600" dirty="0" smtClean="0">
                <a:latin typeface="Times New Roman" pitchFamily="18" charset="0"/>
                <a:cs typeface="Times New Roman" pitchFamily="18" charset="0"/>
              </a:rPr>
              <a:t>, Z. Vale, C. Ramos, “Distributed, </a:t>
            </a:r>
            <a:r>
              <a:rPr lang="en-IN" sz="1600" dirty="0" err="1" smtClean="0">
                <a:latin typeface="Times New Roman" pitchFamily="18" charset="0"/>
                <a:cs typeface="Times New Roman" pitchFamily="18" charset="0"/>
              </a:rPr>
              <a:t>AgentBased</a:t>
            </a:r>
            <a:r>
              <a:rPr lang="en-IN" sz="1600" dirty="0" smtClean="0">
                <a:latin typeface="Times New Roman" pitchFamily="18" charset="0"/>
                <a:cs typeface="Times New Roman" pitchFamily="18" charset="0"/>
              </a:rPr>
              <a:t> Intelligent System for Demand Response Program Simulation in Smart Grids,” IEEE Intelligent Systems, vol. 29, pp. 56-65, January/February 2014. </a:t>
            </a:r>
          </a:p>
          <a:p>
            <a:pPr algn="just">
              <a:lnSpc>
                <a:spcPct val="160000"/>
              </a:lnSpc>
            </a:pPr>
            <a:r>
              <a:rPr lang="en-IN" sz="1600" dirty="0" smtClean="0">
                <a:latin typeface="Times New Roman" pitchFamily="18" charset="0"/>
                <a:cs typeface="Times New Roman" pitchFamily="18" charset="0"/>
              </a:rPr>
              <a:t>[3] C. </a:t>
            </a:r>
            <a:r>
              <a:rPr lang="en-IN" sz="1600" dirty="0" err="1" smtClean="0">
                <a:latin typeface="Times New Roman" pitchFamily="18" charset="0"/>
                <a:cs typeface="Times New Roman" pitchFamily="18" charset="0"/>
              </a:rPr>
              <a:t>Klessmann</a:t>
            </a:r>
            <a:r>
              <a:rPr lang="en-IN" sz="1600" dirty="0" smtClean="0">
                <a:latin typeface="Times New Roman" pitchFamily="18" charset="0"/>
                <a:cs typeface="Times New Roman" pitchFamily="18" charset="0"/>
              </a:rPr>
              <a:t>, et. al., “Status and perspectives of renewable energy policy and deployment in the European Union—What is needed to reach the 2020 targets?”, Energy Policy, Volume 39, Issue 12, pp.7637- 7657, December 2011. </a:t>
            </a:r>
          </a:p>
          <a:p>
            <a:pPr algn="just">
              <a:lnSpc>
                <a:spcPct val="160000"/>
              </a:lnSpc>
            </a:pPr>
            <a:r>
              <a:rPr lang="en-IN" sz="1600" dirty="0" smtClean="0">
                <a:latin typeface="Times New Roman" pitchFamily="18" charset="0"/>
                <a:cs typeface="Times New Roman" pitchFamily="18" charset="0"/>
              </a:rPr>
              <a:t>[4] A. L. </a:t>
            </a:r>
            <a:r>
              <a:rPr lang="en-IN" sz="1600" dirty="0" err="1" smtClean="0">
                <a:latin typeface="Times New Roman" pitchFamily="18" charset="0"/>
                <a:cs typeface="Times New Roman" pitchFamily="18" charset="0"/>
              </a:rPr>
              <a:t>Dimeas</a:t>
            </a:r>
            <a:r>
              <a:rPr lang="en-IN" sz="1600" dirty="0" smtClean="0">
                <a:latin typeface="Times New Roman" pitchFamily="18" charset="0"/>
                <a:cs typeface="Times New Roman" pitchFamily="18" charset="0"/>
              </a:rPr>
              <a:t> and N. D. </a:t>
            </a:r>
            <a:r>
              <a:rPr lang="en-IN" sz="1600" dirty="0" err="1" smtClean="0">
                <a:latin typeface="Times New Roman" pitchFamily="18" charset="0"/>
                <a:cs typeface="Times New Roman" pitchFamily="18" charset="0"/>
              </a:rPr>
              <a:t>Hatziargyriou</a:t>
            </a:r>
            <a:r>
              <a:rPr lang="en-IN" sz="1600" dirty="0" smtClean="0">
                <a:latin typeface="Times New Roman" pitchFamily="18" charset="0"/>
                <a:cs typeface="Times New Roman" pitchFamily="18" charset="0"/>
              </a:rPr>
              <a:t>, "Operation of a </a:t>
            </a:r>
            <a:r>
              <a:rPr lang="en-IN" sz="1600" dirty="0" err="1" smtClean="0">
                <a:latin typeface="Times New Roman" pitchFamily="18" charset="0"/>
                <a:cs typeface="Times New Roman" pitchFamily="18" charset="0"/>
              </a:rPr>
              <a:t>Multiagent</a:t>
            </a:r>
            <a:r>
              <a:rPr lang="en-IN" sz="1600" dirty="0" smtClean="0">
                <a:latin typeface="Times New Roman" pitchFamily="18" charset="0"/>
                <a:cs typeface="Times New Roman" pitchFamily="18" charset="0"/>
              </a:rPr>
              <a:t> System for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Control," IEEE Transactions on Power Systems, vol. 20, pp. 1447-1455, 2005. </a:t>
            </a:r>
          </a:p>
          <a:p>
            <a:pPr algn="just">
              <a:lnSpc>
                <a:spcPct val="160000"/>
              </a:lnSpc>
            </a:pPr>
            <a:r>
              <a:rPr lang="en-IN" sz="1600" dirty="0" smtClean="0">
                <a:latin typeface="Times New Roman" pitchFamily="18" charset="0"/>
                <a:cs typeface="Times New Roman" pitchFamily="18" charset="0"/>
              </a:rPr>
              <a:t>[5] Q. Fu, L. F. Montoya, A. </a:t>
            </a:r>
            <a:r>
              <a:rPr lang="en-IN" sz="1600" dirty="0" err="1" smtClean="0">
                <a:latin typeface="Times New Roman" pitchFamily="18" charset="0"/>
                <a:cs typeface="Times New Roman" pitchFamily="18" charset="0"/>
              </a:rPr>
              <a:t>Solanki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Nasiri</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Bhavaraju</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Abdallah</a:t>
            </a:r>
            <a:r>
              <a:rPr lang="en-IN" sz="1600" dirty="0" smtClean="0">
                <a:latin typeface="Times New Roman" pitchFamily="18" charset="0"/>
                <a:cs typeface="Times New Roman" pitchFamily="18" charset="0"/>
              </a:rPr>
              <a:t>, and D. C. Yu,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Generation Capacity Design With </a:t>
            </a:r>
            <a:r>
              <a:rPr lang="en-IN" sz="1600" dirty="0" err="1" smtClean="0">
                <a:latin typeface="Times New Roman" pitchFamily="18" charset="0"/>
                <a:cs typeface="Times New Roman" pitchFamily="18" charset="0"/>
              </a:rPr>
              <a:t>Renewables</a:t>
            </a:r>
            <a:r>
              <a:rPr lang="en-IN" sz="1600" dirty="0" smtClean="0">
                <a:latin typeface="Times New Roman" pitchFamily="18" charset="0"/>
                <a:cs typeface="Times New Roman" pitchFamily="18" charset="0"/>
              </a:rPr>
              <a:t> and Energy Storage Addressing Power Quality and Surety, ” IEEE Transactions on Smart Grid, vol. 3, no. 4, pp. 2019-2027, Dec. 2012.</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a:t>
            </a:r>
            <a:r>
              <a:rPr lang="en-IN" sz="1400" dirty="0" err="1" smtClean="0">
                <a:latin typeface="Times New Roman" pitchFamily="18" charset="0"/>
                <a:cs typeface="Times New Roman" pitchFamily="18" charset="0"/>
              </a:rPr>
              <a:t>Shichao</a:t>
            </a:r>
            <a:r>
              <a:rPr lang="en-IN" sz="1400" dirty="0" smtClean="0">
                <a:latin typeface="Times New Roman" pitchFamily="18" charset="0"/>
                <a:cs typeface="Times New Roman" pitchFamily="18" charset="0"/>
              </a:rPr>
              <a:t> Liu; </a:t>
            </a:r>
            <a:r>
              <a:rPr lang="en-IN" sz="1400" dirty="0" err="1" smtClean="0">
                <a:latin typeface="Times New Roman" pitchFamily="18" charset="0"/>
                <a:cs typeface="Times New Roman" pitchFamily="18" charset="0"/>
              </a:rPr>
              <a:t>Xiaoyu</a:t>
            </a:r>
            <a:r>
              <a:rPr lang="en-IN" sz="1400" dirty="0" smtClean="0">
                <a:latin typeface="Times New Roman" pitchFamily="18" charset="0"/>
                <a:cs typeface="Times New Roman" pitchFamily="18" charset="0"/>
              </a:rPr>
              <a:t> Wang; Liu, P.X., "Impact of Communication Delays on Secondary Frequency Control in an Islanded </a:t>
            </a:r>
            <a:r>
              <a:rPr lang="en-IN" sz="1400" dirty="0" err="1" smtClean="0">
                <a:latin typeface="Times New Roman" pitchFamily="18" charset="0"/>
                <a:cs typeface="Times New Roman" pitchFamily="18" charset="0"/>
              </a:rPr>
              <a:t>Microgrid</a:t>
            </a:r>
            <a:r>
              <a:rPr lang="en-IN" sz="1400" dirty="0" smtClean="0">
                <a:latin typeface="Times New Roman" pitchFamily="18" charset="0"/>
                <a:cs typeface="Times New Roman" pitchFamily="18" charset="0"/>
              </a:rPr>
              <a:t>," Industrial Electronics, IEEE Transactions on, vol.62, no.4, pp.2021,2031, April 2015. </a:t>
            </a:r>
          </a:p>
          <a:p>
            <a:pPr algn="just">
              <a:lnSpc>
                <a:spcPct val="170000"/>
              </a:lnSpc>
            </a:pPr>
            <a:r>
              <a:rPr lang="en-IN" sz="1400" dirty="0" smtClean="0">
                <a:latin typeface="Times New Roman" pitchFamily="18" charset="0"/>
                <a:cs typeface="Times New Roman" pitchFamily="18" charset="0"/>
              </a:rPr>
              <a:t>[7] </a:t>
            </a:r>
            <a:r>
              <a:rPr lang="en-IN" sz="1400" dirty="0" err="1" smtClean="0">
                <a:latin typeface="Times New Roman" pitchFamily="18" charset="0"/>
                <a:cs typeface="Times New Roman" pitchFamily="18" charset="0"/>
              </a:rPr>
              <a:t>Buevich</a:t>
            </a:r>
            <a:r>
              <a:rPr lang="en-IN" sz="1400" dirty="0" smtClean="0">
                <a:latin typeface="Times New Roman" pitchFamily="18" charset="0"/>
                <a:cs typeface="Times New Roman" pitchFamily="18" charset="0"/>
              </a:rPr>
              <a:t>, M.; </a:t>
            </a:r>
            <a:r>
              <a:rPr lang="en-IN" sz="1400" dirty="0" err="1" smtClean="0">
                <a:latin typeface="Times New Roman" pitchFamily="18" charset="0"/>
                <a:cs typeface="Times New Roman" pitchFamily="18" charset="0"/>
              </a:rPr>
              <a:t>Schnitzer</a:t>
            </a:r>
            <a:r>
              <a:rPr lang="en-IN" sz="1400" dirty="0" smtClean="0">
                <a:latin typeface="Times New Roman" pitchFamily="18" charset="0"/>
                <a:cs typeface="Times New Roman" pitchFamily="18" charset="0"/>
              </a:rPr>
              <a:t>, D.; </a:t>
            </a:r>
            <a:r>
              <a:rPr lang="en-IN" sz="1400" dirty="0" err="1" smtClean="0">
                <a:latin typeface="Times New Roman" pitchFamily="18" charset="0"/>
                <a:cs typeface="Times New Roman" pitchFamily="18" charset="0"/>
              </a:rPr>
              <a:t>Escalada</a:t>
            </a:r>
            <a:r>
              <a:rPr lang="en-IN" sz="1400" dirty="0" smtClean="0">
                <a:latin typeface="Times New Roman" pitchFamily="18" charset="0"/>
                <a:cs typeface="Times New Roman" pitchFamily="18" charset="0"/>
              </a:rPr>
              <a:t>, T.; </a:t>
            </a:r>
            <a:r>
              <a:rPr lang="en-IN" sz="1400" dirty="0" err="1" smtClean="0">
                <a:latin typeface="Times New Roman" pitchFamily="18" charset="0"/>
                <a:cs typeface="Times New Roman" pitchFamily="18" charset="0"/>
              </a:rPr>
              <a:t>Jacquiau-Chamski</a:t>
            </a:r>
            <a:r>
              <a:rPr lang="en-IN" sz="1400" dirty="0" smtClean="0">
                <a:latin typeface="Times New Roman" pitchFamily="18" charset="0"/>
                <a:cs typeface="Times New Roman" pitchFamily="18" charset="0"/>
              </a:rPr>
              <a:t>, A.; Rowe, A., "Fine-grained remote monitoring, control and pre-paid electrical service in rural </a:t>
            </a:r>
            <a:r>
              <a:rPr lang="en-IN" sz="1400" dirty="0" err="1" smtClean="0">
                <a:latin typeface="Times New Roman" pitchFamily="18" charset="0"/>
                <a:cs typeface="Times New Roman" pitchFamily="18" charset="0"/>
              </a:rPr>
              <a:t>microgrids</a:t>
            </a:r>
            <a:r>
              <a:rPr lang="en-IN" sz="1400" dirty="0" smtClean="0">
                <a:latin typeface="Times New Roman" pitchFamily="18" charset="0"/>
                <a:cs typeface="Times New Roman" pitchFamily="18" charset="0"/>
              </a:rPr>
              <a:t>," Information Processing in Sensor Networks, IPSN-14 Proceedings of the 13th International Symposium on, pp.1,11, 15-17 April 2014. </a:t>
            </a:r>
          </a:p>
          <a:p>
            <a:pPr algn="just">
              <a:lnSpc>
                <a:spcPct val="170000"/>
              </a:lnSpc>
            </a:pPr>
            <a:r>
              <a:rPr lang="en-IN" sz="1400" dirty="0" smtClean="0">
                <a:latin typeface="Times New Roman" pitchFamily="18" charset="0"/>
                <a:cs typeface="Times New Roman" pitchFamily="18" charset="0"/>
              </a:rPr>
              <a:t>[8] S. </a:t>
            </a:r>
            <a:r>
              <a:rPr lang="en-IN" sz="1400" dirty="0" err="1" smtClean="0">
                <a:latin typeface="Times New Roman" pitchFamily="18" charset="0"/>
                <a:cs typeface="Times New Roman" pitchFamily="18" charset="0"/>
              </a:rPr>
              <a:t>Thale</a:t>
            </a:r>
            <a:r>
              <a:rPr lang="en-IN" sz="1400" dirty="0" smtClean="0">
                <a:latin typeface="Times New Roman" pitchFamily="18" charset="0"/>
                <a:cs typeface="Times New Roman" pitchFamily="18" charset="0"/>
              </a:rPr>
              <a:t> and V. </a:t>
            </a:r>
            <a:r>
              <a:rPr lang="en-IN" sz="1400" dirty="0" err="1" smtClean="0">
                <a:latin typeface="Times New Roman" pitchFamily="18" charset="0"/>
                <a:cs typeface="Times New Roman" pitchFamily="18" charset="0"/>
              </a:rPr>
              <a:t>Agarwal</a:t>
            </a:r>
            <a:r>
              <a:rPr lang="en-IN" sz="1400" dirty="0" smtClean="0">
                <a:latin typeface="Times New Roman" pitchFamily="18" charset="0"/>
                <a:cs typeface="Times New Roman" pitchFamily="18" charset="0"/>
              </a:rPr>
              <a:t>, “Design and implementation of communication and control architecture for solar PV based </a:t>
            </a:r>
            <a:r>
              <a:rPr lang="en-IN" sz="1400" dirty="0" err="1" smtClean="0">
                <a:latin typeface="Times New Roman" pitchFamily="18" charset="0"/>
                <a:cs typeface="Times New Roman" pitchFamily="18" charset="0"/>
              </a:rPr>
              <a:t>microgrid</a:t>
            </a:r>
            <a:r>
              <a:rPr lang="en-IN" sz="1400" dirty="0" smtClean="0">
                <a:latin typeface="Times New Roman" pitchFamily="18" charset="0"/>
                <a:cs typeface="Times New Roman" pitchFamily="18" charset="0"/>
              </a:rPr>
              <a:t> supported by PEM fuel cell based auxiliary source,” in Proc. 37th IEEE Photovoltaic Spec. Conf., Seattle, WA, USA, Jun. 2011, pp. 2448– 2453. </a:t>
            </a:r>
          </a:p>
          <a:p>
            <a:pPr algn="just">
              <a:lnSpc>
                <a:spcPct val="170000"/>
              </a:lnSpc>
            </a:pPr>
            <a:r>
              <a:rPr lang="en-IN" sz="1400" dirty="0" smtClean="0">
                <a:latin typeface="Times New Roman" pitchFamily="18" charset="0"/>
                <a:cs typeface="Times New Roman" pitchFamily="18" charset="0"/>
              </a:rPr>
              <a:t>[9] S. </a:t>
            </a:r>
            <a:r>
              <a:rPr lang="en-IN" sz="1400" dirty="0" err="1" smtClean="0">
                <a:latin typeface="Times New Roman" pitchFamily="18" charset="0"/>
                <a:cs typeface="Times New Roman" pitchFamily="18" charset="0"/>
              </a:rPr>
              <a:t>Thale</a:t>
            </a:r>
            <a:r>
              <a:rPr lang="en-IN" sz="1400" dirty="0" smtClean="0">
                <a:latin typeface="Times New Roman" pitchFamily="18" charset="0"/>
                <a:cs typeface="Times New Roman" pitchFamily="18" charset="0"/>
              </a:rPr>
              <a:t> and V. </a:t>
            </a:r>
            <a:r>
              <a:rPr lang="en-IN" sz="1400" dirty="0" err="1" smtClean="0">
                <a:latin typeface="Times New Roman" pitchFamily="18" charset="0"/>
                <a:cs typeface="Times New Roman" pitchFamily="18" charset="0"/>
              </a:rPr>
              <a:t>Agarwal</a:t>
            </a:r>
            <a:r>
              <a:rPr lang="en-IN" sz="1400" dirty="0" smtClean="0">
                <a:latin typeface="Times New Roman" pitchFamily="18" charset="0"/>
                <a:cs typeface="Times New Roman" pitchFamily="18" charset="0"/>
              </a:rPr>
              <a:t>, “Controller Area Network (CAN) based smart protection scheme for solar PV, fuel cell, ultra-capacitor and wind energy system based </a:t>
            </a:r>
            <a:r>
              <a:rPr lang="en-IN" sz="1400" dirty="0" err="1" smtClean="0">
                <a:latin typeface="Times New Roman" pitchFamily="18" charset="0"/>
                <a:cs typeface="Times New Roman" pitchFamily="18" charset="0"/>
              </a:rPr>
              <a:t>microgrid</a:t>
            </a:r>
            <a:r>
              <a:rPr lang="en-IN" sz="1400" dirty="0" smtClean="0">
                <a:latin typeface="Times New Roman" pitchFamily="18" charset="0"/>
                <a:cs typeface="Times New Roman" pitchFamily="18" charset="0"/>
              </a:rPr>
              <a:t>,” in Proc. 38th IEEE PVSC, Austin, TX, USA, Jun. 2012, pp. 580–585. </a:t>
            </a:r>
          </a:p>
          <a:p>
            <a:pPr algn="just">
              <a:lnSpc>
                <a:spcPct val="170000"/>
              </a:lnSpc>
            </a:pPr>
            <a:r>
              <a:rPr lang="en-IN" sz="1400" dirty="0" smtClean="0">
                <a:latin typeface="Times New Roman" pitchFamily="18" charset="0"/>
                <a:cs typeface="Times New Roman" pitchFamily="18" charset="0"/>
              </a:rPr>
              <a:t>[10] </a:t>
            </a:r>
            <a:r>
              <a:rPr lang="en-IN" sz="1400" dirty="0" err="1" smtClean="0">
                <a:latin typeface="Times New Roman" pitchFamily="18" charset="0"/>
                <a:cs typeface="Times New Roman" pitchFamily="18" charset="0"/>
              </a:rPr>
              <a:t>Thale</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Agarwal</a:t>
            </a:r>
            <a:r>
              <a:rPr lang="en-IN" sz="1400" dirty="0" smtClean="0">
                <a:latin typeface="Times New Roman" pitchFamily="18" charset="0"/>
                <a:cs typeface="Times New Roman" pitchFamily="18" charset="0"/>
              </a:rPr>
              <a:t>, V., "Design and implementation of communication and control architecture for solar PV based </a:t>
            </a:r>
            <a:r>
              <a:rPr lang="en-IN" sz="1400" dirty="0" err="1" smtClean="0">
                <a:latin typeface="Times New Roman" pitchFamily="18" charset="0"/>
                <a:cs typeface="Times New Roman" pitchFamily="18" charset="0"/>
              </a:rPr>
              <a:t>microgrid</a:t>
            </a:r>
            <a:r>
              <a:rPr lang="en-IN" sz="1400" dirty="0" smtClean="0">
                <a:latin typeface="Times New Roman" pitchFamily="18" charset="0"/>
                <a:cs typeface="Times New Roman" pitchFamily="18" charset="0"/>
              </a:rPr>
              <a:t> supported by PEM Fuel Cell based auxiliary source," in Photovoltaic Specialists Conference (PVSC), 2011 37th IEEE , vol., no., pp.002448-002453, 19-24 June 2011.</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1299</TotalTime>
  <Words>1512</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Microgrid demonstration gateway for players communication and load monitoring and management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2021-11-10T07:28:25Z</dcterms:modified>
</cp:coreProperties>
</file>