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11/10/2021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11/10/2021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11/10/2021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11/10/2021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11/10/2021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11/10/2021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Lightweight </a:t>
            </a:r>
            <a:r>
              <a:rPr lang="en-US" b="1" dirty="0" err="1" smtClean="0"/>
              <a:t>Mashup</a:t>
            </a:r>
            <a:r>
              <a:rPr lang="en-US" b="1" dirty="0" smtClean="0"/>
              <a:t> Middleware for Coal Mine Safety Monitoring and Control Automation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609600"/>
            <a:ext cx="7498080" cy="5257800"/>
          </a:xfrm>
        </p:spPr>
        <p:txBody>
          <a:bodyPr>
            <a:noAutofit/>
          </a:bodyPr>
          <a:lstStyle/>
          <a:p>
            <a:pPr algn="just">
              <a:buNone/>
            </a:pPr>
            <a:r>
              <a:rPr lang="en-IN" sz="2000" dirty="0" smtClean="0">
                <a:latin typeface="Times New Roman" pitchFamily="18" charset="0"/>
                <a:cs typeface="Times New Roman" pitchFamily="18" charset="0"/>
              </a:rPr>
              <a:t>    Recently</a:t>
            </a:r>
            <a:r>
              <a:rPr lang="en-IN" sz="2000" dirty="0" smtClean="0">
                <a:latin typeface="Times New Roman" pitchFamily="18" charset="0"/>
                <a:cs typeface="Times New Roman" pitchFamily="18" charset="0"/>
              </a:rPr>
              <a:t>, the frequent coal mine safety accidents have caused serious casualties and huge economic losses. It is urgent for the global mining industry to increase operational efficiency and improve overall mining safety. This paper proposes a lightweight </a:t>
            </a:r>
            <a:r>
              <a:rPr lang="en-IN" sz="2000" dirty="0" err="1" smtClean="0">
                <a:latin typeface="Times New Roman" pitchFamily="18" charset="0"/>
                <a:cs typeface="Times New Roman" pitchFamily="18" charset="0"/>
              </a:rPr>
              <a:t>mashup</a:t>
            </a:r>
            <a:r>
              <a:rPr lang="en-IN" sz="2000" dirty="0" smtClean="0">
                <a:latin typeface="Times New Roman" pitchFamily="18" charset="0"/>
                <a:cs typeface="Times New Roman" pitchFamily="18" charset="0"/>
              </a:rPr>
              <a:t> middleware to achieve remote monitoring and control automation of underground physical sensor devices. First, the cluster tree based on </a:t>
            </a:r>
            <a:r>
              <a:rPr lang="en-IN" sz="2000" dirty="0" err="1" smtClean="0">
                <a:latin typeface="Times New Roman" pitchFamily="18" charset="0"/>
                <a:cs typeface="Times New Roman" pitchFamily="18" charset="0"/>
              </a:rPr>
              <a:t>ZigBee</a:t>
            </a:r>
            <a:r>
              <a:rPr lang="en-IN" sz="2000" dirty="0" smtClean="0">
                <a:latin typeface="Times New Roman" pitchFamily="18" charset="0"/>
                <a:cs typeface="Times New Roman" pitchFamily="18" charset="0"/>
              </a:rPr>
              <a:t> Wireless Sensor Network (WSN) is deployed in an underground coal mine, and propose an Open Service Gateway initiative (</a:t>
            </a:r>
            <a:r>
              <a:rPr lang="en-IN" sz="2000" dirty="0" err="1" smtClean="0">
                <a:latin typeface="Times New Roman" pitchFamily="18" charset="0"/>
                <a:cs typeface="Times New Roman" pitchFamily="18" charset="0"/>
              </a:rPr>
              <a:t>OSGi</a:t>
            </a:r>
            <a:r>
              <a:rPr lang="en-IN" sz="2000" dirty="0" smtClean="0">
                <a:latin typeface="Times New Roman" pitchFamily="18" charset="0"/>
                <a:cs typeface="Times New Roman" pitchFamily="18" charset="0"/>
              </a:rPr>
              <a:t>)-based uniform devices access framework. Then, propose a uniform message space and data distribution model, and also, a lightweight services </a:t>
            </a:r>
            <a:r>
              <a:rPr lang="en-IN" sz="2000" dirty="0" err="1" smtClean="0">
                <a:latin typeface="Times New Roman" pitchFamily="18" charset="0"/>
                <a:cs typeface="Times New Roman" pitchFamily="18" charset="0"/>
              </a:rPr>
              <a:t>mashup</a:t>
            </a:r>
            <a:r>
              <a:rPr lang="en-IN" sz="2000" dirty="0" smtClean="0">
                <a:latin typeface="Times New Roman" pitchFamily="18" charset="0"/>
                <a:cs typeface="Times New Roman" pitchFamily="18" charset="0"/>
              </a:rPr>
              <a:t> approach is implemented. With the help of visualization technology, the graphical user interface of different underground physical sensor devices could be created, which allows the sensors to combine with other resources easily. Besides, four types of coal mine safety monitoring and control automation scenarios are illustrated, and the performance has also been measured and analyzed. It has been proved that our lightweight </a:t>
            </a:r>
            <a:r>
              <a:rPr lang="en-IN" sz="2000" dirty="0" err="1" smtClean="0">
                <a:latin typeface="Times New Roman" pitchFamily="18" charset="0"/>
                <a:cs typeface="Times New Roman" pitchFamily="18" charset="0"/>
              </a:rPr>
              <a:t>mashup</a:t>
            </a:r>
            <a:r>
              <a:rPr lang="en-IN" sz="2000" dirty="0" smtClean="0">
                <a:latin typeface="Times New Roman" pitchFamily="18" charset="0"/>
                <a:cs typeface="Times New Roman" pitchFamily="18" charset="0"/>
              </a:rPr>
              <a:t> middleware can reduce the costs efficiently to create coal mine safety monitoring and control automation applications.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expansion of existing coal mine safety monitoring and control system, visualization technology can further improve the visibility of underground sensor objects, such as 3D technology, which provides significant support for decision making and real-time control in underground mines.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When a natural calamity or a roof fall occurred, the cabling is damaged. So the reliability and long life of conventional communication system is poor these are all drawback of this </a:t>
            </a:r>
            <a:r>
              <a:rPr lang="en-IN" sz="2000" dirty="0" smtClean="0">
                <a:latin typeface="Times New Roman" pitchFamily="18" charset="0"/>
                <a:cs typeface="Times New Roman" pitchFamily="18" charset="0"/>
              </a:rPr>
              <a:t>paper.</a:t>
            </a:r>
          </a:p>
          <a:p>
            <a:pPr algn="just">
              <a:lnSpc>
                <a:spcPct val="150000"/>
              </a:lnSpc>
            </a:pPr>
            <a:r>
              <a:rPr lang="en-IN" sz="2000" dirty="0" smtClean="0">
                <a:latin typeface="Times New Roman" pitchFamily="18" charset="0"/>
                <a:cs typeface="Times New Roman" pitchFamily="18" charset="0"/>
              </a:rPr>
              <a:t>The system that can detect the methane of coal mine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High </a:t>
            </a:r>
            <a:r>
              <a:rPr lang="en-IN" sz="2000" dirty="0" smtClean="0">
                <a:latin typeface="Times New Roman" pitchFamily="18" charset="0"/>
                <a:cs typeface="Times New Roman" pitchFamily="18" charset="0"/>
              </a:rPr>
              <a:t>power consumption, poor humidity these are all drawbacks</a:t>
            </a:r>
            <a:r>
              <a:rPr lang="en-IN" sz="2000" dirty="0" smtClean="0">
                <a:latin typeface="Times New Roman" pitchFamily="18" charset="0"/>
                <a:cs typeface="Times New Roman" pitchFamily="18" charset="0"/>
              </a:rPr>
              <a:t>.</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project aims at developing a wireless sensor network realized real time surveillance with early warning intelligence on harmful gases in mining area and used GPRS to monitor potential safety problems in coal protection using a IOT technology.</a:t>
            </a:r>
            <a:endParaRPr lang="en-US"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another problem is that the working condition of industries is very noisy and if the distance of the workers and system is long, workers will not get proper message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problem in this project is that miner gets alert by voice communication since miner will be working in a noisy area then he does not gets alert.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identify problem with effective manner by giving the voice alert to each and every nodes.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4572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This paper proposes a lightweight </a:t>
            </a:r>
            <a:r>
              <a:rPr lang="en-IN" sz="2000" dirty="0" err="1" smtClean="0">
                <a:latin typeface="Times New Roman" pitchFamily="18" charset="0"/>
                <a:cs typeface="Times New Roman" pitchFamily="18" charset="0"/>
              </a:rPr>
              <a:t>mashup</a:t>
            </a:r>
            <a:r>
              <a:rPr lang="en-IN" sz="2000" dirty="0" smtClean="0">
                <a:latin typeface="Times New Roman" pitchFamily="18" charset="0"/>
                <a:cs typeface="Times New Roman" pitchFamily="18" charset="0"/>
              </a:rPr>
              <a:t> middleware to achieve remote monitoring and control automation of underground physical sensor devices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Real-time coal miner localization and tracking system is also proposed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which includes real-time coal miner dynamic display, 3D Geographic Information System (GIS) user interface, alarming, querying trajectories of all miners, and emergency rescue supporting.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propose an easy to use, deploy and develop upon device-level coal mine safety monitoring and control automation middleware.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Then, propose a uniform message space and data distribution model, and also, a lightweight services </a:t>
            </a:r>
            <a:r>
              <a:rPr lang="en-IN" sz="2000" dirty="0" err="1" smtClean="0">
                <a:latin typeface="Times New Roman" pitchFamily="18" charset="0"/>
                <a:cs typeface="Times New Roman" pitchFamily="18" charset="0"/>
              </a:rPr>
              <a:t>mashup</a:t>
            </a:r>
            <a:r>
              <a:rPr lang="en-IN" sz="2000" dirty="0" smtClean="0">
                <a:latin typeface="Times New Roman" pitchFamily="18" charset="0"/>
                <a:cs typeface="Times New Roman" pitchFamily="18" charset="0"/>
              </a:rPr>
              <a:t> approach is implemented.</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lightweight </a:t>
            </a:r>
            <a:r>
              <a:rPr lang="en-IN" sz="2000" dirty="0" err="1" smtClean="0">
                <a:latin typeface="Times New Roman" pitchFamily="18" charset="0"/>
                <a:cs typeface="Times New Roman" pitchFamily="18" charset="0"/>
              </a:rPr>
              <a:t>mashup</a:t>
            </a:r>
            <a:r>
              <a:rPr lang="en-IN" sz="2000" dirty="0" smtClean="0">
                <a:latin typeface="Times New Roman" pitchFamily="18" charset="0"/>
                <a:cs typeface="Times New Roman" pitchFamily="18" charset="0"/>
              </a:rPr>
              <a:t> middleware consists of several elements and their performance can be tested and evaluated through different scenarios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Besides, in order to improve the efficiency of the rescue work, it is also necessary to provide an intuitive personnel distribution map at any time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data-centric paradigm is most efficiently realized by publish-subscribe based data distribution pattern rather than traditional request-response pattern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desirable topology of a WSN in coal mines should not only gain high system reliability and robustness, but also realize efficient localization of miners.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330450"/>
                <a:gridCol w="2914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Blood on the coal: The effect of organizational size and differentiation on coal mine accidents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 Page,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As firms organize to achieve safer work environments, they are faced with decisions on how to structure their activities in terms of, among other things, size and differentiation.</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Underground mines wireless propagation modeling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Ndoh and G. Y. Delisle,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These results are reported and compared with a newly introduced method based on a cascade of impedances analogy.</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228850"/>
                <a:gridCol w="2914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Interactive visual exploration of a large </a:t>
                      </a:r>
                      <a:r>
                        <a:rPr lang="en-US" sz="2000" dirty="0" err="1">
                          <a:latin typeface="Times New Roman"/>
                          <a:ea typeface="Calibri"/>
                          <a:cs typeface="Latha"/>
                        </a:rPr>
                        <a:t>spatio</a:t>
                      </a:r>
                      <a:r>
                        <a:rPr lang="en-US" sz="2000" dirty="0">
                          <a:latin typeface="Times New Roman"/>
                          <a:ea typeface="Calibri"/>
                          <a:cs typeface="Latha"/>
                        </a:rPr>
                        <a:t>-temporal dataset: Reflections on a </a:t>
                      </a:r>
                      <a:r>
                        <a:rPr lang="en-US" sz="2000" dirty="0" err="1">
                          <a:latin typeface="Times New Roman"/>
                          <a:ea typeface="Calibri"/>
                          <a:cs typeface="Latha"/>
                        </a:rPr>
                        <a:t>geovisualization</a:t>
                      </a:r>
                      <a:r>
                        <a:rPr lang="en-US" sz="2000" dirty="0">
                          <a:latin typeface="Times New Roman"/>
                          <a:ea typeface="Calibri"/>
                          <a:cs typeface="Latha"/>
                        </a:rPr>
                        <a:t> </a:t>
                      </a:r>
                      <a:r>
                        <a:rPr lang="en-US" sz="2000" dirty="0" err="1">
                          <a:latin typeface="Times New Roman"/>
                          <a:ea typeface="Calibri"/>
                          <a:cs typeface="Latha"/>
                        </a:rPr>
                        <a:t>mashup</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Wood, J. Dykes, A. Slingsby, and K. Clarke,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We propose an approach inspired by geographical '</a:t>
                      </a:r>
                      <a:r>
                        <a:rPr lang="en-US" sz="2000" dirty="0" err="1">
                          <a:solidFill>
                            <a:srgbClr val="333333"/>
                          </a:solidFill>
                          <a:latin typeface="Times New Roman"/>
                          <a:ea typeface="Calibri"/>
                          <a:cs typeface="Latha"/>
                        </a:rPr>
                        <a:t>mashups</a:t>
                      </a:r>
                      <a:r>
                        <a:rPr lang="en-US" sz="2000" dirty="0">
                          <a:solidFill>
                            <a:srgbClr val="333333"/>
                          </a:solidFill>
                          <a:latin typeface="Times New Roman"/>
                          <a:ea typeface="Calibri"/>
                          <a:cs typeface="Latha"/>
                        </a:rPr>
                        <a:t>' in which freely-available functionality and data are loosely but flexibly combined using de facto exchange standards.</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The design and evaluation of a wireless sensor network for mine safety monitoring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X.-G. Niu, X.-H. Huang, Z. Zhao, Y.-H. Zhang, C.-C. Huang, and L. Cui,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mechanism is easy to implement and low-cost compared to other more theoretically based mechanisms such as </a:t>
                      </a:r>
                      <a:r>
                        <a:rPr lang="en-US" sz="2000" dirty="0" err="1">
                          <a:solidFill>
                            <a:srgbClr val="333333"/>
                          </a:solidFill>
                          <a:latin typeface="Times New Roman"/>
                          <a:ea typeface="Calibri"/>
                          <a:cs typeface="Latha"/>
                        </a:rPr>
                        <a:t>Kalman</a:t>
                      </a:r>
                      <a:r>
                        <a:rPr lang="en-US" sz="2000" dirty="0">
                          <a:solidFill>
                            <a:srgbClr val="333333"/>
                          </a:solidFill>
                          <a:latin typeface="Times New Roman"/>
                          <a:ea typeface="Calibri"/>
                          <a:cs typeface="Latha"/>
                        </a:rPr>
                        <a:t> filter.</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2050" name="Picture 2"/>
          <p:cNvPicPr>
            <a:picLocks noGrp="1" noChangeAspect="1" noChangeArrowheads="1"/>
          </p:cNvPicPr>
          <p:nvPr>
            <p:ph idx="1"/>
          </p:nvPr>
        </p:nvPicPr>
        <p:blipFill>
          <a:blip r:embed="rId2"/>
          <a:srcRect/>
          <a:stretch>
            <a:fillRect/>
          </a:stretch>
        </p:blipFill>
        <p:spPr bwMode="auto">
          <a:xfrm>
            <a:off x="1752600" y="1371600"/>
            <a:ext cx="6629400" cy="47244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2587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304800"/>
            <a:ext cx="7498080" cy="4800600"/>
          </a:xfrm>
        </p:spPr>
        <p:txBody>
          <a:bodyPr>
            <a:noAutofit/>
          </a:bodyPr>
          <a:lstStyle/>
          <a:p>
            <a:pPr algn="just">
              <a:buNone/>
            </a:pPr>
            <a:r>
              <a:rPr lang="en-IN" sz="1900" dirty="0" smtClean="0">
                <a:latin typeface="Times New Roman" pitchFamily="18" charset="0"/>
                <a:cs typeface="Times New Roman" pitchFamily="18" charset="0"/>
              </a:rPr>
              <a:t>    This </a:t>
            </a:r>
            <a:r>
              <a:rPr lang="en-IN" sz="1900" dirty="0" smtClean="0">
                <a:latin typeface="Times New Roman" pitchFamily="18" charset="0"/>
                <a:cs typeface="Times New Roman" pitchFamily="18" charset="0"/>
              </a:rPr>
              <a:t>paper builds a lightweight </a:t>
            </a:r>
            <a:r>
              <a:rPr lang="en-IN" sz="1900" dirty="0" err="1" smtClean="0">
                <a:latin typeface="Times New Roman" pitchFamily="18" charset="0"/>
                <a:cs typeface="Times New Roman" pitchFamily="18" charset="0"/>
              </a:rPr>
              <a:t>mashup</a:t>
            </a:r>
            <a:r>
              <a:rPr lang="en-IN" sz="1900" dirty="0" smtClean="0">
                <a:latin typeface="Times New Roman" pitchFamily="18" charset="0"/>
                <a:cs typeface="Times New Roman" pitchFamily="18" charset="0"/>
              </a:rPr>
              <a:t> middleware for coal mine safety remote monitoring and control visualization. Focus on the design and implementation for underground </a:t>
            </a:r>
            <a:r>
              <a:rPr lang="en-IN" sz="1900" dirty="0" err="1" smtClean="0">
                <a:latin typeface="Times New Roman" pitchFamily="18" charset="0"/>
                <a:cs typeface="Times New Roman" pitchFamily="18" charset="0"/>
              </a:rPr>
              <a:t>ZigBee</a:t>
            </a:r>
            <a:r>
              <a:rPr lang="en-IN" sz="1900" dirty="0" smtClean="0">
                <a:latin typeface="Times New Roman" pitchFamily="18" charset="0"/>
                <a:cs typeface="Times New Roman" pitchFamily="18" charset="0"/>
              </a:rPr>
              <a:t> wireless sensor network deployment, uniform devices access framework, distributed data distribution service, event-driven </a:t>
            </a:r>
            <a:r>
              <a:rPr lang="en-IN" sz="1900" dirty="0" err="1" smtClean="0">
                <a:latin typeface="Times New Roman" pitchFamily="18" charset="0"/>
                <a:cs typeface="Times New Roman" pitchFamily="18" charset="0"/>
              </a:rPr>
              <a:t>mashup</a:t>
            </a:r>
            <a:r>
              <a:rPr lang="en-IN" sz="1900" dirty="0" smtClean="0">
                <a:latin typeface="Times New Roman" pitchFamily="18" charset="0"/>
                <a:cs typeface="Times New Roman" pitchFamily="18" charset="0"/>
              </a:rPr>
              <a:t> service execution engine, and </a:t>
            </a:r>
            <a:r>
              <a:rPr lang="en-IN" sz="1900" dirty="0" err="1" smtClean="0">
                <a:latin typeface="Times New Roman" pitchFamily="18" charset="0"/>
                <a:cs typeface="Times New Roman" pitchFamily="18" charset="0"/>
              </a:rPr>
              <a:t>RESTful</a:t>
            </a:r>
            <a:r>
              <a:rPr lang="en-IN" sz="1900" dirty="0" smtClean="0">
                <a:latin typeface="Times New Roman" pitchFamily="18" charset="0"/>
                <a:cs typeface="Times New Roman" pitchFamily="18" charset="0"/>
              </a:rPr>
              <a:t>-based open API interface. The main novelty of this study is to develop a lightweight </a:t>
            </a:r>
            <a:r>
              <a:rPr lang="en-IN" sz="1900" dirty="0" err="1" smtClean="0">
                <a:latin typeface="Times New Roman" pitchFamily="18" charset="0"/>
                <a:cs typeface="Times New Roman" pitchFamily="18" charset="0"/>
              </a:rPr>
              <a:t>mashup</a:t>
            </a:r>
            <a:r>
              <a:rPr lang="en-IN" sz="1900" dirty="0" smtClean="0">
                <a:latin typeface="Times New Roman" pitchFamily="18" charset="0"/>
                <a:cs typeface="Times New Roman" pitchFamily="18" charset="0"/>
              </a:rPr>
              <a:t> middleware for coal mine monitoring and control middleware which is easy to use and install for engineers. Since most of the application is Web-based, any personal computer and a web browser can connect the Internet and enter the Web page to use the application, and which can reduce the costs of coal mine safety monitoring and control automation. Therefore, it is expected to be a main contribution to coal mines for better and safer working environments. Several issues remain to be addressed further. First, as the expansion of existing coal mine safety monitoring and control system, visualization technology can further improve the visibility of underground sensor objects, such as 3D technology, which provides significant support for decision making and real-time control in underground mines. Second, it is essential to optimize the real-time data distribution service and data congest scheduling strategy with different </a:t>
            </a:r>
            <a:r>
              <a:rPr lang="en-IN" sz="1900" dirty="0" err="1" smtClean="0">
                <a:latin typeface="Times New Roman" pitchFamily="18" charset="0"/>
                <a:cs typeface="Times New Roman" pitchFamily="18" charset="0"/>
              </a:rPr>
              <a:t>QoS</a:t>
            </a:r>
            <a:r>
              <a:rPr lang="en-IN" sz="1900" dirty="0" smtClean="0">
                <a:latin typeface="Times New Roman" pitchFamily="18" charset="0"/>
                <a:cs typeface="Times New Roman" pitchFamily="18" charset="0"/>
              </a:rPr>
              <a:t> constraints for a large-scale coal mine deployment. These works are currently in progress in our lab.</a:t>
            </a:r>
            <a:endParaRPr lang="en-US" sz="19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K. Page, “Blood on the coal: The effect of organizational size and differentiation on coal mine accidents,” J. Safety Res., vol. 40, no. 2, pp. 85–95, 2009.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L. Mallet, C. Vaught, and M. J. </a:t>
            </a:r>
            <a:r>
              <a:rPr lang="en-IN" sz="1600" dirty="0" err="1" smtClean="0">
                <a:latin typeface="Times New Roman" pitchFamily="18" charset="0"/>
                <a:cs typeface="Times New Roman" pitchFamily="18" charset="0"/>
              </a:rPr>
              <a:t>Brnich</a:t>
            </a:r>
            <a:r>
              <a:rPr lang="en-IN" sz="1600" dirty="0" smtClean="0">
                <a:latin typeface="Times New Roman" pitchFamily="18" charset="0"/>
                <a:cs typeface="Times New Roman" pitchFamily="18" charset="0"/>
              </a:rPr>
              <a:t> Jr., “</a:t>
            </a:r>
            <a:r>
              <a:rPr lang="en-IN" sz="1600" dirty="0" err="1" smtClean="0">
                <a:latin typeface="Times New Roman" pitchFamily="18" charset="0"/>
                <a:cs typeface="Times New Roman" pitchFamily="18" charset="0"/>
              </a:rPr>
              <a:t>Sociotechnical</a:t>
            </a:r>
            <a:r>
              <a:rPr lang="en-IN" sz="1600" dirty="0" smtClean="0">
                <a:latin typeface="Times New Roman" pitchFamily="18" charset="0"/>
                <a:cs typeface="Times New Roman" pitchFamily="18" charset="0"/>
              </a:rPr>
              <a:t> communication in an underground mine fire: A study of warning messages during an emergency evacuation,” Safety Sci., vol. 16, no. 5, pp. 709–728, 1993.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M. </a:t>
            </a:r>
            <a:r>
              <a:rPr lang="en-IN" sz="1600" dirty="0" err="1" smtClean="0">
                <a:latin typeface="Times New Roman" pitchFamily="18" charset="0"/>
                <a:cs typeface="Times New Roman" pitchFamily="18" charset="0"/>
              </a:rPr>
              <a:t>Ndoh</a:t>
            </a:r>
            <a:r>
              <a:rPr lang="en-IN" sz="1600" dirty="0" smtClean="0">
                <a:latin typeface="Times New Roman" pitchFamily="18" charset="0"/>
                <a:cs typeface="Times New Roman" pitchFamily="18" charset="0"/>
              </a:rPr>
              <a:t> and G. Y. </a:t>
            </a:r>
            <a:r>
              <a:rPr lang="en-IN" sz="1600" dirty="0" err="1" smtClean="0">
                <a:latin typeface="Times New Roman" pitchFamily="18" charset="0"/>
                <a:cs typeface="Times New Roman" pitchFamily="18" charset="0"/>
              </a:rPr>
              <a:t>Delisle</a:t>
            </a:r>
            <a:r>
              <a:rPr lang="en-IN" sz="1600" dirty="0" smtClean="0">
                <a:latin typeface="Times New Roman" pitchFamily="18" charset="0"/>
                <a:cs typeface="Times New Roman" pitchFamily="18" charset="0"/>
              </a:rPr>
              <a:t>, “Underground mines wireless propagation </a:t>
            </a:r>
            <a:r>
              <a:rPr lang="en-IN" sz="1600" dirty="0" err="1" smtClean="0">
                <a:latin typeface="Times New Roman" pitchFamily="18" charset="0"/>
                <a:cs typeface="Times New Roman" pitchFamily="18" charset="0"/>
              </a:rPr>
              <a:t>modeling</a:t>
            </a:r>
            <a:r>
              <a:rPr lang="en-IN" sz="1600" dirty="0" smtClean="0">
                <a:latin typeface="Times New Roman" pitchFamily="18" charset="0"/>
                <a:cs typeface="Times New Roman" pitchFamily="18" charset="0"/>
              </a:rPr>
              <a:t>,” in Proc. 60th IEEE </a:t>
            </a:r>
            <a:r>
              <a:rPr lang="en-IN" sz="1600" dirty="0" err="1" smtClean="0">
                <a:latin typeface="Times New Roman" pitchFamily="18" charset="0"/>
                <a:cs typeface="Times New Roman" pitchFamily="18" charset="0"/>
              </a:rPr>
              <a:t>Veh</a:t>
            </a:r>
            <a:r>
              <a:rPr lang="en-IN" sz="1600" dirty="0" smtClean="0">
                <a:latin typeface="Times New Roman" pitchFamily="18" charset="0"/>
                <a:cs typeface="Times New Roman" pitchFamily="18" charset="0"/>
              </a:rPr>
              <a:t>. Technol. Conf., 2004, vol. 5, pp. 3584–3588.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J. Wood, J. Dykes, A. </a:t>
            </a:r>
            <a:r>
              <a:rPr lang="en-IN" sz="1600" dirty="0" err="1" smtClean="0">
                <a:latin typeface="Times New Roman" pitchFamily="18" charset="0"/>
                <a:cs typeface="Times New Roman" pitchFamily="18" charset="0"/>
              </a:rPr>
              <a:t>Slingsby</a:t>
            </a:r>
            <a:r>
              <a:rPr lang="en-IN" sz="1600" dirty="0" smtClean="0">
                <a:latin typeface="Times New Roman" pitchFamily="18" charset="0"/>
                <a:cs typeface="Times New Roman" pitchFamily="18" charset="0"/>
              </a:rPr>
              <a:t>, and K. Clarke, “Interactive visual exploration of a large </a:t>
            </a:r>
            <a:r>
              <a:rPr lang="en-IN" sz="1600" dirty="0" err="1" smtClean="0">
                <a:latin typeface="Times New Roman" pitchFamily="18" charset="0"/>
                <a:cs typeface="Times New Roman" pitchFamily="18" charset="0"/>
              </a:rPr>
              <a:t>spatio</a:t>
            </a:r>
            <a:r>
              <a:rPr lang="en-IN" sz="1600" dirty="0" smtClean="0">
                <a:latin typeface="Times New Roman" pitchFamily="18" charset="0"/>
                <a:cs typeface="Times New Roman" pitchFamily="18" charset="0"/>
              </a:rPr>
              <a:t>-temporal dataset: Reflections on a </a:t>
            </a:r>
            <a:r>
              <a:rPr lang="en-IN" sz="1600" dirty="0" err="1" smtClean="0">
                <a:latin typeface="Times New Roman" pitchFamily="18" charset="0"/>
                <a:cs typeface="Times New Roman" pitchFamily="18" charset="0"/>
              </a:rPr>
              <a:t>geovisualization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mashup</a:t>
            </a:r>
            <a:r>
              <a:rPr lang="en-IN" sz="1600" dirty="0" smtClean="0">
                <a:latin typeface="Times New Roman" pitchFamily="18" charset="0"/>
                <a:cs typeface="Times New Roman" pitchFamily="18" charset="0"/>
              </a:rPr>
              <a:t>,” IEEE Trans. Vis.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Graph., vol. 13, no. 6, pp. 1176–1183, Nov.–Dec. 2007</a:t>
            </a:r>
            <a:r>
              <a:rPr lang="en-IN" sz="1600" dirty="0" smtClean="0">
                <a:latin typeface="Times New Roman" pitchFamily="18" charset="0"/>
                <a:cs typeface="Times New Roman" pitchFamily="18" charset="0"/>
              </a:rPr>
              <a:t>.</a:t>
            </a:r>
          </a:p>
          <a:p>
            <a:pPr algn="just">
              <a:lnSpc>
                <a:spcPct val="160000"/>
              </a:lnSpc>
            </a:pPr>
            <a:r>
              <a:rPr lang="en-IN" sz="1600" dirty="0" smtClean="0">
                <a:latin typeface="Times New Roman" pitchFamily="18" charset="0"/>
                <a:cs typeface="Times New Roman" pitchFamily="18" charset="0"/>
              </a:rPr>
              <a:t>[5] X.-G. </a:t>
            </a:r>
            <a:r>
              <a:rPr lang="en-IN" sz="1600" dirty="0" err="1" smtClean="0">
                <a:latin typeface="Times New Roman" pitchFamily="18" charset="0"/>
                <a:cs typeface="Times New Roman" pitchFamily="18" charset="0"/>
              </a:rPr>
              <a:t>Niu</a:t>
            </a:r>
            <a:r>
              <a:rPr lang="en-IN" sz="1600" dirty="0" smtClean="0">
                <a:latin typeface="Times New Roman" pitchFamily="18" charset="0"/>
                <a:cs typeface="Times New Roman" pitchFamily="18" charset="0"/>
              </a:rPr>
              <a:t>, X.-H. Huang, Z. Zhao, Y.-H. Zhang, C.-C. Huang, and L. Cui, “The design and evaluation of a wireless sensor network for mine safety monitoring,” in Proc. IEEE GLOBECOM, 2007, pp. 1230–1236. </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M. Li and Y.-H. Liu, “Underground coal mine monitoring with wireless sensor networks,” ACM Trans. Sens. </a:t>
            </a:r>
            <a:r>
              <a:rPr lang="en-IN" sz="1600" dirty="0" err="1" smtClean="0">
                <a:latin typeface="Times New Roman" pitchFamily="18" charset="0"/>
                <a:cs typeface="Times New Roman" pitchFamily="18" charset="0"/>
              </a:rPr>
              <a:t>Netw</a:t>
            </a:r>
            <a:r>
              <a:rPr lang="en-IN" sz="1600" dirty="0" smtClean="0">
                <a:latin typeface="Times New Roman" pitchFamily="18" charset="0"/>
                <a:cs typeface="Times New Roman" pitchFamily="18" charset="0"/>
              </a:rPr>
              <a:t>., vol. 5, no. 2, pp. 1–29, 2009.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G.-Z. Chen, Z.-C. Zhu, G.-B. Zhou, C.-F. </a:t>
            </a:r>
            <a:r>
              <a:rPr lang="en-IN" sz="1600" dirty="0" err="1" smtClean="0">
                <a:latin typeface="Times New Roman" pitchFamily="18" charset="0"/>
                <a:cs typeface="Times New Roman" pitchFamily="18" charset="0"/>
              </a:rPr>
              <a:t>Shen</a:t>
            </a:r>
            <a:r>
              <a:rPr lang="en-IN" sz="1600" dirty="0" smtClean="0">
                <a:latin typeface="Times New Roman" pitchFamily="18" charset="0"/>
                <a:cs typeface="Times New Roman" pitchFamily="18" charset="0"/>
              </a:rPr>
              <a:t>, and Y.-J. Sun, “Strategy of deploying sensor nodes in the chain wireless sensor network for underground mine,” J. China Univ. Mining Technol., vol. 18, no. 4, pp. 561–566, 2008.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A. </a:t>
            </a:r>
            <a:r>
              <a:rPr lang="en-IN" sz="1600" dirty="0" err="1" smtClean="0">
                <a:latin typeface="Times New Roman" pitchFamily="18" charset="0"/>
                <a:cs typeface="Times New Roman" pitchFamily="18" charset="0"/>
              </a:rPr>
              <a:t>Bouguettaya</a:t>
            </a:r>
            <a:r>
              <a:rPr lang="en-IN" sz="1600" dirty="0" smtClean="0">
                <a:latin typeface="Times New Roman" pitchFamily="18" charset="0"/>
                <a:cs typeface="Times New Roman" pitchFamily="18" charset="0"/>
              </a:rPr>
              <a:t>, S. Nepal, W. </a:t>
            </a:r>
            <a:r>
              <a:rPr lang="en-IN" sz="1600" dirty="0" err="1" smtClean="0">
                <a:latin typeface="Times New Roman" pitchFamily="18" charset="0"/>
                <a:cs typeface="Times New Roman" pitchFamily="18" charset="0"/>
              </a:rPr>
              <a:t>Sherchan</a:t>
            </a:r>
            <a:r>
              <a:rPr lang="en-IN" sz="1600" dirty="0" smtClean="0">
                <a:latin typeface="Times New Roman" pitchFamily="18" charset="0"/>
                <a:cs typeface="Times New Roman" pitchFamily="18" charset="0"/>
              </a:rPr>
              <a:t>, X. Zhou, J. Wu, S.-P. Chen, D.-X. Liu, L. Li, H. B. Wang, and X.-M. Liu, “End-to-end service support for </a:t>
            </a:r>
            <a:r>
              <a:rPr lang="en-IN" sz="1600" dirty="0" err="1" smtClean="0">
                <a:latin typeface="Times New Roman" pitchFamily="18" charset="0"/>
                <a:cs typeface="Times New Roman" pitchFamily="18" charset="0"/>
              </a:rPr>
              <a:t>mashups</a:t>
            </a:r>
            <a:r>
              <a:rPr lang="en-IN" sz="1600" dirty="0" smtClean="0">
                <a:latin typeface="Times New Roman" pitchFamily="18" charset="0"/>
                <a:cs typeface="Times New Roman" pitchFamily="18" charset="0"/>
              </a:rPr>
              <a:t>,” IEEE Trans. Serv.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vol. 3, no. 3, pp. 250–263, Jul.–Sep. 2010.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R. </a:t>
            </a:r>
            <a:r>
              <a:rPr lang="en-IN" sz="1600" dirty="0" err="1" smtClean="0">
                <a:latin typeface="Times New Roman" pitchFamily="18" charset="0"/>
                <a:cs typeface="Times New Roman" pitchFamily="18" charset="0"/>
              </a:rPr>
              <a:t>Tuchinda</a:t>
            </a:r>
            <a:r>
              <a:rPr lang="en-IN" sz="1600" dirty="0" smtClean="0">
                <a:latin typeface="Times New Roman" pitchFamily="18" charset="0"/>
                <a:cs typeface="Times New Roman" pitchFamily="18" charset="0"/>
              </a:rPr>
              <a:t>, C.-A. </a:t>
            </a:r>
            <a:r>
              <a:rPr lang="en-IN" sz="1600" dirty="0" err="1" smtClean="0">
                <a:latin typeface="Times New Roman" pitchFamily="18" charset="0"/>
                <a:cs typeface="Times New Roman" pitchFamily="18" charset="0"/>
              </a:rPr>
              <a:t>Knoblock</a:t>
            </a:r>
            <a:r>
              <a:rPr lang="en-IN" sz="1600" dirty="0" smtClean="0">
                <a:latin typeface="Times New Roman" pitchFamily="18" charset="0"/>
                <a:cs typeface="Times New Roman" pitchFamily="18" charset="0"/>
              </a:rPr>
              <a:t>, and P. </a:t>
            </a:r>
            <a:r>
              <a:rPr lang="en-IN" sz="1600" dirty="0" err="1" smtClean="0">
                <a:latin typeface="Times New Roman" pitchFamily="18" charset="0"/>
                <a:cs typeface="Times New Roman" pitchFamily="18" charset="0"/>
              </a:rPr>
              <a:t>Szekely</a:t>
            </a:r>
            <a:r>
              <a:rPr lang="en-IN" sz="1600" dirty="0" smtClean="0">
                <a:latin typeface="Times New Roman" pitchFamily="18" charset="0"/>
                <a:cs typeface="Times New Roman" pitchFamily="18" charset="0"/>
              </a:rPr>
              <a:t>, “Building </a:t>
            </a:r>
            <a:r>
              <a:rPr lang="en-IN" sz="1600" dirty="0" err="1" smtClean="0">
                <a:latin typeface="Times New Roman" pitchFamily="18" charset="0"/>
                <a:cs typeface="Times New Roman" pitchFamily="18" charset="0"/>
              </a:rPr>
              <a:t>mashups</a:t>
            </a:r>
            <a:r>
              <a:rPr lang="en-IN" sz="1600" dirty="0" smtClean="0">
                <a:latin typeface="Times New Roman" pitchFamily="18" charset="0"/>
                <a:cs typeface="Times New Roman" pitchFamily="18" charset="0"/>
              </a:rPr>
              <a:t> by example </a:t>
            </a:r>
            <a:r>
              <a:rPr lang="en-IN" sz="1600" dirty="0" err="1" smtClean="0">
                <a:latin typeface="Times New Roman" pitchFamily="18" charset="0"/>
                <a:cs typeface="Times New Roman" pitchFamily="18" charset="0"/>
              </a:rPr>
              <a:t>tuchinda</a:t>
            </a:r>
            <a:r>
              <a:rPr lang="en-IN" sz="1600" dirty="0" smtClean="0">
                <a:latin typeface="Times New Roman" pitchFamily="18" charset="0"/>
                <a:cs typeface="Times New Roman" pitchFamily="18" charset="0"/>
              </a:rPr>
              <a:t>,” ACM Trans. Web, vol. 5, no. 3, pp. 1–45, 2011.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Z. Yang, F. </a:t>
            </a:r>
            <a:r>
              <a:rPr lang="en-IN" sz="1600" dirty="0" err="1" smtClean="0">
                <a:latin typeface="Times New Roman" pitchFamily="18" charset="0"/>
                <a:cs typeface="Times New Roman" pitchFamily="18" charset="0"/>
              </a:rPr>
              <a:t>Yushun</a:t>
            </a:r>
            <a:r>
              <a:rPr lang="en-IN" sz="1600" dirty="0" smtClean="0">
                <a:latin typeface="Times New Roman" pitchFamily="18" charset="0"/>
                <a:cs typeface="Times New Roman" pitchFamily="18" charset="0"/>
              </a:rPr>
              <a:t>, H. </a:t>
            </a:r>
            <a:r>
              <a:rPr lang="en-IN" sz="1600" dirty="0" err="1" smtClean="0">
                <a:latin typeface="Times New Roman" pitchFamily="18" charset="0"/>
                <a:cs typeface="Times New Roman" pitchFamily="18" charset="0"/>
              </a:rPr>
              <a:t>Keman</a:t>
            </a:r>
            <a:r>
              <a:rPr lang="en-IN" sz="1600" dirty="0" smtClean="0">
                <a:latin typeface="Times New Roman" pitchFamily="18" charset="0"/>
                <a:cs typeface="Times New Roman" pitchFamily="18" charset="0"/>
              </a:rPr>
              <a:t>, T. Wei, and Z. </a:t>
            </a:r>
            <a:r>
              <a:rPr lang="en-IN" sz="1600" dirty="0" err="1" smtClean="0">
                <a:latin typeface="Times New Roman" pitchFamily="18" charset="0"/>
                <a:cs typeface="Times New Roman" pitchFamily="18" charset="0"/>
              </a:rPr>
              <a:t>Jia</a:t>
            </a:r>
            <a:r>
              <a:rPr lang="en-IN" sz="1600" dirty="0" smtClean="0">
                <a:latin typeface="Times New Roman" pitchFamily="18" charset="0"/>
                <a:cs typeface="Times New Roman" pitchFamily="18" charset="0"/>
              </a:rPr>
              <a:t>, “Time-aware service recommendation for </a:t>
            </a:r>
            <a:r>
              <a:rPr lang="en-IN" sz="1600" dirty="0" err="1" smtClean="0">
                <a:latin typeface="Times New Roman" pitchFamily="18" charset="0"/>
                <a:cs typeface="Times New Roman" pitchFamily="18" charset="0"/>
              </a:rPr>
              <a:t>mashup</a:t>
            </a:r>
            <a:r>
              <a:rPr lang="en-IN" sz="1600" dirty="0" smtClean="0">
                <a:latin typeface="Times New Roman" pitchFamily="18" charset="0"/>
                <a:cs typeface="Times New Roman" pitchFamily="18" charset="0"/>
              </a:rPr>
              <a:t> creation in an evolving service ecosystem,” in Proc. IEEE Int. Conf. Web Serv. (ICWS), 2014, pp. 25–32.</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1308</TotalTime>
  <Words>1684</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Lightweight Mashup Middleware for Coal Mine Safety Monitoring and Control Automation</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569</cp:revision>
  <dcterms:created xsi:type="dcterms:W3CDTF">2006-08-16T00:00:00Z</dcterms:created>
  <dcterms:modified xsi:type="dcterms:W3CDTF">2021-11-10T09:02:31Z</dcterms:modified>
</cp:coreProperties>
</file>