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11/10/2021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11/10/2021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Innovation in Underwater Robots: Biologically Inspired Swimming Snake Robots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Increasing </a:t>
            </a:r>
            <a:r>
              <a:rPr lang="en-IN" sz="2000" dirty="0" smtClean="0">
                <a:latin typeface="Times New Roman" pitchFamily="18" charset="0"/>
                <a:cs typeface="Times New Roman" pitchFamily="18" charset="0"/>
              </a:rPr>
              <a:t>efficiency by improving locomotion methods is a key issue for underwater robots. Moreover, a number of different control design challenges must be solved in order to realize operational swimming robots for underwater tasks. This paper proposes and experimentally validates a straight line path following controller for biologically inspired swimming snake robots. In particular, a line-of-sight (LOS) guidance law is presented, which is combined with a sinusoidal gait pattern and a directional controller that steers the robot towards and along the desired path. The performance of the path following controller is investigated through experiments with a physical underwater snake robot for both lateral undulation and eel-like motion. In addition, fluid parameter identification is performed and simulation results based on the identified fluid coefficients are presented to obtain back-to-back comparison with the motion of the physical robot during the experiments. The experimental results show that the proposed control strategy successfully steers the robot towards and along the desired path for both lateral undulation and eel-like motion patterns.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here </a:t>
            </a:r>
            <a:r>
              <a:rPr lang="en-IN" sz="2000" dirty="0" smtClean="0">
                <a:latin typeface="Times New Roman" pitchFamily="18" charset="0"/>
                <a:cs typeface="Times New Roman" pitchFamily="18" charset="0"/>
              </a:rPr>
              <a:t>does not exist a theoretical foundation for analyzing the stability of the complete CPG-robot </a:t>
            </a:r>
            <a:r>
              <a:rPr lang="en-IN" sz="2000" dirty="0" smtClean="0">
                <a:latin typeface="Times New Roman" pitchFamily="18" charset="0"/>
                <a:cs typeface="Times New Roman" pitchFamily="18" charset="0"/>
              </a:rPr>
              <a:t>system.</a:t>
            </a:r>
          </a:p>
          <a:p>
            <a:pPr algn="just">
              <a:lnSpc>
                <a:spcPct val="150000"/>
              </a:lnSpc>
            </a:pPr>
            <a:r>
              <a:rPr lang="en-IN" sz="2000" dirty="0" smtClean="0">
                <a:latin typeface="Times New Roman" pitchFamily="18" charset="0"/>
                <a:cs typeface="Times New Roman" pitchFamily="18" charset="0"/>
              </a:rPr>
              <a:t>A VHC is a time-independent relation involving the configuration variables of a mechanical system that does not physically exist in the system, but is enforced via </a:t>
            </a:r>
            <a:r>
              <a:rPr lang="en-IN" sz="2000" dirty="0" smtClean="0">
                <a:latin typeface="Times New Roman" pitchFamily="18" charset="0"/>
                <a:cs typeface="Times New Roman" pitchFamily="18" charset="0"/>
              </a:rPr>
              <a:t>feedback.</a:t>
            </a:r>
          </a:p>
          <a:p>
            <a:pPr algn="just">
              <a:lnSpc>
                <a:spcPct val="150000"/>
              </a:lnSpc>
            </a:pPr>
            <a:r>
              <a:rPr lang="en-IN" sz="2000" dirty="0" smtClean="0">
                <a:latin typeface="Times New Roman" pitchFamily="18" charset="0"/>
                <a:cs typeface="Times New Roman" pitchFamily="18" charset="0"/>
              </a:rPr>
              <a:t>The structure of the system will therefore be explained in an intuitive and non-technical way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intuition behind </a:t>
            </a:r>
            <a:r>
              <a:rPr lang="en-IN" sz="2000" dirty="0" smtClean="0">
                <a:latin typeface="Times New Roman" pitchFamily="18" charset="0"/>
                <a:cs typeface="Times New Roman" pitchFamily="18" charset="0"/>
              </a:rPr>
              <a:t>using </a:t>
            </a:r>
            <a:r>
              <a:rPr lang="en-IN" sz="2000" dirty="0" smtClean="0">
                <a:latin typeface="Times New Roman" pitchFamily="18" charset="0"/>
                <a:cs typeface="Times New Roman" pitchFamily="18" charset="0"/>
              </a:rPr>
              <a:t>is that the control system has access to its position while knowing its velocity with respect to the surrounding fluid.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robot therefore has to compensate for an oscillating current </a:t>
            </a:r>
            <a:r>
              <a:rPr lang="en-IN" sz="2000" dirty="0" smtClean="0">
                <a:latin typeface="Times New Roman" pitchFamily="18" charset="0"/>
                <a:cs typeface="Times New Roman" pitchFamily="18" charset="0"/>
              </a:rPr>
              <a:t>component.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An important control problem concerns the ability to follow given reference paths, and this is the topic of this paper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For </a:t>
            </a:r>
            <a:r>
              <a:rPr lang="en-IN" sz="2000" dirty="0" smtClean="0">
                <a:latin typeface="Times New Roman" pitchFamily="18" charset="0"/>
                <a:cs typeface="Times New Roman" pitchFamily="18" charset="0"/>
              </a:rPr>
              <a:t>centuries, engineers and scientists have gained inspiration from the natural world in their search for solutions to technical problems, a process termed </a:t>
            </a:r>
            <a:r>
              <a:rPr lang="en-IN" sz="2000" dirty="0" err="1" smtClean="0">
                <a:latin typeface="Times New Roman" pitchFamily="18" charset="0"/>
                <a:cs typeface="Times New Roman" pitchFamily="18" charset="0"/>
              </a:rPr>
              <a:t>biomimetics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Another important control problem for underwater vehicles concerns the ability to achieve efficient motion with preferably a minimum amount of consumed energy in order to be able to undertake longer </a:t>
            </a:r>
            <a:r>
              <a:rPr lang="en-IN" sz="2000" dirty="0" smtClean="0">
                <a:latin typeface="Times New Roman" pitchFamily="18" charset="0"/>
                <a:cs typeface="Times New Roman" pitchFamily="18" charset="0"/>
              </a:rPr>
              <a:t>missions.</a:t>
            </a:r>
          </a:p>
          <a:p>
            <a:pPr algn="just">
              <a:lnSpc>
                <a:spcPct val="150000"/>
              </a:lnSpc>
            </a:pPr>
            <a:r>
              <a:rPr lang="en-IN" sz="2000" dirty="0" smtClean="0">
                <a:latin typeface="Times New Roman" pitchFamily="18" charset="0"/>
                <a:cs typeface="Times New Roman" pitchFamily="18" charset="0"/>
              </a:rPr>
              <a:t>However, including the impact of the fluid torques on the power consumption of the </a:t>
            </a:r>
            <a:r>
              <a:rPr lang="en-IN" sz="2000" dirty="0" smtClean="0">
                <a:latin typeface="Times New Roman" pitchFamily="18" charset="0"/>
                <a:cs typeface="Times New Roman" pitchFamily="18" charset="0"/>
              </a:rPr>
              <a:t>system, </a:t>
            </a:r>
            <a:r>
              <a:rPr lang="en-IN" sz="2000" dirty="0" smtClean="0">
                <a:latin typeface="Times New Roman" pitchFamily="18" charset="0"/>
                <a:cs typeface="Times New Roman" pitchFamily="18" charset="0"/>
              </a:rPr>
              <a:t>will improve the accuracy of the model from a hydrodynamic and energy efficiency point of view.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feedback control strategy enforces virtual constraints which encode biologically inspired gaits on the snake robot configuration.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two-state ocean current observer based on relative velocity sensors is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generalized gait includes, but is not limited to, lateral undulation for </a:t>
            </a:r>
            <a:r>
              <a:rPr lang="en-IN" sz="2000" dirty="0" smtClean="0">
                <a:latin typeface="Times New Roman" pitchFamily="18" charset="0"/>
                <a:cs typeface="Times New Roman" pitchFamily="18" charset="0"/>
              </a:rPr>
              <a:t>land based </a:t>
            </a:r>
            <a:r>
              <a:rPr lang="en-IN" sz="2000" dirty="0" smtClean="0">
                <a:latin typeface="Times New Roman" pitchFamily="18" charset="0"/>
                <a:cs typeface="Times New Roman" pitchFamily="18" charset="0"/>
              </a:rPr>
              <a:t>snake robots, eel-like motion for underwater snake robots, and other sinusoidal forms of motion, like the gaits </a:t>
            </a:r>
            <a:r>
              <a:rPr lang="en-IN" sz="2000" dirty="0" smtClean="0">
                <a:latin typeface="Times New Roman" pitchFamily="18" charset="0"/>
                <a:cs typeface="Times New Roman" pitchFamily="18" charset="0"/>
              </a:rPr>
              <a:t>proposed.</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the new control system for </a:t>
            </a:r>
            <a:r>
              <a:rPr lang="en-IN" sz="2000" dirty="0" err="1" smtClean="0">
                <a:latin typeface="Times New Roman" pitchFamily="18" charset="0"/>
                <a:cs typeface="Times New Roman" pitchFamily="18" charset="0"/>
              </a:rPr>
              <a:t>maneuvering</a:t>
            </a:r>
            <a:r>
              <a:rPr lang="en-IN" sz="2000" dirty="0" smtClean="0">
                <a:latin typeface="Times New Roman" pitchFamily="18" charset="0"/>
                <a:cs typeface="Times New Roman" pitchFamily="18" charset="0"/>
              </a:rPr>
              <a:t> control of underwater snake robots.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It is expected that the performance of the robot will be influenced by the external structure that is used to attach the reflective markers during the motion of the robot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particular the performance of the guidance strategy was investigated experimentally for straight line paths for both lateral undulation and eel-like motion patterns.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should be noted </a:t>
            </a:r>
            <a:r>
              <a:rPr lang="en-IN" sz="2000" dirty="0" smtClean="0">
                <a:latin typeface="Times New Roman" pitchFamily="18" charset="0"/>
                <a:cs typeface="Times New Roman" pitchFamily="18" charset="0"/>
              </a:rPr>
              <a:t>that </a:t>
            </a:r>
            <a:r>
              <a:rPr lang="en-IN" sz="2000" dirty="0" smtClean="0">
                <a:latin typeface="Times New Roman" pitchFamily="18" charset="0"/>
                <a:cs typeface="Times New Roman" pitchFamily="18" charset="0"/>
              </a:rPr>
              <a:t>in order to investigate the performance of the path following control strategies, the fluid coefficients were chosen under the </a:t>
            </a:r>
            <a:r>
              <a:rPr lang="en-IN" sz="2000" dirty="0" err="1" smtClean="0">
                <a:latin typeface="Times New Roman" pitchFamily="18" charset="0"/>
                <a:cs typeface="Times New Roman" pitchFamily="18" charset="0"/>
              </a:rPr>
              <a:t>the</a:t>
            </a:r>
            <a:r>
              <a:rPr lang="en-IN" sz="2000" dirty="0" smtClean="0">
                <a:latin typeface="Times New Roman" pitchFamily="18" charset="0"/>
                <a:cs typeface="Times New Roman" pitchFamily="18" charset="0"/>
              </a:rPr>
              <a:t> assumption of a steady-state </a:t>
            </a:r>
            <a:r>
              <a:rPr lang="en-IN" sz="2000" dirty="0" smtClean="0">
                <a:latin typeface="Times New Roman" pitchFamily="18" charset="0"/>
                <a:cs typeface="Times New Roman" pitchFamily="18" charset="0"/>
              </a:rPr>
              <a:t>flow.</a:t>
            </a:r>
          </a:p>
          <a:p>
            <a:pPr algn="just">
              <a:lnSpc>
                <a:spcPct val="150000"/>
              </a:lnSpc>
            </a:pPr>
            <a:r>
              <a:rPr lang="en-IN" sz="2000" dirty="0" smtClean="0">
                <a:latin typeface="Times New Roman" pitchFamily="18" charset="0"/>
                <a:cs typeface="Times New Roman" pitchFamily="18" charset="0"/>
              </a:rPr>
              <a:t>Underwater snake robots thus bring a promising prospective to improve the efficiency and </a:t>
            </a:r>
            <a:r>
              <a:rPr lang="en-IN" sz="2000" dirty="0" err="1" smtClean="0">
                <a:latin typeface="Times New Roman" pitchFamily="18" charset="0"/>
                <a:cs typeface="Times New Roman" pitchFamily="18" charset="0"/>
              </a:rPr>
              <a:t>maneuverability</a:t>
            </a:r>
            <a:r>
              <a:rPr lang="en-IN" sz="2000" dirty="0" smtClean="0">
                <a:latin typeface="Times New Roman" pitchFamily="18" charset="0"/>
                <a:cs typeface="Times New Roman" pitchFamily="18" charset="0"/>
              </a:rPr>
              <a:t> of modern-day underwater vehicles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furthermore of interest to test the scheme for the fluid coefficient identification in combination with current effects in the future.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209800"/>
                <a:gridCol w="1905000"/>
                <a:gridCol w="3752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Handbook of Marine Craft Hydrodynamics and Motion Control</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I. Fossen,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timely survey includes the latest tools for analysis and design of advanced guidance, navigation and control systems and presents new material on underwater vehicles and surface vessels.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Modeling ¨ of underwater snake robots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Kelasidi, K. Y. Pettersen, J. T. Gravdahl, and P. Liljeback,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paper presents a model of the kinematics and dynamics of a planar, underwater snake robot aimed at control design. Fluid contact forces and torques are modeled using analytical fluid dynamics.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Developments in snake robot modeling and locomotion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A. Transeth and K. Y. Pettersen,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Snake robots may one day play a crucial role in search and rescue operations and fire-fighting where it may either be too narrow or to dangerous for personnel to operate.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snake robot with a contact force measurement system for obstacle-aided locomotion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Liljeback, K. Y. Pettersen, and Ø. Stavdahl,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snake robot can traverse cluttered and irregular environments by using irregularities around its body as push-points to aid the propulsion.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00200" y="1447800"/>
            <a:ext cx="6934200" cy="4571999"/>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work experimental results for line-of-sight path following control of biologically inspired swimming snake robots were presented. In particular, a straight line path following controller was proposed for an underwater snake robot, both for lateral undulation and eel-like motion patterns. The LOS guidance law was combined with a directional controller to steer the robot to the path. The proposed path following controller consists of three main components: a) the gait pattern controller, which produces a sinusoidal motion pattern which propels the robot forward, b) the heading controller, which steers the robot towards and subsequently along the desired path and c) the LOS guidance law, which generates the desired heading angle in order to follow the desired path. It was shown that the proposed control scheme can be applied to underwater snake robots to achieve path following of straight lines. In addition, fluid parameter identification was performed and simulation results based on the identified fluid coefficients were presented to obtain a back-to-back comparison with the motion of the physical robot during the experiments. The experimental results showed that the proposed control strategy successfully steers the robot towards and along the desired path for both lateral undulation and eel-like motion patterns.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T. I. </a:t>
            </a:r>
            <a:r>
              <a:rPr lang="en-IN" sz="1700" dirty="0" err="1" smtClean="0">
                <a:latin typeface="Times New Roman" pitchFamily="18" charset="0"/>
                <a:cs typeface="Times New Roman" pitchFamily="18" charset="0"/>
              </a:rPr>
              <a:t>Fossen</a:t>
            </a:r>
            <a:r>
              <a:rPr lang="en-IN" sz="1700" dirty="0" smtClean="0">
                <a:latin typeface="Times New Roman" pitchFamily="18" charset="0"/>
                <a:cs typeface="Times New Roman" pitchFamily="18" charset="0"/>
              </a:rPr>
              <a:t>, Handbook of Marine Craft Hydrodynamics and Motion Control. John Wiley &amp; Sons, Ltd, 2011.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E. </a:t>
            </a:r>
            <a:r>
              <a:rPr lang="en-IN" sz="1700" dirty="0" err="1" smtClean="0">
                <a:latin typeface="Times New Roman" pitchFamily="18" charset="0"/>
                <a:cs typeface="Times New Roman" pitchFamily="18" charset="0"/>
              </a:rPr>
              <a:t>Kelasidi</a:t>
            </a:r>
            <a:r>
              <a:rPr lang="en-IN" sz="1700" dirty="0" smtClean="0">
                <a:latin typeface="Times New Roman" pitchFamily="18" charset="0"/>
                <a:cs typeface="Times New Roman" pitchFamily="18" charset="0"/>
              </a:rPr>
              <a:t>, K. Y. </a:t>
            </a:r>
            <a:r>
              <a:rPr lang="en-IN" sz="1700" dirty="0" err="1" smtClean="0">
                <a:latin typeface="Times New Roman" pitchFamily="18" charset="0"/>
                <a:cs typeface="Times New Roman" pitchFamily="18" charset="0"/>
              </a:rPr>
              <a:t>Pettersen</a:t>
            </a:r>
            <a:r>
              <a:rPr lang="en-IN" sz="1700" dirty="0" smtClean="0">
                <a:latin typeface="Times New Roman" pitchFamily="18" charset="0"/>
                <a:cs typeface="Times New Roman" pitchFamily="18" charset="0"/>
              </a:rPr>
              <a:t>, J. T. </a:t>
            </a:r>
            <a:r>
              <a:rPr lang="en-IN" sz="1700" dirty="0" err="1" smtClean="0">
                <a:latin typeface="Times New Roman" pitchFamily="18" charset="0"/>
                <a:cs typeface="Times New Roman" pitchFamily="18" charset="0"/>
              </a:rPr>
              <a:t>Gravdahl</a:t>
            </a:r>
            <a:r>
              <a:rPr lang="en-IN" sz="1700" dirty="0" smtClean="0">
                <a:latin typeface="Times New Roman" pitchFamily="18" charset="0"/>
                <a:cs typeface="Times New Roman" pitchFamily="18" charset="0"/>
              </a:rPr>
              <a:t>, and P. </a:t>
            </a:r>
            <a:r>
              <a:rPr lang="en-IN" sz="1700" dirty="0" err="1" smtClean="0">
                <a:latin typeface="Times New Roman" pitchFamily="18" charset="0"/>
                <a:cs typeface="Times New Roman" pitchFamily="18" charset="0"/>
              </a:rPr>
              <a:t>Liljeback</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Modeling</a:t>
            </a:r>
            <a:r>
              <a:rPr lang="en-IN" sz="1700" dirty="0" smtClean="0">
                <a:latin typeface="Times New Roman" pitchFamily="18" charset="0"/>
                <a:cs typeface="Times New Roman" pitchFamily="18" charset="0"/>
              </a:rPr>
              <a:t> ¨ of underwater snake robots,” in Proc. IEEE International Conference on Robotics and Automation (ICRA), Hong Kong, China, May 31-June 7 2014, pp. 4540–4547.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P. </a:t>
            </a:r>
            <a:r>
              <a:rPr lang="en-IN" sz="1700" dirty="0" err="1" smtClean="0">
                <a:latin typeface="Times New Roman" pitchFamily="18" charset="0"/>
                <a:cs typeface="Times New Roman" pitchFamily="18" charset="0"/>
              </a:rPr>
              <a:t>Liljeback</a:t>
            </a:r>
            <a:r>
              <a:rPr lang="en-IN" sz="1700" dirty="0" smtClean="0">
                <a:latin typeface="Times New Roman" pitchFamily="18" charset="0"/>
                <a:cs typeface="Times New Roman" pitchFamily="18" charset="0"/>
              </a:rPr>
              <a:t>, K. Y. </a:t>
            </a:r>
            <a:r>
              <a:rPr lang="en-IN" sz="1700" dirty="0" err="1" smtClean="0">
                <a:latin typeface="Times New Roman" pitchFamily="18" charset="0"/>
                <a:cs typeface="Times New Roman" pitchFamily="18" charset="0"/>
              </a:rPr>
              <a:t>Pettersen</a:t>
            </a:r>
            <a:r>
              <a:rPr lang="en-IN" sz="1700" dirty="0" smtClean="0">
                <a:latin typeface="Times New Roman" pitchFamily="18" charset="0"/>
                <a:cs typeface="Times New Roman" pitchFamily="18" charset="0"/>
              </a:rPr>
              <a:t>, Ø. </a:t>
            </a:r>
            <a:r>
              <a:rPr lang="en-IN" sz="1700" dirty="0" err="1" smtClean="0">
                <a:latin typeface="Times New Roman" pitchFamily="18" charset="0"/>
                <a:cs typeface="Times New Roman" pitchFamily="18" charset="0"/>
              </a:rPr>
              <a:t>Stavdahl</a:t>
            </a:r>
            <a:r>
              <a:rPr lang="en-IN" sz="1700" dirty="0" smtClean="0">
                <a:latin typeface="Times New Roman" pitchFamily="18" charset="0"/>
                <a:cs typeface="Times New Roman" pitchFamily="18" charset="0"/>
              </a:rPr>
              <a:t>, and J. T. </a:t>
            </a:r>
            <a:r>
              <a:rPr lang="en-IN" sz="1700" dirty="0" err="1" smtClean="0">
                <a:latin typeface="Times New Roman" pitchFamily="18" charset="0"/>
                <a:cs typeface="Times New Roman" pitchFamily="18" charset="0"/>
              </a:rPr>
              <a:t>Gravdahl</a:t>
            </a:r>
            <a:r>
              <a:rPr lang="en-IN" sz="1700" dirty="0" smtClean="0">
                <a:latin typeface="Times New Roman" pitchFamily="18" charset="0"/>
                <a:cs typeface="Times New Roman" pitchFamily="18" charset="0"/>
              </a:rPr>
              <a:t>, ¨ Snake Robots: Modelling, </a:t>
            </a:r>
            <a:r>
              <a:rPr lang="en-IN" sz="1700" dirty="0" err="1" smtClean="0">
                <a:latin typeface="Times New Roman" pitchFamily="18" charset="0"/>
                <a:cs typeface="Times New Roman" pitchFamily="18" charset="0"/>
              </a:rPr>
              <a:t>Mechatronics</a:t>
            </a:r>
            <a:r>
              <a:rPr lang="en-IN" sz="1700" dirty="0" smtClean="0">
                <a:latin typeface="Times New Roman" pitchFamily="18" charset="0"/>
                <a:cs typeface="Times New Roman" pitchFamily="18" charset="0"/>
              </a:rPr>
              <a:t>, and Control. Springer-</a:t>
            </a:r>
            <a:r>
              <a:rPr lang="en-IN" sz="1700" dirty="0" err="1" smtClean="0">
                <a:latin typeface="Times New Roman" pitchFamily="18" charset="0"/>
                <a:cs typeface="Times New Roman" pitchFamily="18" charset="0"/>
              </a:rPr>
              <a:t>Verlag</a:t>
            </a:r>
            <a:r>
              <a:rPr lang="en-IN" sz="1700" dirty="0" smtClean="0">
                <a:latin typeface="Times New Roman" pitchFamily="18" charset="0"/>
                <a:cs typeface="Times New Roman" pitchFamily="18" charset="0"/>
              </a:rPr>
              <a:t>, Advances in Industrial Control, 2013.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 “A review on modelling, implementation, and control of snake robots,” Robotics and Autonomous Systems, vol. 60, no. 1, pp. 29–40, 2012.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A. A. </a:t>
            </a:r>
            <a:r>
              <a:rPr lang="en-IN" sz="1700" dirty="0" err="1" smtClean="0">
                <a:latin typeface="Times New Roman" pitchFamily="18" charset="0"/>
                <a:cs typeface="Times New Roman" pitchFamily="18" charset="0"/>
              </a:rPr>
              <a:t>Transeth</a:t>
            </a:r>
            <a:r>
              <a:rPr lang="en-IN" sz="1700" dirty="0" smtClean="0">
                <a:latin typeface="Times New Roman" pitchFamily="18" charset="0"/>
                <a:cs typeface="Times New Roman" pitchFamily="18" charset="0"/>
              </a:rPr>
              <a:t> and K. Y. </a:t>
            </a:r>
            <a:r>
              <a:rPr lang="en-IN" sz="1700" dirty="0" err="1" smtClean="0">
                <a:latin typeface="Times New Roman" pitchFamily="18" charset="0"/>
                <a:cs typeface="Times New Roman" pitchFamily="18" charset="0"/>
              </a:rPr>
              <a:t>Pettersen</a:t>
            </a:r>
            <a:r>
              <a:rPr lang="en-IN" sz="1700" dirty="0" smtClean="0">
                <a:latin typeface="Times New Roman" pitchFamily="18" charset="0"/>
                <a:cs typeface="Times New Roman" pitchFamily="18" charset="0"/>
              </a:rPr>
              <a:t>, “Developments in snake robot </a:t>
            </a:r>
            <a:r>
              <a:rPr lang="en-IN" sz="1700" dirty="0" err="1" smtClean="0">
                <a:latin typeface="Times New Roman" pitchFamily="18" charset="0"/>
                <a:cs typeface="Times New Roman" pitchFamily="18" charset="0"/>
              </a:rPr>
              <a:t>modeling</a:t>
            </a:r>
            <a:r>
              <a:rPr lang="en-IN" sz="1700" dirty="0" smtClean="0">
                <a:latin typeface="Times New Roman" pitchFamily="18" charset="0"/>
                <a:cs typeface="Times New Roman" pitchFamily="18" charset="0"/>
              </a:rPr>
              <a:t> and locomotion,” in Proc. 9th International Conference on Control, Automation, Robotics and Vision (ICARCV), Singapore, Dec. 5-8 2006, pp. 1–8.</a:t>
            </a:r>
            <a:endParaRPr lang="en-US" sz="17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J. Gray, “Studies in animal locomotion,” The Journal of Experimental Biology, vol. 10, no. 1, pp. 88–104, 1933.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S. Hirose, Biologically Inspired Robots: Snake-Like Locomotors and Manipulators. Oxford University Press, 1993.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S. Hirose and H. Yamada, “Snake-like robots [tutorial],” IEEE Robotics Automation Magazine, vol. 16, no. 1, pp. 88–98, 2009.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R. </a:t>
            </a:r>
            <a:r>
              <a:rPr lang="en-IN" sz="1800" dirty="0" err="1" smtClean="0">
                <a:latin typeface="Times New Roman" pitchFamily="18" charset="0"/>
                <a:cs typeface="Times New Roman" pitchFamily="18" charset="0"/>
              </a:rPr>
              <a:t>Crespi</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Badertscher</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Guignard</a:t>
            </a:r>
            <a:r>
              <a:rPr lang="en-IN" sz="1800" dirty="0" smtClean="0">
                <a:latin typeface="Times New Roman" pitchFamily="18" charset="0"/>
                <a:cs typeface="Times New Roman" pitchFamily="18" charset="0"/>
              </a:rPr>
              <a:t>, and A. J. </a:t>
            </a:r>
            <a:r>
              <a:rPr lang="en-IN" sz="1800" dirty="0" err="1" smtClean="0">
                <a:latin typeface="Times New Roman" pitchFamily="18" charset="0"/>
                <a:cs typeface="Times New Roman" pitchFamily="18" charset="0"/>
              </a:rPr>
              <a:t>Ijspeert</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Amphibot</a:t>
            </a:r>
            <a:r>
              <a:rPr lang="en-IN" sz="1800" dirty="0" smtClean="0">
                <a:latin typeface="Times New Roman" pitchFamily="18" charset="0"/>
                <a:cs typeface="Times New Roman" pitchFamily="18" charset="0"/>
              </a:rPr>
              <a:t> I: an amphibious snake-like robot,” Robotics and Autonomous Systems, vol. 50, no. 4, pp. 163–175, 2005.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P. </a:t>
            </a:r>
            <a:r>
              <a:rPr lang="en-IN" sz="1800" dirty="0" err="1" smtClean="0">
                <a:latin typeface="Times New Roman" pitchFamily="18" charset="0"/>
                <a:cs typeface="Times New Roman" pitchFamily="18" charset="0"/>
              </a:rPr>
              <a:t>Liljeback</a:t>
            </a:r>
            <a:r>
              <a:rPr lang="en-IN" sz="1800" dirty="0" smtClean="0">
                <a:latin typeface="Times New Roman" pitchFamily="18" charset="0"/>
                <a:cs typeface="Times New Roman" pitchFamily="18" charset="0"/>
              </a:rPr>
              <a:t>, K. Y. </a:t>
            </a:r>
            <a:r>
              <a:rPr lang="en-IN" sz="1800" dirty="0" err="1" smtClean="0">
                <a:latin typeface="Times New Roman" pitchFamily="18" charset="0"/>
                <a:cs typeface="Times New Roman" pitchFamily="18" charset="0"/>
              </a:rPr>
              <a:t>Pettersen</a:t>
            </a:r>
            <a:r>
              <a:rPr lang="en-IN" sz="1800" dirty="0" smtClean="0">
                <a:latin typeface="Times New Roman" pitchFamily="18" charset="0"/>
                <a:cs typeface="Times New Roman" pitchFamily="18" charset="0"/>
              </a:rPr>
              <a:t>, and Ø. </a:t>
            </a:r>
            <a:r>
              <a:rPr lang="en-IN" sz="1800" dirty="0" err="1" smtClean="0">
                <a:latin typeface="Times New Roman" pitchFamily="18" charset="0"/>
                <a:cs typeface="Times New Roman" pitchFamily="18" charset="0"/>
              </a:rPr>
              <a:t>Stavdahl</a:t>
            </a:r>
            <a:r>
              <a:rPr lang="en-IN" sz="1800" dirty="0" smtClean="0">
                <a:latin typeface="Times New Roman" pitchFamily="18" charset="0"/>
                <a:cs typeface="Times New Roman" pitchFamily="18" charset="0"/>
              </a:rPr>
              <a:t>, “A snake robot with ¨ a contact force measurement system for obstacle-aided locomotion,” in Proc. IEEE International Conference on Robotics and Automation (ICRA), Anchorage, AK, USA, May 3-7 2010, pp. 683–690.</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1255</TotalTime>
  <Words>1499</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Innovation in Underwater Robots: Biologically Inspired Swimming Snake Robots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2021-11-10T15:39:30Z</dcterms:modified>
</cp:coreProperties>
</file>