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322" r:id="rId2"/>
    <p:sldId id="325" r:id="rId3"/>
    <p:sldId id="260" r:id="rId4"/>
    <p:sldId id="262" r:id="rId5"/>
    <p:sldId id="263" r:id="rId6"/>
    <p:sldId id="294" r:id="rId7"/>
    <p:sldId id="327" r:id="rId8"/>
    <p:sldId id="330" r:id="rId9"/>
    <p:sldId id="296" r:id="rId10"/>
    <p:sldId id="295" r:id="rId11"/>
    <p:sldId id="331" r:id="rId12"/>
    <p:sldId id="323" r:id="rId13"/>
    <p:sldId id="329"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11/10/2021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11/10/2021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11/10/2021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11/10/2021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11/10/2021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11/10/2021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11/10/2021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11/10/2021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11/10/2021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scholar.google.com/scholar?as_q=Use+of+a+continuous+passive+motion+device+for+hand+rehabilitation%3A+clinical+trial+on+neurological+patients&amp;as_occt=title&amp;hl=en&amp;as_sdt=0%2C31"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hyperlink" Target="https://scholar.google.com/scholar?as_q=Upper-limb+robot-assisted+therapy+in+rehabilitation+of+acute+stroke+patients%3A+focused+review+and+results+of+new+randomized+controlled+trial&amp;as_occt=title&amp;hl=en&amp;as_sdt=0%2C31"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Exoskeleton robots for upper-limb rehabilitation</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paper, the design of a new upper limb rehabilitation system is presented. The developed system is an exoskeleton with two degrees of freedom that can be used for diagnosis, physical therapy, and outcome evaluation. The system is dedicated to the patients with paraplegia of their upper extremities due to stroke or any disorders of the central or peripheral nervous system. The designed robot-aided therapy actuates both movements: flexion/extension for the elbow and </a:t>
            </a:r>
            <a:r>
              <a:rPr lang="en-IN" sz="2000" dirty="0" err="1" smtClean="0">
                <a:latin typeface="Times New Roman" pitchFamily="18" charset="0"/>
                <a:cs typeface="Times New Roman" pitchFamily="18" charset="0"/>
              </a:rPr>
              <a:t>pronation</a:t>
            </a:r>
            <a:r>
              <a:rPr lang="en-IN" sz="2000" dirty="0" smtClean="0">
                <a:latin typeface="Times New Roman" pitchFamily="18" charset="0"/>
                <a:cs typeface="Times New Roman" pitchFamily="18" charset="0"/>
              </a:rPr>
              <a:t>/</a:t>
            </a:r>
            <a:r>
              <a:rPr lang="en-IN" sz="2000" dirty="0" err="1" smtClean="0">
                <a:latin typeface="Times New Roman" pitchFamily="18" charset="0"/>
                <a:cs typeface="Times New Roman" pitchFamily="18" charset="0"/>
              </a:rPr>
              <a:t>supination</a:t>
            </a:r>
            <a:r>
              <a:rPr lang="en-IN" sz="2000" dirty="0" smtClean="0">
                <a:latin typeface="Times New Roman" pitchFamily="18" charset="0"/>
                <a:cs typeface="Times New Roman" pitchFamily="18" charset="0"/>
              </a:rPr>
              <a:t> for the forearm. The robotic system used </a:t>
            </a:r>
            <a:r>
              <a:rPr lang="en-IN" sz="2000" dirty="0" err="1" smtClean="0">
                <a:latin typeface="Times New Roman" pitchFamily="18" charset="0"/>
                <a:cs typeface="Times New Roman" pitchFamily="18" charset="0"/>
              </a:rPr>
              <a:t>Kinects</a:t>
            </a:r>
            <a:r>
              <a:rPr lang="en-IN" sz="2000" dirty="0" smtClean="0">
                <a:latin typeface="Times New Roman" pitchFamily="18" charset="0"/>
                <a:cs typeface="Times New Roman" pitchFamily="18" charset="0"/>
              </a:rPr>
              <a:t> skeletal tracking for an upper limb rehabilitation. Position control is communicated via a wireless network. Indeed a </a:t>
            </a:r>
            <a:r>
              <a:rPr lang="en-IN" sz="2000" dirty="0" err="1" smtClean="0">
                <a:latin typeface="Times New Roman" pitchFamily="18" charset="0"/>
                <a:cs typeface="Times New Roman" pitchFamily="18" charset="0"/>
              </a:rPr>
              <a:t>ZigBee</a:t>
            </a:r>
            <a:r>
              <a:rPr lang="en-IN" sz="2000" dirty="0" smtClean="0">
                <a:latin typeface="Times New Roman" pitchFamily="18" charset="0"/>
                <a:cs typeface="Times New Roman" pitchFamily="18" charset="0"/>
              </a:rPr>
              <a:t> protocol using </a:t>
            </a:r>
            <a:r>
              <a:rPr lang="en-IN" sz="2000" dirty="0" err="1" smtClean="0">
                <a:latin typeface="Times New Roman" pitchFamily="18" charset="0"/>
                <a:cs typeface="Times New Roman" pitchFamily="18" charset="0"/>
              </a:rPr>
              <a:t>xbee</a:t>
            </a:r>
            <a:r>
              <a:rPr lang="en-IN" sz="2000" dirty="0" smtClean="0">
                <a:latin typeface="Times New Roman" pitchFamily="18" charset="0"/>
                <a:cs typeface="Times New Roman" pitchFamily="18" charset="0"/>
              </a:rPr>
              <a:t> communication modules has been installed to ensure remote control of rehabilitation exercise. A kinematic model has been developed based on </a:t>
            </a:r>
            <a:r>
              <a:rPr lang="en-IN" sz="2000" dirty="0" err="1" smtClean="0">
                <a:latin typeface="Times New Roman" pitchFamily="18" charset="0"/>
                <a:cs typeface="Times New Roman" pitchFamily="18" charset="0"/>
              </a:rPr>
              <a:t>Denavit-Hartenberg</a:t>
            </a:r>
            <a:r>
              <a:rPr lang="en-IN" sz="2000" dirty="0" smtClean="0">
                <a:latin typeface="Times New Roman" pitchFamily="18" charset="0"/>
                <a:cs typeface="Times New Roman" pitchFamily="18" charset="0"/>
              </a:rPr>
              <a:t> approach to make first tests. A sliding mode robust law control has been implemented. The </a:t>
            </a:r>
            <a:r>
              <a:rPr lang="en-IN" sz="2000" dirty="0" err="1" smtClean="0">
                <a:latin typeface="Times New Roman" pitchFamily="18" charset="0"/>
                <a:cs typeface="Times New Roman" pitchFamily="18" charset="0"/>
              </a:rPr>
              <a:t>Lyapunov</a:t>
            </a:r>
            <a:r>
              <a:rPr lang="en-IN" sz="2000" dirty="0" smtClean="0">
                <a:latin typeface="Times New Roman" pitchFamily="18" charset="0"/>
                <a:cs typeface="Times New Roman" pitchFamily="18" charset="0"/>
              </a:rPr>
              <a:t>-based approach has been used to establish the system asymptotic stability. Experimental results are provided to demonstrate performances of the developed robot of upper limb remote rehabilitation.</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478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particular, the all-round comparisons of existing rehabilitation robots are based on the published available data, to make researchers fully aware of the limitations and advantages of diverse mechanical designs and control schemes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existing problems of upper limb rehabilitation robots are presented in this paper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end-</a:t>
            </a:r>
            <a:r>
              <a:rPr lang="en-IN" sz="2000" dirty="0" err="1" smtClean="0">
                <a:latin typeface="Times New Roman" pitchFamily="18" charset="0"/>
                <a:cs typeface="Times New Roman" pitchFamily="18" charset="0"/>
              </a:rPr>
              <a:t>effector</a:t>
            </a:r>
            <a:r>
              <a:rPr lang="en-IN" sz="2000" dirty="0" smtClean="0">
                <a:latin typeface="Times New Roman" pitchFamily="18" charset="0"/>
                <a:cs typeface="Times New Roman" pitchFamily="18" charset="0"/>
              </a:rPr>
              <a:t>-based upper limb rehabilitation robots (such as MIT-Manus, MIME) have the advantages of simple structure, easy carrying, simple control method, easy trajectory planning, etc., applying force to the patient's hand to pull upper limbs.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 the exoskeleton style requires that the mechanical joint axis and the human body joint axis must coincide.</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33400"/>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533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BONES occupies five actuators to provide a wide range of motion for the upper limb and further measurements for safety </a:t>
            </a:r>
            <a:r>
              <a:rPr lang="en-IN" sz="2000" dirty="0" smtClean="0">
                <a:latin typeface="Times New Roman" pitchFamily="18" charset="0"/>
                <a:cs typeface="Times New Roman" pitchFamily="18" charset="0"/>
              </a:rPr>
              <a:t>issues.</a:t>
            </a:r>
          </a:p>
          <a:p>
            <a:pPr algn="just">
              <a:lnSpc>
                <a:spcPct val="150000"/>
              </a:lnSpc>
            </a:pPr>
            <a:r>
              <a:rPr lang="en-IN" sz="2000" dirty="0" smtClean="0">
                <a:latin typeface="Times New Roman" pitchFamily="18" charset="0"/>
                <a:cs typeface="Times New Roman" pitchFamily="18" charset="0"/>
              </a:rPr>
              <a:t>The disadvantage is that it is limited to two-dimensional space and it can not provide more training assistance to the upper limbs.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paper analyzes some the upper limb rehabilitation robots and summarizes the problems in the structural design of these rehabilitation robots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Many of these innovations were technology-driven, limiting their clinical application and impact.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positive impact on outcome of function, rehabilitation approaches should be based on </a:t>
            </a:r>
            <a:r>
              <a:rPr lang="en-IN" sz="2000" dirty="0" err="1" smtClean="0">
                <a:latin typeface="Times New Roman" pitchFamily="18" charset="0"/>
                <a:cs typeface="Times New Roman" pitchFamily="18" charset="0"/>
              </a:rPr>
              <a:t>neurophysiological</a:t>
            </a:r>
            <a:r>
              <a:rPr lang="en-IN" sz="2000" dirty="0" smtClean="0">
                <a:latin typeface="Times New Roman" pitchFamily="18" charset="0"/>
                <a:cs typeface="Times New Roman" pitchFamily="18" charset="0"/>
              </a:rPr>
              <a:t> and clinical insights, keeping in mind that recovery of function is limited.</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6096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95400" y="5334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exoskeleton robot depends on the extracted EMG signal to perform the limb’s motions.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proposed exoskeleton rehabilitates the impaired limb by providing different angular velocities in addition to variations in impedance.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proposed system, however, has its own limitations, such as its size and weight, in addition to its poor </a:t>
            </a:r>
            <a:r>
              <a:rPr lang="en-IN" sz="2000" dirty="0" smtClean="0">
                <a:latin typeface="Times New Roman" pitchFamily="18" charset="0"/>
                <a:cs typeface="Times New Roman" pitchFamily="18" charset="0"/>
              </a:rPr>
              <a:t>attachment.</a:t>
            </a:r>
          </a:p>
          <a:p>
            <a:pPr algn="just">
              <a:lnSpc>
                <a:spcPct val="150000"/>
              </a:lnSpc>
            </a:pPr>
            <a:r>
              <a:rPr lang="en-IN" sz="2000" dirty="0" smtClean="0">
                <a:latin typeface="Times New Roman" pitchFamily="18" charset="0"/>
                <a:cs typeface="Times New Roman" pitchFamily="18" charset="0"/>
              </a:rPr>
              <a:t>The movement of the upper limb of the patient is assisted by the robot to achieve the purpose of rehabilitation training.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training of cooperative hand movements (e.g. opening a bottle) has been proposed using a dedicated </a:t>
            </a:r>
            <a:r>
              <a:rPr lang="en-IN" sz="2000" dirty="0" smtClean="0">
                <a:latin typeface="Times New Roman" pitchFamily="18" charset="0"/>
                <a:cs typeface="Times New Roman" pitchFamily="18" charset="0"/>
              </a:rPr>
              <a:t>device, </a:t>
            </a:r>
            <a:r>
              <a:rPr lang="en-IN" sz="2000" dirty="0" smtClean="0">
                <a:latin typeface="Times New Roman" pitchFamily="18" charset="0"/>
                <a:cs typeface="Times New Roman" pitchFamily="18" charset="0"/>
              </a:rPr>
              <a:t>and can also be achieved by virtually coupling two </a:t>
            </a:r>
            <a:r>
              <a:rPr lang="en-IN" sz="2000" dirty="0" err="1" smtClean="0">
                <a:latin typeface="Times New Roman" pitchFamily="18" charset="0"/>
                <a:cs typeface="Times New Roman" pitchFamily="18" charset="0"/>
              </a:rPr>
              <a:t>unimanual</a:t>
            </a:r>
            <a:r>
              <a:rPr lang="en-IN" sz="2000" dirty="0" smtClean="0">
                <a:latin typeface="Times New Roman" pitchFamily="18" charset="0"/>
                <a:cs typeface="Times New Roman" pitchFamily="18" charset="0"/>
              </a:rPr>
              <a:t> devices through control.</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performance was judged based on timing and smoothness. While the training session consisted of goal direct reaching movement performed by the </a:t>
            </a:r>
            <a:r>
              <a:rPr lang="en-IN" sz="2000" dirty="0" smtClean="0">
                <a:latin typeface="Times New Roman" pitchFamily="18" charset="0"/>
                <a:cs typeface="Times New Roman" pitchFamily="18" charset="0"/>
              </a:rPr>
              <a:t>subject.</a:t>
            </a:r>
          </a:p>
          <a:p>
            <a:pPr algn="just">
              <a:lnSpc>
                <a:spcPct val="150000"/>
              </a:lnSpc>
            </a:pPr>
            <a:r>
              <a:rPr lang="en-IN" sz="2000" dirty="0" smtClean="0">
                <a:latin typeface="Times New Roman" pitchFamily="18" charset="0"/>
                <a:cs typeface="Times New Roman" pitchFamily="18" charset="0"/>
              </a:rPr>
              <a:t>The performance and the recovery of the patients would suffer if the patient is not motivated and/or satisfied with the robotic rehabilitation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Clinical studies have used different devices, training protocols and evaluation criteria to judge the performance of robotic device on impairment </a:t>
            </a:r>
            <a:r>
              <a:rPr lang="en-IN" sz="2000" dirty="0" smtClean="0">
                <a:latin typeface="Times New Roman" pitchFamily="18" charset="0"/>
                <a:cs typeface="Times New Roman" pitchFamily="18" charset="0"/>
              </a:rPr>
              <a:t>reduction.</a:t>
            </a:r>
          </a:p>
          <a:p>
            <a:pPr algn="just">
              <a:lnSpc>
                <a:spcPct val="150000"/>
              </a:lnSpc>
            </a:pPr>
            <a:r>
              <a:rPr lang="en-IN" sz="2000" dirty="0" smtClean="0">
                <a:latin typeface="Times New Roman" pitchFamily="18" charset="0"/>
                <a:cs typeface="Times New Roman" pitchFamily="18" charset="0"/>
              </a:rPr>
              <a:t>The advantage of the end-</a:t>
            </a:r>
            <a:r>
              <a:rPr lang="en-IN" sz="2000" dirty="0" err="1" smtClean="0">
                <a:latin typeface="Times New Roman" pitchFamily="18" charset="0"/>
                <a:cs typeface="Times New Roman" pitchFamily="18" charset="0"/>
              </a:rPr>
              <a:t>effector</a:t>
            </a:r>
            <a:r>
              <a:rPr lang="en-IN" sz="2000" dirty="0" smtClean="0">
                <a:latin typeface="Times New Roman" pitchFamily="18" charset="0"/>
                <a:cs typeface="Times New Roman" pitchFamily="18" charset="0"/>
              </a:rPr>
              <a:t>-base robot is that the structure is simple and portable, the control method is simple and </a:t>
            </a:r>
            <a:r>
              <a:rPr lang="en-IN" sz="2000" dirty="0" smtClean="0">
                <a:latin typeface="Times New Roman" pitchFamily="18" charset="0"/>
                <a:cs typeface="Times New Roman" pitchFamily="18" charset="0"/>
              </a:rPr>
              <a:t>the trajectory </a:t>
            </a:r>
            <a:r>
              <a:rPr lang="en-IN" sz="2000" dirty="0" smtClean="0">
                <a:latin typeface="Times New Roman" pitchFamily="18" charset="0"/>
                <a:cs typeface="Times New Roman" pitchFamily="18" charset="0"/>
              </a:rPr>
              <a:t>planning is </a:t>
            </a:r>
            <a:r>
              <a:rPr lang="en-IN" sz="2000" dirty="0" smtClean="0">
                <a:latin typeface="Times New Roman" pitchFamily="18" charset="0"/>
                <a:cs typeface="Times New Roman" pitchFamily="18" charset="0"/>
              </a:rPr>
              <a:t>easy.</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254250"/>
                <a:gridCol w="2990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Hand robotics rehabilitation: feasibility and preliminary results of a robotic treatment in patients with </a:t>
                      </a:r>
                      <a:r>
                        <a:rPr lang="en-US" sz="2000" dirty="0" err="1">
                          <a:latin typeface="Times New Roman"/>
                          <a:ea typeface="Calibri"/>
                          <a:cs typeface="Latha"/>
                        </a:rPr>
                        <a:t>hemiparesis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P Sale, V Lombardi and M Franceschini,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This preliminary observer study was aimed at evaluating the efficacy of intensive robot-assisted therapy in hand function recovery, in the early phase after a stroke onset.</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Supinator Extender (SUE): a pneumatically actuated robot for fore-arm/wrist rehabilitation after stroke</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Allington, SJ Spencer, J Klein, M Buell, DJ Reinkensmeyer and J Bobrow,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flexion-extension motion is actuated by a cantilevered pneumatic cylinder, which allows the palm of the hand to remain open.</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1828800" y="1447800"/>
            <a:ext cx="6324600" cy="4724400"/>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111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685800"/>
            <a:ext cx="7498080" cy="4800600"/>
          </a:xfrm>
        </p:spPr>
        <p:txBody>
          <a:bodyPr>
            <a:noAutofit/>
          </a:bodyPr>
          <a:lstStyle/>
          <a:p>
            <a:pPr algn="just">
              <a:lnSpc>
                <a:spcPct val="12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past two decades, many robotic devices for upper limb rehabilitation have been developed and tested. This paper has a systematic review on exoskeleton robotic-based upper limb robotic system, including their mechanism design, control strategies and clinical trial performance. These exoskeletons have been used in various clinical studies that measured their effectiveness using various clinical and non-clinical tests. A clinical trial of exoskeleton robots for upper limb revealed positive outcome as this form of therapy can easily match and in many cases produce a better result than conventional therapy. Results also indicated if the patient is active during the therapy session than the reduction in impairment was higher. Therefore exoskeleton with patient-driven control strategy produced significantly better results. Impact of robot-assisted therapy was not just restricted to clinical results. It was found that patient preferred this form of therapy, found it less boring and more effective. </a:t>
            </a:r>
            <a:endParaRPr lang="en-US" sz="2000"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258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066800" y="304800"/>
            <a:ext cx="7790688" cy="5715000"/>
          </a:xfrm>
        </p:spPr>
        <p:txBody>
          <a:bodyPr>
            <a:noAutofit/>
          </a:bodyPr>
          <a:lstStyle/>
          <a:p>
            <a:pPr algn="just">
              <a:lnSpc>
                <a:spcPct val="150000"/>
              </a:lnSpc>
            </a:pPr>
            <a:r>
              <a:rPr lang="en-IN" sz="1600" dirty="0" smtClean="0">
                <a:latin typeface="Times New Roman" pitchFamily="18" charset="0"/>
                <a:cs typeface="Times New Roman" pitchFamily="18" charset="0"/>
              </a:rPr>
              <a:t>1. F </a:t>
            </a:r>
            <a:r>
              <a:rPr lang="en-IN" sz="1600" dirty="0" err="1" smtClean="0">
                <a:latin typeface="Times New Roman" pitchFamily="18" charset="0"/>
                <a:cs typeface="Times New Roman" pitchFamily="18" charset="0"/>
              </a:rPr>
              <a:t>Vanoglio</a:t>
            </a:r>
            <a:r>
              <a:rPr lang="en-IN" sz="1600" dirty="0" smtClean="0">
                <a:latin typeface="Times New Roman" pitchFamily="18" charset="0"/>
                <a:cs typeface="Times New Roman" pitchFamily="18" charset="0"/>
              </a:rPr>
              <a:t>, A Luisa and F </a:t>
            </a:r>
            <a:r>
              <a:rPr lang="en-IN" sz="1600" dirty="0" err="1" smtClean="0">
                <a:latin typeface="Times New Roman" pitchFamily="18" charset="0"/>
                <a:cs typeface="Times New Roman" pitchFamily="18" charset="0"/>
              </a:rPr>
              <a:t>Garofali</a:t>
            </a:r>
            <a:r>
              <a:rPr lang="en-IN" sz="1600" dirty="0" smtClean="0">
                <a:latin typeface="Times New Roman" pitchFamily="18" charset="0"/>
                <a:cs typeface="Times New Roman" pitchFamily="18" charset="0"/>
              </a:rPr>
              <a:t>, "Mora C: Evaluation of the effectiveness of </a:t>
            </a:r>
            <a:r>
              <a:rPr lang="en-IN" sz="1600" dirty="0" err="1" smtClean="0">
                <a:latin typeface="Times New Roman" pitchFamily="18" charset="0"/>
                <a:cs typeface="Times New Roman" pitchFamily="18" charset="0"/>
              </a:rPr>
              <a:t>Gloreha</a:t>
            </a:r>
            <a:r>
              <a:rPr lang="en-IN" sz="1600" dirty="0" smtClean="0">
                <a:latin typeface="Times New Roman" pitchFamily="18" charset="0"/>
                <a:cs typeface="Times New Roman" pitchFamily="18" charset="0"/>
              </a:rPr>
              <a:t> (Hand Rehabilitation Glove) on hemiplegic patients", Pilot study. In XIII Congress of Italian Society of </a:t>
            </a:r>
            <a:r>
              <a:rPr lang="en-IN" sz="1600" dirty="0" err="1" smtClean="0">
                <a:latin typeface="Times New Roman" pitchFamily="18" charset="0"/>
                <a:cs typeface="Times New Roman" pitchFamily="18" charset="0"/>
              </a:rPr>
              <a:t>Neurorehabilitation</a:t>
            </a:r>
            <a:r>
              <a:rPr lang="en-IN" sz="1600" dirty="0" smtClean="0">
                <a:latin typeface="Times New Roman" pitchFamily="18" charset="0"/>
                <a:cs typeface="Times New Roman" pitchFamily="18" charset="0"/>
              </a:rPr>
              <a:t>, pp. 18-20, 2013.</a:t>
            </a:r>
          </a:p>
          <a:p>
            <a:pPr algn="just">
              <a:lnSpc>
                <a:spcPct val="150000"/>
              </a:lnSpc>
            </a:pPr>
            <a:r>
              <a:rPr lang="en-IN" sz="1600" dirty="0" smtClean="0">
                <a:latin typeface="Times New Roman" pitchFamily="18" charset="0"/>
                <a:cs typeface="Times New Roman" pitchFamily="18" charset="0"/>
              </a:rPr>
              <a:t>2. I </a:t>
            </a:r>
            <a:r>
              <a:rPr lang="en-IN" sz="1600" dirty="0" err="1" smtClean="0">
                <a:latin typeface="Times New Roman" pitchFamily="18" charset="0"/>
                <a:cs typeface="Times New Roman" pitchFamily="18" charset="0"/>
              </a:rPr>
              <a:t>Parrinello</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Faletti</a:t>
            </a:r>
            <a:r>
              <a:rPr lang="en-IN" sz="1600" dirty="0" smtClean="0">
                <a:latin typeface="Times New Roman" pitchFamily="18" charset="0"/>
                <a:cs typeface="Times New Roman" pitchFamily="18" charset="0"/>
              </a:rPr>
              <a:t> and G </a:t>
            </a:r>
            <a:r>
              <a:rPr lang="en-IN" sz="1600" dirty="0" err="1" smtClean="0">
                <a:latin typeface="Times New Roman" pitchFamily="18" charset="0"/>
                <a:cs typeface="Times New Roman" pitchFamily="18" charset="0"/>
              </a:rPr>
              <a:t>Santus</a:t>
            </a:r>
            <a:r>
              <a:rPr lang="en-IN" sz="1600" dirty="0" smtClean="0">
                <a:latin typeface="Times New Roman" pitchFamily="18" charset="0"/>
                <a:cs typeface="Times New Roman" pitchFamily="18" charset="0"/>
              </a:rPr>
              <a:t>, "Use of a continuous passive motion device for hand rehabilitation: clinical trial on neurological patients", 41 National Congress of Italian Society of Medicine and Physical Rehabilitation, pp. 14-16, 2013. </a:t>
            </a:r>
            <a:r>
              <a:rPr lang="en-IN" sz="1600" dirty="0" smtClean="0">
                <a:latin typeface="Times New Roman" pitchFamily="18" charset="0"/>
                <a:cs typeface="Times New Roman" pitchFamily="18" charset="0"/>
                <a:hlinkClick r:id="rId3"/>
              </a:rPr>
              <a:t> </a:t>
            </a:r>
            <a:endParaRPr lang="en-IN" sz="1600" dirty="0" smtClean="0">
              <a:latin typeface="Times New Roman" pitchFamily="18" charset="0"/>
              <a:cs typeface="Times New Roman" pitchFamily="18" charset="0"/>
            </a:endParaRPr>
          </a:p>
          <a:p>
            <a:pPr algn="just">
              <a:lnSpc>
                <a:spcPct val="150000"/>
              </a:lnSpc>
            </a:pPr>
            <a:r>
              <a:rPr lang="en-IN" sz="1600" dirty="0" smtClean="0">
                <a:latin typeface="Times New Roman" pitchFamily="18" charset="0"/>
                <a:cs typeface="Times New Roman" pitchFamily="18" charset="0"/>
              </a:rPr>
              <a:t>3.V </a:t>
            </a:r>
            <a:r>
              <a:rPr lang="en-IN" sz="1600" dirty="0" err="1" smtClean="0">
                <a:latin typeface="Times New Roman" pitchFamily="18" charset="0"/>
                <a:cs typeface="Times New Roman" pitchFamily="18" charset="0"/>
              </a:rPr>
              <a:t>Varalta</a:t>
            </a:r>
            <a:r>
              <a:rPr lang="en-IN" sz="1600" dirty="0" smtClean="0">
                <a:latin typeface="Times New Roman" pitchFamily="18" charset="0"/>
                <a:cs typeface="Times New Roman" pitchFamily="18" charset="0"/>
              </a:rPr>
              <a:t>, N </a:t>
            </a:r>
            <a:r>
              <a:rPr lang="en-IN" sz="1600" dirty="0" err="1" smtClean="0">
                <a:latin typeface="Times New Roman" pitchFamily="18" charset="0"/>
                <a:cs typeface="Times New Roman" pitchFamily="18" charset="0"/>
              </a:rPr>
              <a:t>Smania</a:t>
            </a:r>
            <a:r>
              <a:rPr lang="en-IN" sz="1600" dirty="0" smtClean="0">
                <a:latin typeface="Times New Roman" pitchFamily="18" charset="0"/>
                <a:cs typeface="Times New Roman" pitchFamily="18" charset="0"/>
              </a:rPr>
              <a:t>, C </a:t>
            </a:r>
            <a:r>
              <a:rPr lang="en-IN" sz="1600" dirty="0" err="1" smtClean="0">
                <a:latin typeface="Times New Roman" pitchFamily="18" charset="0"/>
                <a:cs typeface="Times New Roman" pitchFamily="18" charset="0"/>
              </a:rPr>
              <a:t>Geroin</a:t>
            </a:r>
            <a:r>
              <a:rPr lang="en-IN" sz="1600" dirty="0" smtClean="0">
                <a:latin typeface="Times New Roman" pitchFamily="18" charset="0"/>
                <a:cs typeface="Times New Roman" pitchFamily="18" charset="0"/>
              </a:rPr>
              <a:t>, C </a:t>
            </a:r>
            <a:r>
              <a:rPr lang="en-IN" sz="1600" dirty="0" err="1" smtClean="0">
                <a:latin typeface="Times New Roman" pitchFamily="18" charset="0"/>
                <a:cs typeface="Times New Roman" pitchFamily="18" charset="0"/>
              </a:rPr>
              <a:t>Fonte</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Gandolfi</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Picelli</a:t>
            </a:r>
            <a:r>
              <a:rPr lang="en-IN" sz="1600" dirty="0" smtClean="0">
                <a:latin typeface="Times New Roman" pitchFamily="18" charset="0"/>
                <a:cs typeface="Times New Roman" pitchFamily="18" charset="0"/>
              </a:rPr>
              <a:t>, et al., "Effects of passive rehabilitation of the upper limb with robotic device </a:t>
            </a:r>
            <a:r>
              <a:rPr lang="en-IN" sz="1600" dirty="0" err="1" smtClean="0">
                <a:latin typeface="Times New Roman" pitchFamily="18" charset="0"/>
                <a:cs typeface="Times New Roman" pitchFamily="18" charset="0"/>
              </a:rPr>
              <a:t>Gloreha</a:t>
            </a:r>
            <a:r>
              <a:rPr lang="en-IN" sz="1600" dirty="0" smtClean="0">
                <a:latin typeface="Times New Roman" pitchFamily="18" charset="0"/>
                <a:cs typeface="Times New Roman" pitchFamily="18" charset="0"/>
              </a:rPr>
              <a:t> on visual-spatial and attentive exploration capacities of patients with stroke issues", XIII Congress of Italian Society of </a:t>
            </a:r>
            <a:r>
              <a:rPr lang="en-IN" sz="1600" dirty="0" err="1" smtClean="0">
                <a:latin typeface="Times New Roman" pitchFamily="18" charset="0"/>
                <a:cs typeface="Times New Roman" pitchFamily="18" charset="0"/>
              </a:rPr>
              <a:t>Neurorehabilitation</a:t>
            </a:r>
            <a:r>
              <a:rPr lang="en-IN" sz="1600" dirty="0" smtClean="0">
                <a:latin typeface="Times New Roman" pitchFamily="18" charset="0"/>
                <a:cs typeface="Times New Roman" pitchFamily="18" charset="0"/>
              </a:rPr>
              <a:t>, pp. 18-20, 2013. </a:t>
            </a:r>
          </a:p>
          <a:p>
            <a:pPr algn="just">
              <a:lnSpc>
                <a:spcPct val="150000"/>
              </a:lnSpc>
            </a:pPr>
            <a:r>
              <a:rPr lang="en-IN" sz="1600" dirty="0" smtClean="0">
                <a:latin typeface="Times New Roman" pitchFamily="18" charset="0"/>
                <a:cs typeface="Times New Roman" pitchFamily="18" charset="0"/>
              </a:rPr>
              <a:t>4.C </a:t>
            </a:r>
            <a:r>
              <a:rPr lang="en-IN" sz="1600" dirty="0" err="1" smtClean="0">
                <a:latin typeface="Times New Roman" pitchFamily="18" charset="0"/>
                <a:cs typeface="Times New Roman" pitchFamily="18" charset="0"/>
              </a:rPr>
              <a:t>Casellato</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Pedrocchi</a:t>
            </a:r>
            <a:r>
              <a:rPr lang="en-IN" sz="1600" dirty="0" smtClean="0">
                <a:latin typeface="Times New Roman" pitchFamily="18" charset="0"/>
                <a:cs typeface="Times New Roman" pitchFamily="18" charset="0"/>
              </a:rPr>
              <a:t>, G </a:t>
            </a:r>
            <a:r>
              <a:rPr lang="en-IN" sz="1600" dirty="0" err="1" smtClean="0">
                <a:latin typeface="Times New Roman" pitchFamily="18" charset="0"/>
                <a:cs typeface="Times New Roman" pitchFamily="18" charset="0"/>
              </a:rPr>
              <a:t>Zorzi</a:t>
            </a:r>
            <a:r>
              <a:rPr lang="en-IN" sz="1600" dirty="0" smtClean="0">
                <a:latin typeface="Times New Roman" pitchFamily="18" charset="0"/>
                <a:cs typeface="Times New Roman" pitchFamily="18" charset="0"/>
              </a:rPr>
              <a:t>, L </a:t>
            </a:r>
            <a:r>
              <a:rPr lang="en-IN" sz="1600" dirty="0" err="1" smtClean="0">
                <a:latin typeface="Times New Roman" pitchFamily="18" charset="0"/>
                <a:cs typeface="Times New Roman" pitchFamily="18" charset="0"/>
              </a:rPr>
              <a:t>Vernisse</a:t>
            </a:r>
            <a:r>
              <a:rPr lang="en-IN" sz="1600" dirty="0" smtClean="0">
                <a:latin typeface="Times New Roman" pitchFamily="18" charset="0"/>
                <a:cs typeface="Times New Roman" pitchFamily="18" charset="0"/>
              </a:rPr>
              <a:t>, G </a:t>
            </a:r>
            <a:r>
              <a:rPr lang="en-IN" sz="1600" dirty="0" err="1" smtClean="0">
                <a:latin typeface="Times New Roman" pitchFamily="18" charset="0"/>
                <a:cs typeface="Times New Roman" pitchFamily="18" charset="0"/>
              </a:rPr>
              <a:t>Ferrigno</a:t>
            </a:r>
            <a:r>
              <a:rPr lang="en-IN" sz="1600" dirty="0" smtClean="0">
                <a:latin typeface="Times New Roman" pitchFamily="18" charset="0"/>
                <a:cs typeface="Times New Roman" pitchFamily="18" charset="0"/>
              </a:rPr>
              <a:t> and N </a:t>
            </a:r>
            <a:r>
              <a:rPr lang="en-IN" sz="1600" dirty="0" err="1" smtClean="0">
                <a:latin typeface="Times New Roman" pitchFamily="18" charset="0"/>
                <a:cs typeface="Times New Roman" pitchFamily="18" charset="0"/>
              </a:rPr>
              <a:t>Nardocci</a:t>
            </a:r>
            <a:r>
              <a:rPr lang="en-IN" sz="1600" dirty="0" smtClean="0">
                <a:latin typeface="Times New Roman" pitchFamily="18" charset="0"/>
                <a:cs typeface="Times New Roman" pitchFamily="18" charset="0"/>
              </a:rPr>
              <a:t>, "EMG-based visual-</a:t>
            </a:r>
            <a:r>
              <a:rPr lang="en-IN" sz="1600" dirty="0" err="1" smtClean="0">
                <a:latin typeface="Times New Roman" pitchFamily="18" charset="0"/>
                <a:cs typeface="Times New Roman" pitchFamily="18" charset="0"/>
              </a:rPr>
              <a:t>haptic</a:t>
            </a:r>
            <a:r>
              <a:rPr lang="en-IN" sz="1600" dirty="0" smtClean="0">
                <a:latin typeface="Times New Roman" pitchFamily="18" charset="0"/>
                <a:cs typeface="Times New Roman" pitchFamily="18" charset="0"/>
              </a:rPr>
              <a:t> biofeedback: a tool to improve motor control in children with primary </a:t>
            </a:r>
            <a:r>
              <a:rPr lang="en-IN" sz="1600" dirty="0" err="1" smtClean="0">
                <a:latin typeface="Times New Roman" pitchFamily="18" charset="0"/>
                <a:cs typeface="Times New Roman" pitchFamily="18" charset="0"/>
              </a:rPr>
              <a:t>dystonia</a:t>
            </a:r>
            <a:r>
              <a:rPr lang="en-IN" sz="1600" dirty="0" smtClean="0">
                <a:latin typeface="Times New Roman" pitchFamily="18" charset="0"/>
                <a:cs typeface="Times New Roman" pitchFamily="18" charset="0"/>
              </a:rPr>
              <a:t>", IEEE Trans Neural </a:t>
            </a:r>
            <a:r>
              <a:rPr lang="en-IN" sz="1600" dirty="0" err="1" smtClean="0">
                <a:latin typeface="Times New Roman" pitchFamily="18" charset="0"/>
                <a:cs typeface="Times New Roman" pitchFamily="18" charset="0"/>
              </a:rPr>
              <a:t>Syst</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Rehabil</a:t>
            </a:r>
            <a:r>
              <a:rPr lang="en-IN" sz="1600" dirty="0" smtClean="0">
                <a:latin typeface="Times New Roman" pitchFamily="18" charset="0"/>
                <a:cs typeface="Times New Roman" pitchFamily="18" charset="0"/>
              </a:rPr>
              <a:t> Eng, vol. 21, no. 3, pp. 474480, 2013. </a:t>
            </a:r>
          </a:p>
          <a:p>
            <a:pPr algn="just">
              <a:lnSpc>
                <a:spcPct val="150000"/>
              </a:lnSpc>
            </a:pPr>
            <a:r>
              <a:rPr lang="en-IN" sz="1600" dirty="0" smtClean="0">
                <a:latin typeface="Times New Roman" pitchFamily="18" charset="0"/>
                <a:cs typeface="Times New Roman" pitchFamily="18" charset="0"/>
              </a:rPr>
              <a:t>5.P Sale, V Lombardi and M </a:t>
            </a:r>
            <a:r>
              <a:rPr lang="en-IN" sz="1600" dirty="0" err="1" smtClean="0">
                <a:latin typeface="Times New Roman" pitchFamily="18" charset="0"/>
                <a:cs typeface="Times New Roman" pitchFamily="18" charset="0"/>
              </a:rPr>
              <a:t>Franceschini</a:t>
            </a:r>
            <a:r>
              <a:rPr lang="en-IN" sz="1600" dirty="0" smtClean="0">
                <a:latin typeface="Times New Roman" pitchFamily="18" charset="0"/>
                <a:cs typeface="Times New Roman" pitchFamily="18" charset="0"/>
              </a:rPr>
              <a:t>, "Hand robotics rehabilitation: feasibility and preliminary results of a robotic treatment in patients with </a:t>
            </a:r>
            <a:r>
              <a:rPr lang="en-IN" sz="1600" dirty="0" err="1" smtClean="0">
                <a:latin typeface="Times New Roman" pitchFamily="18" charset="0"/>
                <a:cs typeface="Times New Roman" pitchFamily="18" charset="0"/>
              </a:rPr>
              <a:t>hemiparesis</a:t>
            </a:r>
            <a:r>
              <a:rPr lang="en-IN" sz="1600" dirty="0" smtClean="0">
                <a:latin typeface="Times New Roman" pitchFamily="18" charset="0"/>
                <a:cs typeface="Times New Roman" pitchFamily="18" charset="0"/>
              </a:rPr>
              <a:t>", Stroke Res Treat 2012, pp. 820931, 2012.</a:t>
            </a:r>
          </a:p>
          <a:p>
            <a:pPr algn="just">
              <a:lnSpc>
                <a:spcPct val="150000"/>
              </a:lnSpc>
              <a:buNone/>
            </a:pPr>
            <a:endParaRPr lang="en-US" sz="1600" dirty="0" smtClean="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0"/>
            <a:ext cx="7650480" cy="6553200"/>
          </a:xfrm>
        </p:spPr>
        <p:txBody>
          <a:bodyPr>
            <a:noAutofit/>
          </a:bodyPr>
          <a:lstStyle/>
          <a:p>
            <a:pPr algn="just">
              <a:lnSpc>
                <a:spcPct val="150000"/>
              </a:lnSpc>
            </a:pPr>
            <a:r>
              <a:rPr lang="en-IN" sz="1600" dirty="0" smtClean="0">
                <a:latin typeface="Times New Roman" pitchFamily="18" charset="0"/>
                <a:cs typeface="Times New Roman" pitchFamily="18" charset="0"/>
              </a:rPr>
              <a:t>6.L </a:t>
            </a:r>
            <a:r>
              <a:rPr lang="en-IN" sz="1600" dirty="0" err="1" smtClean="0">
                <a:latin typeface="Times New Roman" pitchFamily="18" charset="0"/>
                <a:cs typeface="Times New Roman" pitchFamily="18" charset="0"/>
              </a:rPr>
              <a:t>Pignolo</a:t>
            </a:r>
            <a:r>
              <a:rPr lang="en-IN" sz="1600" dirty="0" smtClean="0">
                <a:latin typeface="Times New Roman" pitchFamily="18" charset="0"/>
                <a:cs typeface="Times New Roman" pitchFamily="18" charset="0"/>
              </a:rPr>
              <a:t>, G Dolce, G </a:t>
            </a:r>
            <a:r>
              <a:rPr lang="en-IN" sz="1600" dirty="0" err="1" smtClean="0">
                <a:latin typeface="Times New Roman" pitchFamily="18" charset="0"/>
                <a:cs typeface="Times New Roman" pitchFamily="18" charset="0"/>
              </a:rPr>
              <a:t>Basta</a:t>
            </a:r>
            <a:r>
              <a:rPr lang="en-IN" sz="1600" dirty="0" smtClean="0">
                <a:latin typeface="Times New Roman" pitchFamily="18" charset="0"/>
                <a:cs typeface="Times New Roman" pitchFamily="18" charset="0"/>
              </a:rPr>
              <a:t>, LF Lucca, S Serra and WG </a:t>
            </a:r>
            <a:r>
              <a:rPr lang="en-IN" sz="1600" dirty="0" err="1" smtClean="0">
                <a:latin typeface="Times New Roman" pitchFamily="18" charset="0"/>
                <a:cs typeface="Times New Roman" pitchFamily="18" charset="0"/>
              </a:rPr>
              <a:t>Sannita</a:t>
            </a:r>
            <a:r>
              <a:rPr lang="en-IN" sz="1600" dirty="0" smtClean="0">
                <a:latin typeface="Times New Roman" pitchFamily="18" charset="0"/>
                <a:cs typeface="Times New Roman" pitchFamily="18" charset="0"/>
              </a:rPr>
              <a:t>, "Upper limb rehabilitation after stroke: ARAMIS a </a:t>
            </a:r>
            <a:r>
              <a:rPr lang="en-IN" sz="1600" dirty="0" err="1" smtClean="0">
                <a:latin typeface="Times New Roman" pitchFamily="18" charset="0"/>
                <a:cs typeface="Times New Roman" pitchFamily="18" charset="0"/>
              </a:rPr>
              <a:t>robo-mechatronic</a:t>
            </a:r>
            <a:r>
              <a:rPr lang="en-IN" sz="1600" dirty="0" smtClean="0">
                <a:latin typeface="Times New Roman" pitchFamily="18" charset="0"/>
                <a:cs typeface="Times New Roman" pitchFamily="18" charset="0"/>
              </a:rPr>
              <a:t> innovative approach and prototype", 4th IEEE RAS and EMBS Int. Conf. Biomedical Robotics and </a:t>
            </a:r>
            <a:r>
              <a:rPr lang="en-IN" sz="1600" dirty="0" err="1" smtClean="0">
                <a:latin typeface="Times New Roman" pitchFamily="18" charset="0"/>
                <a:cs typeface="Times New Roman" pitchFamily="18" charset="0"/>
              </a:rPr>
              <a:t>Biomechatronics</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BioRob</a:t>
            </a:r>
            <a:r>
              <a:rPr lang="en-IN" sz="1600" dirty="0" smtClean="0">
                <a:latin typeface="Times New Roman" pitchFamily="18" charset="0"/>
                <a:cs typeface="Times New Roman" pitchFamily="18" charset="0"/>
              </a:rPr>
              <a:t>), pp. 14101414, 2012</a:t>
            </a:r>
            <a:r>
              <a:rPr lang="en-IN" sz="1600" dirty="0" smtClean="0">
                <a:latin typeface="Times New Roman" pitchFamily="18" charset="0"/>
                <a:cs typeface="Times New Roman" pitchFamily="18" charset="0"/>
              </a:rPr>
              <a:t>.</a:t>
            </a:r>
            <a:endParaRPr lang="en-IN" sz="1600" dirty="0" smtClean="0">
              <a:latin typeface="Times New Roman" pitchFamily="18" charset="0"/>
              <a:cs typeface="Times New Roman" pitchFamily="18" charset="0"/>
            </a:endParaRPr>
          </a:p>
          <a:p>
            <a:pPr algn="just">
              <a:lnSpc>
                <a:spcPct val="150000"/>
              </a:lnSpc>
            </a:pPr>
            <a:r>
              <a:rPr lang="en-IN" sz="1600" dirty="0" smtClean="0">
                <a:latin typeface="Times New Roman" pitchFamily="18" charset="0"/>
                <a:cs typeface="Times New Roman" pitchFamily="18" charset="0"/>
              </a:rPr>
              <a:t>7.SE </a:t>
            </a:r>
            <a:r>
              <a:rPr lang="en-IN" sz="1600" dirty="0" err="1" smtClean="0">
                <a:latin typeface="Times New Roman" pitchFamily="18" charset="0"/>
                <a:cs typeface="Times New Roman" pitchFamily="18" charset="0"/>
              </a:rPr>
              <a:t>Palsbo</a:t>
            </a:r>
            <a:r>
              <a:rPr lang="en-IN" sz="1600" dirty="0" smtClean="0">
                <a:latin typeface="Times New Roman" pitchFamily="18" charset="0"/>
                <a:cs typeface="Times New Roman" pitchFamily="18" charset="0"/>
              </a:rPr>
              <a:t> and P Hood-</a:t>
            </a:r>
            <a:r>
              <a:rPr lang="en-IN" sz="1600" dirty="0" err="1" smtClean="0">
                <a:latin typeface="Times New Roman" pitchFamily="18" charset="0"/>
                <a:cs typeface="Times New Roman" pitchFamily="18" charset="0"/>
              </a:rPr>
              <a:t>Szivek</a:t>
            </a:r>
            <a:r>
              <a:rPr lang="en-IN" sz="1600" dirty="0" smtClean="0">
                <a:latin typeface="Times New Roman" pitchFamily="18" charset="0"/>
                <a:cs typeface="Times New Roman" pitchFamily="18" charset="0"/>
              </a:rPr>
              <a:t>, "Effect of robotic-assisted three-dimensional repetitive motion to improve hand motor function and control in children with handwriting deficits: a nonrandomized phase 2 device trial", Am J </a:t>
            </a:r>
            <a:r>
              <a:rPr lang="en-IN" sz="1600" dirty="0" err="1" smtClean="0">
                <a:latin typeface="Times New Roman" pitchFamily="18" charset="0"/>
                <a:cs typeface="Times New Roman" pitchFamily="18" charset="0"/>
              </a:rPr>
              <a:t>Occup</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Ther</a:t>
            </a:r>
            <a:r>
              <a:rPr lang="en-IN" sz="1600" dirty="0" smtClean="0">
                <a:latin typeface="Times New Roman" pitchFamily="18" charset="0"/>
                <a:cs typeface="Times New Roman" pitchFamily="18" charset="0"/>
              </a:rPr>
              <a:t>, vol. 66, no. 6, pp. 682690, 2012</a:t>
            </a:r>
            <a:r>
              <a:rPr lang="en-IN" sz="1600" dirty="0" smtClean="0">
                <a:latin typeface="Times New Roman" pitchFamily="18" charset="0"/>
                <a:cs typeface="Times New Roman" pitchFamily="18" charset="0"/>
              </a:rPr>
              <a:t>.</a:t>
            </a:r>
            <a:endParaRPr lang="en-IN" sz="1600" dirty="0" smtClean="0">
              <a:latin typeface="Times New Roman" pitchFamily="18" charset="0"/>
              <a:cs typeface="Times New Roman" pitchFamily="18" charset="0"/>
            </a:endParaRPr>
          </a:p>
          <a:p>
            <a:pPr algn="just">
              <a:lnSpc>
                <a:spcPct val="150000"/>
              </a:lnSpc>
            </a:pPr>
            <a:r>
              <a:rPr lang="en-IN" sz="1600" dirty="0" smtClean="0">
                <a:latin typeface="Times New Roman" pitchFamily="18" charset="0"/>
                <a:cs typeface="Times New Roman" pitchFamily="18" charset="0"/>
              </a:rPr>
              <a:t>8.NSK Ho, KY Tong, XL </a:t>
            </a:r>
            <a:r>
              <a:rPr lang="en-IN" sz="1600" dirty="0" err="1" smtClean="0">
                <a:latin typeface="Times New Roman" pitchFamily="18" charset="0"/>
                <a:cs typeface="Times New Roman" pitchFamily="18" charset="0"/>
              </a:rPr>
              <a:t>Hu</a:t>
            </a:r>
            <a:r>
              <a:rPr lang="en-IN" sz="1600" dirty="0" smtClean="0">
                <a:latin typeface="Times New Roman" pitchFamily="18" charset="0"/>
                <a:cs typeface="Times New Roman" pitchFamily="18" charset="0"/>
              </a:rPr>
              <a:t>, KL Fung, XJ Wei, W </a:t>
            </a:r>
            <a:r>
              <a:rPr lang="en-IN" sz="1600" dirty="0" err="1" smtClean="0">
                <a:latin typeface="Times New Roman" pitchFamily="18" charset="0"/>
                <a:cs typeface="Times New Roman" pitchFamily="18" charset="0"/>
              </a:rPr>
              <a:t>Rong</a:t>
            </a:r>
            <a:r>
              <a:rPr lang="en-IN" sz="1600" dirty="0" smtClean="0">
                <a:latin typeface="Times New Roman" pitchFamily="18" charset="0"/>
                <a:cs typeface="Times New Roman" pitchFamily="18" charset="0"/>
              </a:rPr>
              <a:t>, et al., "An EMG-driven exoskeleton hand robotic training device on chronic stroke subjects: task training system for stroke rehabilitation", IEEE </a:t>
            </a:r>
            <a:r>
              <a:rPr lang="en-IN" sz="1600" dirty="0" err="1" smtClean="0">
                <a:latin typeface="Times New Roman" pitchFamily="18" charset="0"/>
                <a:cs typeface="Times New Roman" pitchFamily="18" charset="0"/>
              </a:rPr>
              <a:t>Int</a:t>
            </a:r>
            <a:r>
              <a:rPr lang="en-IN" sz="1600" dirty="0" smtClean="0">
                <a:latin typeface="Times New Roman" pitchFamily="18" charset="0"/>
                <a:cs typeface="Times New Roman" pitchFamily="18" charset="0"/>
              </a:rPr>
              <a:t> Conf </a:t>
            </a:r>
            <a:r>
              <a:rPr lang="en-IN" sz="1600" dirty="0" err="1" smtClean="0">
                <a:latin typeface="Times New Roman" pitchFamily="18" charset="0"/>
                <a:cs typeface="Times New Roman" pitchFamily="18" charset="0"/>
              </a:rPr>
              <a:t>Rehabil</a:t>
            </a:r>
            <a:r>
              <a:rPr lang="en-IN" sz="1600" dirty="0" smtClean="0">
                <a:latin typeface="Times New Roman" pitchFamily="18" charset="0"/>
                <a:cs typeface="Times New Roman" pitchFamily="18" charset="0"/>
              </a:rPr>
              <a:t> Robot, pp. 5975340, 2011</a:t>
            </a:r>
            <a:r>
              <a:rPr lang="en-IN" sz="1600" dirty="0" smtClean="0">
                <a:latin typeface="Times New Roman" pitchFamily="18" charset="0"/>
                <a:cs typeface="Times New Roman" pitchFamily="18" charset="0"/>
              </a:rPr>
              <a:t>.</a:t>
            </a:r>
            <a:endParaRPr lang="en-IN" sz="1600" dirty="0" smtClean="0">
              <a:latin typeface="Times New Roman" pitchFamily="18" charset="0"/>
              <a:cs typeface="Times New Roman" pitchFamily="18" charset="0"/>
            </a:endParaRPr>
          </a:p>
          <a:p>
            <a:pPr algn="just">
              <a:lnSpc>
                <a:spcPct val="150000"/>
              </a:lnSpc>
            </a:pPr>
            <a:r>
              <a:rPr lang="en-IN" sz="1600" dirty="0" smtClean="0">
                <a:latin typeface="Times New Roman" pitchFamily="18" charset="0"/>
                <a:cs typeface="Times New Roman" pitchFamily="18" charset="0"/>
              </a:rPr>
              <a:t>9.S </a:t>
            </a:r>
            <a:r>
              <a:rPr lang="en-IN" sz="1600" dirty="0" err="1" smtClean="0">
                <a:latin typeface="Times New Roman" pitchFamily="18" charset="0"/>
                <a:cs typeface="Times New Roman" pitchFamily="18" charset="0"/>
              </a:rPr>
              <a:t>Masiero</a:t>
            </a:r>
            <a:r>
              <a:rPr lang="en-IN" sz="1600" dirty="0" smtClean="0">
                <a:latin typeface="Times New Roman" pitchFamily="18" charset="0"/>
                <a:cs typeface="Times New Roman" pitchFamily="18" charset="0"/>
              </a:rPr>
              <a:t>, M Armani and G </a:t>
            </a:r>
            <a:r>
              <a:rPr lang="en-IN" sz="1600" dirty="0" err="1" smtClean="0">
                <a:latin typeface="Times New Roman" pitchFamily="18" charset="0"/>
                <a:cs typeface="Times New Roman" pitchFamily="18" charset="0"/>
              </a:rPr>
              <a:t>Rosati</a:t>
            </a:r>
            <a:r>
              <a:rPr lang="en-IN" sz="1600" dirty="0" smtClean="0">
                <a:latin typeface="Times New Roman" pitchFamily="18" charset="0"/>
                <a:cs typeface="Times New Roman" pitchFamily="18" charset="0"/>
              </a:rPr>
              <a:t>, "Upper-limb robot-assisted therapy in rehabilitation of acute stroke patients: focused review and results of new randomized controlled trial", J </a:t>
            </a:r>
            <a:r>
              <a:rPr lang="en-IN" sz="1600" dirty="0" err="1" smtClean="0">
                <a:latin typeface="Times New Roman" pitchFamily="18" charset="0"/>
                <a:cs typeface="Times New Roman" pitchFamily="18" charset="0"/>
              </a:rPr>
              <a:t>Rehabil</a:t>
            </a:r>
            <a:r>
              <a:rPr lang="en-IN" sz="1600" dirty="0" smtClean="0">
                <a:latin typeface="Times New Roman" pitchFamily="18" charset="0"/>
                <a:cs typeface="Times New Roman" pitchFamily="18" charset="0"/>
              </a:rPr>
              <a:t> Res Dev, vol. 48, no. 4, pp. 355366, 2011</a:t>
            </a:r>
            <a:r>
              <a:rPr lang="en-IN" sz="1600" dirty="0" smtClean="0">
                <a:latin typeface="Times New Roman" pitchFamily="18" charset="0"/>
                <a:cs typeface="Times New Roman" pitchFamily="18" charset="0"/>
              </a:rPr>
              <a:t>. </a:t>
            </a:r>
            <a:r>
              <a:rPr lang="en-IN" sz="1600" dirty="0" smtClean="0">
                <a:latin typeface="Times New Roman" pitchFamily="18" charset="0"/>
                <a:cs typeface="Times New Roman" pitchFamily="18" charset="0"/>
                <a:hlinkClick r:id="rId2"/>
              </a:rPr>
              <a:t> </a:t>
            </a:r>
            <a:endParaRPr lang="en-IN" sz="1600" dirty="0" smtClean="0">
              <a:latin typeface="Times New Roman" pitchFamily="18" charset="0"/>
              <a:cs typeface="Times New Roman" pitchFamily="18" charset="0"/>
            </a:endParaRPr>
          </a:p>
          <a:p>
            <a:pPr algn="just">
              <a:lnSpc>
                <a:spcPct val="150000"/>
              </a:lnSpc>
            </a:pPr>
            <a:r>
              <a:rPr lang="en-IN" sz="1600" dirty="0" smtClean="0">
                <a:latin typeface="Times New Roman" pitchFamily="18" charset="0"/>
                <a:cs typeface="Times New Roman" pitchFamily="18" charset="0"/>
              </a:rPr>
              <a:t>10</a:t>
            </a:r>
            <a:r>
              <a:rPr lang="en-IN" sz="1600" dirty="0" smtClean="0">
                <a:latin typeface="Times New Roman" pitchFamily="18" charset="0"/>
                <a:cs typeface="Times New Roman" pitchFamily="18" charset="0"/>
              </a:rPr>
              <a:t>. J </a:t>
            </a:r>
            <a:r>
              <a:rPr lang="en-IN" sz="1600" dirty="0" err="1" smtClean="0">
                <a:latin typeface="Times New Roman" pitchFamily="18" charset="0"/>
                <a:cs typeface="Times New Roman" pitchFamily="18" charset="0"/>
              </a:rPr>
              <a:t>Allington</a:t>
            </a:r>
            <a:r>
              <a:rPr lang="en-IN" sz="1600" dirty="0" smtClean="0">
                <a:latin typeface="Times New Roman" pitchFamily="18" charset="0"/>
                <a:cs typeface="Times New Roman" pitchFamily="18" charset="0"/>
              </a:rPr>
              <a:t>, SJ Spencer, J Klein, M Buell, DJ </a:t>
            </a:r>
            <a:r>
              <a:rPr lang="en-IN" sz="1600" dirty="0" err="1" smtClean="0">
                <a:latin typeface="Times New Roman" pitchFamily="18" charset="0"/>
                <a:cs typeface="Times New Roman" pitchFamily="18" charset="0"/>
              </a:rPr>
              <a:t>Reinkensmeyer</a:t>
            </a:r>
            <a:r>
              <a:rPr lang="en-IN" sz="1600" dirty="0" smtClean="0">
                <a:latin typeface="Times New Roman" pitchFamily="18" charset="0"/>
                <a:cs typeface="Times New Roman" pitchFamily="18" charset="0"/>
              </a:rPr>
              <a:t> and J </a:t>
            </a:r>
            <a:r>
              <a:rPr lang="en-IN" sz="1600" dirty="0" err="1" smtClean="0">
                <a:latin typeface="Times New Roman" pitchFamily="18" charset="0"/>
                <a:cs typeface="Times New Roman" pitchFamily="18" charset="0"/>
              </a:rPr>
              <a:t>Bobrow</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Supinator</a:t>
            </a:r>
            <a:r>
              <a:rPr lang="en-IN" sz="1600" dirty="0" smtClean="0">
                <a:latin typeface="Times New Roman" pitchFamily="18" charset="0"/>
                <a:cs typeface="Times New Roman" pitchFamily="18" charset="0"/>
              </a:rPr>
              <a:t> Extender (SUE): a pneumatically actuated robot for fore-arm/wrist rehabilitation after stroke", Conf Proc IEEE Eng Med </a:t>
            </a:r>
            <a:r>
              <a:rPr lang="en-IN" sz="1600" dirty="0" err="1" smtClean="0">
                <a:latin typeface="Times New Roman" pitchFamily="18" charset="0"/>
                <a:cs typeface="Times New Roman" pitchFamily="18" charset="0"/>
              </a:rPr>
              <a:t>Biol</a:t>
            </a:r>
            <a:r>
              <a:rPr lang="en-IN" sz="1600" dirty="0" smtClean="0">
                <a:latin typeface="Times New Roman" pitchFamily="18" charset="0"/>
                <a:cs typeface="Times New Roman" pitchFamily="18" charset="0"/>
              </a:rPr>
              <a:t> Soc 2011, pp. 15791582, 2011.</a:t>
            </a:r>
          </a:p>
          <a:p>
            <a:pPr algn="just">
              <a:lnSpc>
                <a:spcPct val="150000"/>
              </a:lnSpc>
              <a:buNone/>
            </a:pP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1268</TotalTime>
  <Words>993</Words>
  <Application>Microsoft Office PowerPoint</Application>
  <PresentationFormat>On-screen Show (4:3)</PresentationFormat>
  <Paragraphs>62</Paragraphs>
  <Slides>13</Slides>
  <Notes>2</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Solstice</vt:lpstr>
      <vt:lpstr>Exoskeleton robots for upper-limb rehabilitation</vt:lpstr>
      <vt:lpstr>Abstract</vt:lpstr>
      <vt:lpstr>Existing System</vt:lpstr>
      <vt:lpstr>Disadvantage of Existing System</vt:lpstr>
      <vt:lpstr>PROPOSED SYSTEM :</vt:lpstr>
      <vt:lpstr>ADVANTAGE</vt:lpstr>
      <vt:lpstr>Slide 7</vt:lpstr>
      <vt:lpstr>Block Diagram</vt:lpstr>
      <vt:lpstr>SOFTWARE REQUIREMENTS:</vt:lpstr>
      <vt:lpstr>HARDWARE REQUIREMENTS:</vt:lpstr>
      <vt:lpstr>CONCLUTION</vt:lpstr>
      <vt:lpstr>REFERENCE</vt:lpstr>
      <vt:lpstr>Slide 13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570</cp:revision>
  <dcterms:created xsi:type="dcterms:W3CDTF">2006-08-16T00:00:00Z</dcterms:created>
  <dcterms:modified xsi:type="dcterms:W3CDTF">2021-11-10T14:19:23Z</dcterms:modified>
</cp:coreProperties>
</file>