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 smart wearable system for sudden infant death syndrome monitoring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buNone/>
            </a:pPr>
            <a:r>
              <a:rPr lang="en-IN" sz="2000" dirty="0" smtClean="0">
                <a:latin typeface="Times New Roman" pitchFamily="18" charset="0"/>
                <a:cs typeface="Times New Roman" pitchFamily="18" charset="0"/>
              </a:rPr>
              <a:t>    Sudden </a:t>
            </a:r>
            <a:r>
              <a:rPr lang="en-IN" sz="2000" dirty="0" smtClean="0">
                <a:latin typeface="Times New Roman" pitchFamily="18" charset="0"/>
                <a:cs typeface="Times New Roman" pitchFamily="18" charset="0"/>
              </a:rPr>
              <a:t>Infant Death Syndrome (SIDS) is one of the major causes of death among infants during their sleep. To increase the safety of the infants, we matched different emergent research fields for the development of Baby Night Watch. This Smart Wearable System (SWS), developed under the context of the European Texas Instruments Innovation Challenge (TIIC) 2015, is composed by the following elements: a Wearable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a Gateway and the H Medical Interface. The Wearable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is a wireless sensor node integrated in a Chest Belt, and it has the capacity to monitor the following parameters: body temperature, heart and breathing rates and body position. After a minimal data processing, this set of information is sent to the Gateway, via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technology, and it is accessible to the user through the H Medical Interface. If a critical event occurs, the device will trigger an alarm, visible and audible in the proximity, and sends a distress message to a mobile application. The Baby Night Watch is an important tool for medical studies, since it allows the visualization of previous physiological data and export it to different types of datasets. Experimental tests have proven that the SWS has the potential to identify situations that could be potentially life-threatening for an infant.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infant has to be watched continuously day and night it is a tedious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technology could not cover large </a:t>
            </a:r>
            <a:r>
              <a:rPr lang="en-IN" sz="2000" dirty="0" smtClean="0">
                <a:latin typeface="Times New Roman" pitchFamily="18" charset="0"/>
                <a:cs typeface="Times New Roman" pitchFamily="18" charset="0"/>
              </a:rPr>
              <a:t>distances</a:t>
            </a:r>
          </a:p>
          <a:p>
            <a:pPr algn="just">
              <a:lnSpc>
                <a:spcPct val="150000"/>
              </a:lnSpc>
            </a:pPr>
            <a:r>
              <a:rPr lang="en-IN" sz="2000" dirty="0" smtClean="0">
                <a:latin typeface="Times New Roman" pitchFamily="18" charset="0"/>
                <a:cs typeface="Times New Roman" pitchFamily="18" charset="0"/>
              </a:rPr>
              <a:t>There it </a:t>
            </a:r>
            <a:r>
              <a:rPr lang="en-IN" sz="2000" dirty="0" smtClean="0">
                <a:latin typeface="Times New Roman" pitchFamily="18" charset="0"/>
                <a:cs typeface="Times New Roman" pitchFamily="18" charset="0"/>
              </a:rPr>
              <a:t>is not possible to receive information about the infant from long </a:t>
            </a:r>
            <a:r>
              <a:rPr lang="en-IN" sz="2000" dirty="0" err="1" smtClean="0">
                <a:latin typeface="Times New Roman" pitchFamily="18" charset="0"/>
                <a:cs typeface="Times New Roman" pitchFamily="18" charset="0"/>
              </a:rPr>
              <a:t>distances.Also</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timing is not accurate.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a:t>
            </a:r>
            <a:r>
              <a:rPr lang="en-IN" sz="2000" dirty="0" smtClean="0">
                <a:latin typeface="Times New Roman" pitchFamily="18" charset="0"/>
                <a:cs typeface="Times New Roman" pitchFamily="18" charset="0"/>
              </a:rPr>
              <a:t>there may be some issues regarding the timing to give tablets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pressure sensor is used to determine the breath rate of the infant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temperature and heart beat sensors are used to determine the temperature and heart beat of the infant respectively.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makes our system less intrusive, more comfortable and, we have not to deal with problem of insufficient contact between the skin and the sensor.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Generally, understanding Infant’s problem is too tedious and they will show their distress </a:t>
            </a:r>
            <a:r>
              <a:rPr lang="en-IN" sz="2000" dirty="0" err="1" smtClean="0">
                <a:latin typeface="Times New Roman" pitchFamily="18" charset="0"/>
                <a:cs typeface="Times New Roman" pitchFamily="18" charset="0"/>
              </a:rPr>
              <a:t>distress</a:t>
            </a:r>
            <a:r>
              <a:rPr lang="en-IN" sz="2000" dirty="0" smtClean="0">
                <a:latin typeface="Times New Roman" pitchFamily="18" charset="0"/>
                <a:cs typeface="Times New Roman" pitchFamily="18" charset="0"/>
              </a:rPr>
              <a:t> by </a:t>
            </a:r>
            <a:r>
              <a:rPr lang="en-IN" sz="2000" dirty="0" smtClean="0">
                <a:latin typeface="Times New Roman" pitchFamily="18" charset="0"/>
                <a:cs typeface="Times New Roman" pitchFamily="18" charset="0"/>
              </a:rPr>
              <a:t>crying.</a:t>
            </a:r>
          </a:p>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homebased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framework exceptionally intended for new born children which would considerably help parents to understand the infant’s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issues faced by the infant and parents will get updated information on a real-time basis by extending the use of wireless communication technologies.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 productive infant monitoring framework utilizing wearable sensors with wireless communication medium.</a:t>
            </a:r>
          </a:p>
          <a:p>
            <a:pPr algn="just">
              <a:lnSpc>
                <a:spcPct val="150000"/>
              </a:lnSpc>
            </a:pPr>
            <a:r>
              <a:rPr lang="en-IN" sz="2000" dirty="0" smtClean="0">
                <a:latin typeface="Times New Roman" pitchFamily="18" charset="0"/>
                <a:cs typeface="Times New Roman" pitchFamily="18" charset="0"/>
              </a:rPr>
              <a:t>The proposed framework utilizes a new simpler design which comprise of relevant sensors attached to microcontroller and it is safely fasten with infant. </a:t>
            </a:r>
          </a:p>
          <a:p>
            <a:pPr algn="just">
              <a:lnSpc>
                <a:spcPct val="150000"/>
              </a:lnSpc>
            </a:pPr>
            <a:r>
              <a:rPr lang="en-IN" sz="2000" dirty="0" smtClean="0">
                <a:latin typeface="Times New Roman" pitchFamily="18" charset="0"/>
                <a:cs typeface="Times New Roman" pitchFamily="18" charset="0"/>
              </a:rPr>
              <a:t>The proposed system consists of various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sensors and communication modules used in effective monitoring of the infant.</a:t>
            </a:r>
          </a:p>
          <a:p>
            <a:pPr algn="just">
              <a:lnSpc>
                <a:spcPct val="150000"/>
              </a:lnSpc>
            </a:pPr>
            <a:r>
              <a:rPr lang="en-IN" sz="2000" dirty="0" smtClean="0">
                <a:latin typeface="Times New Roman" pitchFamily="18" charset="0"/>
                <a:cs typeface="Times New Roman" pitchFamily="18" charset="0"/>
              </a:rPr>
              <a:t>In the proposed system, the pulse sensor is used to measure the heart rate of the infant constantly and if any abnormal readings the indication will be sent to their parent’s through GSM module. </a:t>
            </a:r>
          </a:p>
          <a:p>
            <a:pPr algn="just">
              <a:lnSpc>
                <a:spcPct val="150000"/>
              </a:lnSpc>
            </a:pPr>
            <a:r>
              <a:rPr lang="en-IN" sz="2000" dirty="0" smtClean="0">
                <a:latin typeface="Times New Roman" pitchFamily="18" charset="0"/>
                <a:cs typeface="Times New Roman" pitchFamily="18" charset="0"/>
              </a:rPr>
              <a:t>Various kinds of wearable sensors have emerged for different purposes with the development of sensing technologies.</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a careful selection of the threshold limits the algorithm is able to achieve a good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similar performance was achieved when the infant is lying on his stomach but, in this situation, the data collected was from the YY’s axis.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Along with the metrics reliability and latency, the system has to operate continuously for long periods of time (over 8 hours), making the energy efficiency an important metric of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reduction of the computation resources required and, consequently, on a more energy efficient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biggest advantage of the TMP007 is that it allows to measure the infant’s body temperature without any contact with the skin of the infant.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Body Area Networks: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Movassaghi, M. Abolhasan, J. Lipman, D. Smith, and A. Jamalipour,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aim of WBANs is to simplify and improve speed, accuracy, and reliability of communications.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Saving Mechanism for a Smart Wearable System: Monitoring Infants during the Sleep</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Fernandes, A. G. Ferreira, S. Branco, J. Mendes, and J. Cabral,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These emergent systems have strong Quality of Service (</a:t>
                      </a:r>
                      <a:r>
                        <a:rPr lang="en-US" sz="2000" dirty="0" err="1">
                          <a:latin typeface="Times New Roman"/>
                          <a:ea typeface="Calibri"/>
                          <a:cs typeface="Latha"/>
                        </a:rPr>
                        <a:t>QoS</a:t>
                      </a:r>
                      <a:r>
                        <a:rPr lang="en-US" sz="2000" dirty="0">
                          <a:latin typeface="Times New Roman"/>
                          <a:ea typeface="Calibri"/>
                          <a:cs typeface="Latha"/>
                        </a:rPr>
                        <a:t>) requirements, with focus on reliable communication and low power consumption.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Smart wearable systems: Current status and future challenges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Chan, D. Estève, J.-Y. Fourniols, C. Escriba, and E. Campo,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Our objective has been to examine the current research in wearable to serve as references for researchers and provide perspectives for future research</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survey on wearable sensor-based systems for health monitoring and prognosis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Pantelopoulos and N. G. Bourbakis,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paper attempts to comprehensively review the current research and development on wearable biosensor systems for health monitoring.</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524000"/>
            <a:ext cx="67818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Baby Night Watch is capable of detecting unexpected events and registering several physiological parameters, making it a powerful medical tool to understand SIDS, and a reliable real-time monitor of infants. The project proved that with a small amount of hardware a huge number of parameters can be measured, improving the users experience and safety of the infant. The data rate produced by the Wearable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Device is in the order of 35 bytes per minute, easily supported by </a:t>
            </a:r>
            <a:r>
              <a:rPr lang="en-IN" dirty="0" err="1" smtClean="0">
                <a:latin typeface="Times New Roman" pitchFamily="18" charset="0"/>
                <a:cs typeface="Times New Roman" pitchFamily="18" charset="0"/>
              </a:rPr>
              <a:t>ZigBee</a:t>
            </a:r>
            <a:r>
              <a:rPr lang="en-IN"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U. </a:t>
            </a:r>
            <a:r>
              <a:rPr lang="en-IN" sz="1700" dirty="0" err="1" smtClean="0">
                <a:latin typeface="Times New Roman" pitchFamily="18" charset="0"/>
                <a:cs typeface="Times New Roman" pitchFamily="18" charset="0"/>
              </a:rPr>
              <a:t>Schulmeister</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Schwarzmann</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Scharmann</a:t>
            </a:r>
            <a:r>
              <a:rPr lang="en-IN" sz="1700" dirty="0" smtClean="0">
                <a:latin typeface="Times New Roman" pitchFamily="18" charset="0"/>
                <a:cs typeface="Times New Roman" pitchFamily="18" charset="0"/>
              </a:rPr>
              <a:t>, and F. </a:t>
            </a:r>
            <a:r>
              <a:rPr lang="en-IN" sz="1700" dirty="0" err="1" smtClean="0">
                <a:latin typeface="Times New Roman" pitchFamily="18" charset="0"/>
                <a:cs typeface="Times New Roman" pitchFamily="18" charset="0"/>
              </a:rPr>
              <a:t>Meichert</a:t>
            </a:r>
            <a:r>
              <a:rPr lang="en-IN" sz="1700" dirty="0" smtClean="0">
                <a:latin typeface="Times New Roman" pitchFamily="18" charset="0"/>
                <a:cs typeface="Times New Roman" pitchFamily="18" charset="0"/>
              </a:rPr>
              <a:t>, “Device and Method for Electronic Body Monitoring, more particularly for Infants,” 20-Dec-2012.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“Sleep Position: Why Back is Best,” 2015. [Online]. Available: https://www.healthychildren.org/English/agesstages/baby/sleep/Pages/Sleep-Position-Why-Back-is-Best.aspx. [Accessed: 12-Oct-2015].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H. Staff, “Normal Breathing Rates for Children,” 2015. [Online]. Available: http://www.webmd.com/children/normal-breathing-ratesfor-children. [Accessed: 12-Oct-2015].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“What are the Normal Vital Signs for a Newborn Baby?” [Online]. Available: http://www.livestrong.com/article/199713-what-are-thenormal-vital-signs-for-a-newborn-baby/. [Accessed: 12-Oct-2015].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S. </a:t>
            </a:r>
            <a:r>
              <a:rPr lang="en-IN" sz="1700" dirty="0" err="1" smtClean="0">
                <a:latin typeface="Times New Roman" pitchFamily="18" charset="0"/>
                <a:cs typeface="Times New Roman" pitchFamily="18" charset="0"/>
              </a:rPr>
              <a:t>Movassaghi</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Abolhasan</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Lipman</a:t>
            </a:r>
            <a:r>
              <a:rPr lang="en-IN" sz="1700" dirty="0" smtClean="0">
                <a:latin typeface="Times New Roman" pitchFamily="18" charset="0"/>
                <a:cs typeface="Times New Roman" pitchFamily="18" charset="0"/>
              </a:rPr>
              <a:t>, D. Smith, and A. </a:t>
            </a:r>
            <a:r>
              <a:rPr lang="en-IN" sz="1700" dirty="0" err="1" smtClean="0">
                <a:latin typeface="Times New Roman" pitchFamily="18" charset="0"/>
                <a:cs typeface="Times New Roman" pitchFamily="18" charset="0"/>
              </a:rPr>
              <a:t>Jamalipour</a:t>
            </a:r>
            <a:r>
              <a:rPr lang="en-IN" sz="1700" dirty="0" smtClean="0">
                <a:latin typeface="Times New Roman" pitchFamily="18" charset="0"/>
                <a:cs typeface="Times New Roman" pitchFamily="18" charset="0"/>
              </a:rPr>
              <a:t>, “Wireless Body Area Networks: A Survey,”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Surv</a:t>
            </a:r>
            <a:r>
              <a:rPr lang="en-IN" sz="1700" dirty="0" smtClean="0">
                <a:latin typeface="Times New Roman" pitchFamily="18" charset="0"/>
                <a:cs typeface="Times New Roman" pitchFamily="18" charset="0"/>
              </a:rPr>
              <a:t>. Tutorials, vol. 16, no. 3, pp. 1658–1686, 2014.</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D. </a:t>
            </a:r>
            <a:r>
              <a:rPr lang="en-IN" sz="1800" dirty="0" err="1" smtClean="0">
                <a:latin typeface="Times New Roman" pitchFamily="18" charset="0"/>
                <a:cs typeface="Times New Roman" pitchFamily="18" charset="0"/>
              </a:rPr>
              <a:t>Fernandes</a:t>
            </a:r>
            <a:r>
              <a:rPr lang="en-IN" sz="1800" dirty="0" smtClean="0">
                <a:latin typeface="Times New Roman" pitchFamily="18" charset="0"/>
                <a:cs typeface="Times New Roman" pitchFamily="18" charset="0"/>
              </a:rPr>
              <a:t>, A. G. Ferreira, S. </a:t>
            </a:r>
            <a:r>
              <a:rPr lang="en-IN" sz="1800" dirty="0" err="1" smtClean="0">
                <a:latin typeface="Times New Roman" pitchFamily="18" charset="0"/>
                <a:cs typeface="Times New Roman" pitchFamily="18" charset="0"/>
              </a:rPr>
              <a:t>Branco</a:t>
            </a:r>
            <a:r>
              <a:rPr lang="en-IN" sz="1800" dirty="0" smtClean="0">
                <a:latin typeface="Times New Roman" pitchFamily="18" charset="0"/>
                <a:cs typeface="Times New Roman" pitchFamily="18" charset="0"/>
              </a:rPr>
              <a:t>, J. Mendes, and J. Cabral, “Energy Saving Mechanism for a Smart Wearable System: Monitoring Infants during the Sleep.”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M. Chan, D. </a:t>
            </a:r>
            <a:r>
              <a:rPr lang="en-IN" sz="1800" dirty="0" err="1" smtClean="0">
                <a:latin typeface="Times New Roman" pitchFamily="18" charset="0"/>
                <a:cs typeface="Times New Roman" pitchFamily="18" charset="0"/>
              </a:rPr>
              <a:t>Estève</a:t>
            </a:r>
            <a:r>
              <a:rPr lang="en-IN" sz="1800" dirty="0" smtClean="0">
                <a:latin typeface="Times New Roman" pitchFamily="18" charset="0"/>
                <a:cs typeface="Times New Roman" pitchFamily="18" charset="0"/>
              </a:rPr>
              <a:t>, J.-Y. </a:t>
            </a:r>
            <a:r>
              <a:rPr lang="en-IN" sz="1800" dirty="0" err="1" smtClean="0">
                <a:latin typeface="Times New Roman" pitchFamily="18" charset="0"/>
                <a:cs typeface="Times New Roman" pitchFamily="18" charset="0"/>
              </a:rPr>
              <a:t>Fourniols</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Escriba</a:t>
            </a:r>
            <a:r>
              <a:rPr lang="en-IN" sz="1800" dirty="0" smtClean="0">
                <a:latin typeface="Times New Roman" pitchFamily="18" charset="0"/>
                <a:cs typeface="Times New Roman" pitchFamily="18" charset="0"/>
              </a:rPr>
              <a:t>, and E. Campo, “Smart wearable systems: Current status and future challenges,” </a:t>
            </a:r>
            <a:r>
              <a:rPr lang="en-IN" sz="1800" dirty="0" err="1" smtClean="0">
                <a:latin typeface="Times New Roman" pitchFamily="18" charset="0"/>
                <a:cs typeface="Times New Roman" pitchFamily="18" charset="0"/>
              </a:rPr>
              <a:t>Artif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Med., vol. 56, no. 3, pp. 137–156,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 </a:t>
            </a:r>
            <a:r>
              <a:rPr lang="en-IN" sz="1800" dirty="0" err="1" smtClean="0">
                <a:latin typeface="Times New Roman" pitchFamily="18" charset="0"/>
                <a:cs typeface="Times New Roman" pitchFamily="18" charset="0"/>
              </a:rPr>
              <a:t>Pantelopoulos</a:t>
            </a:r>
            <a:r>
              <a:rPr lang="en-IN" sz="1800" dirty="0" smtClean="0">
                <a:latin typeface="Times New Roman" pitchFamily="18" charset="0"/>
                <a:cs typeface="Times New Roman" pitchFamily="18" charset="0"/>
              </a:rPr>
              <a:t> and N. G. </a:t>
            </a:r>
            <a:r>
              <a:rPr lang="en-IN" sz="1800" dirty="0" err="1" smtClean="0">
                <a:latin typeface="Times New Roman" pitchFamily="18" charset="0"/>
                <a:cs typeface="Times New Roman" pitchFamily="18" charset="0"/>
              </a:rPr>
              <a:t>Bourbakis</a:t>
            </a:r>
            <a:r>
              <a:rPr lang="en-IN" sz="1800" dirty="0" smtClean="0">
                <a:latin typeface="Times New Roman" pitchFamily="18" charset="0"/>
                <a:cs typeface="Times New Roman" pitchFamily="18" charset="0"/>
              </a:rPr>
              <a:t>, “A survey on wearable sensor-based systems for health monitoring and prognosis,” IEEE Trans. Syst. Man, </a:t>
            </a:r>
            <a:r>
              <a:rPr lang="en-IN" sz="1800" dirty="0" err="1" smtClean="0">
                <a:latin typeface="Times New Roman" pitchFamily="18" charset="0"/>
                <a:cs typeface="Times New Roman" pitchFamily="18" charset="0"/>
              </a:rPr>
              <a:t>Cybern</a:t>
            </a:r>
            <a:r>
              <a:rPr lang="en-IN" sz="1800" dirty="0" smtClean="0">
                <a:latin typeface="Times New Roman" pitchFamily="18" charset="0"/>
                <a:cs typeface="Times New Roman" pitchFamily="18" charset="0"/>
              </a:rPr>
              <a:t>. Part C (Applications Rev., vol. 40, no. 1, pp. 1–12,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Z. Zhu, T. Liu, G. Li, T. Li, and Y. Inoue, “Wearable Sensor Systems for Infants,” Sensors, vol. 15, pp. 3721–3749,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T. </a:t>
            </a:r>
            <a:r>
              <a:rPr lang="en-IN" sz="1800" dirty="0" err="1" smtClean="0">
                <a:latin typeface="Times New Roman" pitchFamily="18" charset="0"/>
                <a:cs typeface="Times New Roman" pitchFamily="18" charset="0"/>
              </a:rPr>
              <a:t>Klingeberg</a:t>
            </a:r>
            <a:r>
              <a:rPr lang="en-IN" sz="1800" dirty="0" smtClean="0">
                <a:latin typeface="Times New Roman" pitchFamily="18" charset="0"/>
                <a:cs typeface="Times New Roman" pitchFamily="18" charset="0"/>
              </a:rPr>
              <a:t> and M. Schilling, “Mobile wearable device for long term monitoring of vital signs,”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Methods Programs Biomed., vol. 106, no. 2, pp. 89–96, 2012.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1418</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smart wearable system for sudden infant death syndrome monitoring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2021-11-10T11:55:56Z</dcterms:modified>
</cp:coreProperties>
</file>