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Energy Efficient Outdoor Light Monitoring and Control Architecture Using Embedded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letter, we propose an energy efficient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-based outdoor light monitoring and control system that can monitor and handle outdoor lights more efficiently as compared to the conventional systems. The proposed system uses 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-based wireless devices which allow more efficient lamps management. The designed system uses sensors to control and guarantee the optimal system parameters. To realize effectiveness of the proposed system, the prototype has been installed inside the University, where the experimental results proved that the proposed system saves around 70.8% energy for the outdoor street environment because of using sensors, LED lamps, and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based communication network.</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Internet Of Things also giving promising future in smart city urban light monitoring.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systems use fuzzy logic of data from real time clock and Light dependent resistor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reduce the power consumption of the lights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of the drawbacks of utilizing WIMAX and GPRS is the utilization of licensed spectrum, which will result in interference with the existing WIMAX and GPRS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implement wireless control system of lights, several comparable architectures have been applied for outdoor lighting.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design of the intelligent lighting system by considering the system cost as the main factor beside the energy saving.</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Traditional lighting systems have disadvantages such as lack of pervasive and effective communications, monitoring, automation, and fault diagnostics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a:t>
            </a:r>
            <a:r>
              <a:rPr lang="en-IN" sz="2000" dirty="0" smtClean="0">
                <a:latin typeface="Times New Roman" pitchFamily="18" charset="0"/>
                <a:cs typeface="Times New Roman" pitchFamily="18" charset="0"/>
              </a:rPr>
              <a:t>these traditional systems suffer from the lack of pervasive and effective communications, monitoring, automation, and fault diagnostics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further reduce the energy consumptions and to simplify the wiring structure, numerous lighting control systems have been proposed to solve that problem such as: occupancy sensing </a:t>
            </a:r>
            <a:r>
              <a:rPr lang="en-IN" sz="2000" dirty="0" smtClean="0">
                <a:latin typeface="Times New Roman" pitchFamily="18" charset="0"/>
                <a:cs typeface="Times New Roman" pitchFamily="18" charset="0"/>
              </a:rPr>
              <a:t>approach, </a:t>
            </a:r>
            <a:r>
              <a:rPr lang="en-IN" sz="2000" dirty="0" smtClean="0">
                <a:latin typeface="Times New Roman" pitchFamily="18" charset="0"/>
                <a:cs typeface="Times New Roman" pitchFamily="18" charset="0"/>
              </a:rPr>
              <a:t>light level </a:t>
            </a:r>
            <a:r>
              <a:rPr lang="en-IN" sz="2000" dirty="0" smtClean="0">
                <a:latin typeface="Times New Roman" pitchFamily="18" charset="0"/>
                <a:cs typeface="Times New Roman" pitchFamily="18" charset="0"/>
              </a:rPr>
              <a:t>tuning, </a:t>
            </a:r>
            <a:r>
              <a:rPr lang="en-IN" sz="2000" dirty="0" smtClean="0">
                <a:latin typeface="Times New Roman" pitchFamily="18" charset="0"/>
                <a:cs typeface="Times New Roman" pitchFamily="18" charset="0"/>
              </a:rPr>
              <a:t>and power line communication (PLC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has also impact on cardiac rhythm in human beings which also increase stress levels.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his </a:t>
            </a:r>
            <a:r>
              <a:rPr lang="en-IN" sz="2000" dirty="0" smtClean="0">
                <a:latin typeface="Times New Roman" pitchFamily="18" charset="0"/>
                <a:cs typeface="Times New Roman" pitchFamily="18" charset="0"/>
              </a:rPr>
              <a:t>paper proposes an effective way to manage outdoor lights using embedded systems and Internet of things.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propose an energy efficient </a:t>
            </a:r>
            <a:r>
              <a:rPr lang="en-IN" sz="2000" dirty="0" err="1" smtClean="0">
                <a:latin typeface="Times New Roman" pitchFamily="18" charset="0"/>
                <a:cs typeface="Times New Roman" pitchFamily="18" charset="0"/>
              </a:rPr>
              <a:t>RFbased</a:t>
            </a:r>
            <a:r>
              <a:rPr lang="en-IN" sz="2000" dirty="0" smtClean="0">
                <a:latin typeface="Times New Roman" pitchFamily="18" charset="0"/>
                <a:cs typeface="Times New Roman" pitchFamily="18" charset="0"/>
              </a:rPr>
              <a:t> outdoor light monitoring and control system that can monitor and handle outdoor lights more efficiently as compared to the conventional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uses the </a:t>
            </a:r>
            <a:r>
              <a:rPr lang="en-IN" sz="2000" dirty="0" err="1" smtClean="0">
                <a:latin typeface="Times New Roman" pitchFamily="18" charset="0"/>
                <a:cs typeface="Times New Roman" pitchFamily="18" charset="0"/>
              </a:rPr>
              <a:t>RFbased</a:t>
            </a:r>
            <a:r>
              <a:rPr lang="en-IN" sz="2000" dirty="0" smtClean="0">
                <a:latin typeface="Times New Roman" pitchFamily="18" charset="0"/>
                <a:cs typeface="Times New Roman" pitchFamily="18" charset="0"/>
              </a:rPr>
              <a:t> wireless devices which allow more efficient lamps management.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also implemented the standard mesh routing algorithm which results in better network performance as compared to the conventional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also </a:t>
            </a:r>
            <a:r>
              <a:rPr lang="en-IN" sz="2000" dirty="0" err="1" smtClean="0">
                <a:latin typeface="Times New Roman" pitchFamily="18" charset="0"/>
                <a:cs typeface="Times New Roman" pitchFamily="18" charset="0"/>
              </a:rPr>
              <a:t>fulfills</a:t>
            </a:r>
            <a:r>
              <a:rPr lang="en-IN" sz="2000" dirty="0" smtClean="0">
                <a:latin typeface="Times New Roman" pitchFamily="18" charset="0"/>
                <a:cs typeface="Times New Roman" pitchFamily="18" charset="0"/>
              </a:rPr>
              <a:t> the user satisfaction by using occupancy and illumination sensors.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proposed ZB-OLC system also implemented the standard mesh routing algorithm which results in better network performance as compared to the conventional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prototype has been tested under outdoor scenarios to verify its validity, functionality, and performance in the real-life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systems based on these technologies need further improvement to increase the energy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lighting system will also require efficient interference avoiding algorithms to cope with interference, but this is not suitable for the lighting systems.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of new intelligent street light control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Yue, S. Changhong, Z. Xianghong, and Y. Wei,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allows street lamps automatically lit in the evening, lighting the road for a few hours (adjustable time).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Exploring user-centered intelligent road lighting design: a road map and future research directions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Ozcelebi, and J. Lukkien,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Traditional road lighting systems are outdated and should be replaced with systems which can sense their environment, i.e., users and their consumer electronics (CE) devices, and react intelligently.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digitally wireless dimmable lighting system for two-area fluorescent lamps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Chun, C. Hung, L. Kun, C. Kuan, and Y. Chun,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digitally dimming control method is suitable for lighting application in buildings, offices, conference rooms and classrooms, and it features remote control capability.</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Realization of a general LED lighting system based on a novel Power Line Communication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Chushan, W. Jiande, and H. Xiangning,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made up of four main parts: the master controller, the slave controller which controls the LED module, the DC-DC module and ancillary devices.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295400"/>
            <a:ext cx="6857999" cy="5105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centralized and smartly monitoring of outdoor lights is the cost effective and energy efficient way of saving precious energy. In this paper, the novel ZB-OLC system is proposed, which can smartly adjust the intensity of the LED lights according to the sunlight conditions. In addition, the designed system can remotely monitor the lights status, power consumptions, and the cost of the individual lights as well as of the total system. By using the proposed system, the faults in the lights can be easily detected remotely and can be recovered with less time, which will save the </a:t>
            </a:r>
            <a:r>
              <a:rPr lang="en-IN" dirty="0" err="1" smtClean="0">
                <a:latin typeface="Times New Roman" pitchFamily="18" charset="0"/>
                <a:cs typeface="Times New Roman" pitchFamily="18" charset="0"/>
              </a:rPr>
              <a:t>labor</a:t>
            </a:r>
            <a:r>
              <a:rPr lang="en-IN" dirty="0" smtClean="0">
                <a:latin typeface="Times New Roman" pitchFamily="18" charset="0"/>
                <a:cs typeface="Times New Roman" pitchFamily="18" charset="0"/>
              </a:rPr>
              <a:t> cost for frequently monitoring the system. It can adopt to the changing conditions in a more proactively and timely manner. Furthermore, the proposed system is suitable for outdoor lighting in urban and rural areas with slight modifications where the traffic can be low or high during different time intervals. The designed system is flexible, extendable, and fully adaptable to the user needs.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W. </a:t>
            </a:r>
            <a:r>
              <a:rPr lang="en-IN" sz="1600" dirty="0" err="1" smtClean="0">
                <a:latin typeface="Times New Roman" pitchFamily="18" charset="0"/>
                <a:cs typeface="Times New Roman" pitchFamily="18" charset="0"/>
              </a:rPr>
              <a:t>Yue</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Changhong</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Xianghong</a:t>
            </a:r>
            <a:r>
              <a:rPr lang="en-IN" sz="1600" dirty="0" smtClean="0">
                <a:latin typeface="Times New Roman" pitchFamily="18" charset="0"/>
                <a:cs typeface="Times New Roman" pitchFamily="18" charset="0"/>
              </a:rPr>
              <a:t>, and Y. Wei, "Design of new intelligent street light control system," in Proc. IEEE International Conference on Control Automation, 2010, pp. 1423–1427.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C. </a:t>
            </a:r>
            <a:r>
              <a:rPr lang="en-IN" sz="1600" dirty="0" err="1" smtClean="0">
                <a:latin typeface="Times New Roman" pitchFamily="18" charset="0"/>
                <a:cs typeface="Times New Roman" pitchFamily="18" charset="0"/>
              </a:rPr>
              <a:t>Ozcelebi</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Lukkien</a:t>
            </a:r>
            <a:r>
              <a:rPr lang="en-IN" sz="1600" dirty="0" smtClean="0">
                <a:latin typeface="Times New Roman" pitchFamily="18" charset="0"/>
                <a:cs typeface="Times New Roman" pitchFamily="18" charset="0"/>
              </a:rPr>
              <a:t>, "Exploring user-</a:t>
            </a:r>
            <a:r>
              <a:rPr lang="en-IN" sz="1600" dirty="0" err="1" smtClean="0">
                <a:latin typeface="Times New Roman" pitchFamily="18" charset="0"/>
                <a:cs typeface="Times New Roman" pitchFamily="18" charset="0"/>
              </a:rPr>
              <a:t>centered</a:t>
            </a:r>
            <a:r>
              <a:rPr lang="en-IN" sz="1600" dirty="0" smtClean="0">
                <a:latin typeface="Times New Roman" pitchFamily="18" charset="0"/>
                <a:cs typeface="Times New Roman" pitchFamily="18" charset="0"/>
              </a:rPr>
              <a:t> intelligent road lighting design: a road map and future research directions," IEEE Trans. </a:t>
            </a:r>
            <a:r>
              <a:rPr lang="en-IN" sz="1600" dirty="0" err="1" smtClean="0">
                <a:latin typeface="Times New Roman" pitchFamily="18" charset="0"/>
                <a:cs typeface="Times New Roman" pitchFamily="18" charset="0"/>
              </a:rPr>
              <a:t>Consum</a:t>
            </a:r>
            <a:r>
              <a:rPr lang="en-IN" sz="1600" dirty="0" smtClean="0">
                <a:latin typeface="Times New Roman" pitchFamily="18" charset="0"/>
                <a:cs typeface="Times New Roman" pitchFamily="18" charset="0"/>
              </a:rPr>
              <a:t>. Electron, vol. 57, pp. 788-793, May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C. Chun, C. Hung, L. Kun, C. </a:t>
            </a:r>
            <a:r>
              <a:rPr lang="en-IN" sz="1600" dirty="0" err="1" smtClean="0">
                <a:latin typeface="Times New Roman" pitchFamily="18" charset="0"/>
                <a:cs typeface="Times New Roman" pitchFamily="18" charset="0"/>
              </a:rPr>
              <a:t>Kuan</a:t>
            </a:r>
            <a:r>
              <a:rPr lang="en-IN" sz="1600" dirty="0" smtClean="0">
                <a:latin typeface="Times New Roman" pitchFamily="18" charset="0"/>
                <a:cs typeface="Times New Roman" pitchFamily="18" charset="0"/>
              </a:rPr>
              <a:t>, and Y. Chun, "A digitally wireless dimmable lighting system for two-area fluorescent lamps," in Proc. IEEE Region 10 Conference, 2010, pp. 2173-2178.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L. </a:t>
            </a:r>
            <a:r>
              <a:rPr lang="en-IN" sz="1600" dirty="0" err="1" smtClean="0">
                <a:latin typeface="Times New Roman" pitchFamily="18" charset="0"/>
                <a:cs typeface="Times New Roman" pitchFamily="18" charset="0"/>
              </a:rPr>
              <a:t>Chushan</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Jiande</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Xiangning</a:t>
            </a:r>
            <a:r>
              <a:rPr lang="en-IN" sz="1600" dirty="0" smtClean="0">
                <a:latin typeface="Times New Roman" pitchFamily="18" charset="0"/>
                <a:cs typeface="Times New Roman" pitchFamily="18" charset="0"/>
              </a:rPr>
              <a:t>, "Realization of a general LED lighting system based on a novel Power Line Communication technology," in Proc. IEEE Applied Power Electronics Conference and Exposition, 2010, pp. 2300-2304.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P. </a:t>
            </a:r>
            <a:r>
              <a:rPr lang="en-IN" sz="1600" dirty="0" err="1" smtClean="0">
                <a:latin typeface="Times New Roman" pitchFamily="18" charset="0"/>
                <a:cs typeface="Times New Roman" pitchFamily="18" charset="0"/>
              </a:rPr>
              <a:t>Elejoste</a:t>
            </a:r>
            <a:r>
              <a:rPr lang="en-IN" sz="1600" dirty="0" smtClean="0">
                <a:latin typeface="Times New Roman" pitchFamily="18" charset="0"/>
                <a:cs typeface="Times New Roman" pitchFamily="18" charset="0"/>
              </a:rPr>
              <a:t> et al., "An Easy to Deploy Street Light Control System Based on Wireless Communication and LED Technology," Sensors (Basel), vol. 13, no. 5, pp. 6492–6523, May 2013.</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F. </a:t>
            </a:r>
            <a:r>
              <a:rPr lang="en-IN" sz="1700" dirty="0" err="1" smtClean="0">
                <a:latin typeface="Times New Roman" pitchFamily="18" charset="0"/>
                <a:cs typeface="Times New Roman" pitchFamily="18" charset="0"/>
              </a:rPr>
              <a:t>Leccese</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Cagnett</a:t>
            </a:r>
            <a:r>
              <a:rPr lang="en-IN" sz="1700" dirty="0" smtClean="0">
                <a:latin typeface="Times New Roman" pitchFamily="18" charset="0"/>
                <a:cs typeface="Times New Roman" pitchFamily="18" charset="0"/>
              </a:rPr>
              <a:t>, and D. </a:t>
            </a:r>
            <a:r>
              <a:rPr lang="en-IN" sz="1700" dirty="0" err="1" smtClean="0">
                <a:latin typeface="Times New Roman" pitchFamily="18" charset="0"/>
                <a:cs typeface="Times New Roman" pitchFamily="18" charset="0"/>
              </a:rPr>
              <a:t>Trinca</a:t>
            </a:r>
            <a:r>
              <a:rPr lang="en-IN" sz="1700" dirty="0" smtClean="0">
                <a:latin typeface="Times New Roman" pitchFamily="18" charset="0"/>
                <a:cs typeface="Times New Roman" pitchFamily="18" charset="0"/>
              </a:rPr>
              <a:t>, " A Smart City Application: A Fully Controlled Street Lighting Isle Based on Raspberry-Pi Card, a </a:t>
            </a:r>
            <a:r>
              <a:rPr lang="en-IN" sz="1700" dirty="0" err="1" smtClean="0">
                <a:latin typeface="Times New Roman" pitchFamily="18" charset="0"/>
                <a:cs typeface="Times New Roman" pitchFamily="18" charset="0"/>
              </a:rPr>
              <a:t>ZigBee</a:t>
            </a:r>
            <a:r>
              <a:rPr lang="en-IN" sz="1700" dirty="0" smtClean="0">
                <a:latin typeface="Times New Roman" pitchFamily="18" charset="0"/>
                <a:cs typeface="Times New Roman" pitchFamily="18" charset="0"/>
              </a:rPr>
              <a:t> Sensor Network and </a:t>
            </a:r>
            <a:r>
              <a:rPr lang="en-IN" sz="1700" dirty="0" err="1" smtClean="0">
                <a:latin typeface="Times New Roman" pitchFamily="18" charset="0"/>
                <a:cs typeface="Times New Roman" pitchFamily="18" charset="0"/>
              </a:rPr>
              <a:t>WiMAX</a:t>
            </a:r>
            <a:r>
              <a:rPr lang="en-IN" sz="1700" dirty="0" smtClean="0">
                <a:latin typeface="Times New Roman" pitchFamily="18" charset="0"/>
                <a:cs typeface="Times New Roman" pitchFamily="18" charset="0"/>
              </a:rPr>
              <a:t>," Sensors (Basel), vol. 14, no. 12, pp. 24408–244424, Dec.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L. </a:t>
            </a:r>
            <a:r>
              <a:rPr lang="en-IN" sz="1700" dirty="0" err="1" smtClean="0">
                <a:latin typeface="Times New Roman" pitchFamily="18" charset="0"/>
                <a:cs typeface="Times New Roman" pitchFamily="18" charset="0"/>
              </a:rPr>
              <a:t>Yongsheng</a:t>
            </a:r>
            <a:r>
              <a:rPr lang="en-IN" sz="1700" dirty="0" smtClean="0">
                <a:latin typeface="Times New Roman" pitchFamily="18" charset="0"/>
                <a:cs typeface="Times New Roman" pitchFamily="18" charset="0"/>
              </a:rPr>
              <a:t>, L. </a:t>
            </a:r>
            <a:r>
              <a:rPr lang="en-IN" sz="1700" dirty="0" err="1" smtClean="0">
                <a:latin typeface="Times New Roman" pitchFamily="18" charset="0"/>
                <a:cs typeface="Times New Roman" pitchFamily="18" charset="0"/>
              </a:rPr>
              <a:t>Peijie</a:t>
            </a:r>
            <a:r>
              <a:rPr lang="en-IN" sz="1700" dirty="0" smtClean="0">
                <a:latin typeface="Times New Roman" pitchFamily="18" charset="0"/>
                <a:cs typeface="Times New Roman" pitchFamily="18" charset="0"/>
              </a:rPr>
              <a:t>, and C. </a:t>
            </a:r>
            <a:r>
              <a:rPr lang="en-IN" sz="1700" dirty="0" err="1" smtClean="0">
                <a:latin typeface="Times New Roman" pitchFamily="18" charset="0"/>
                <a:cs typeface="Times New Roman" pitchFamily="18" charset="0"/>
              </a:rPr>
              <a:t>Shuying</a:t>
            </a:r>
            <a:r>
              <a:rPr lang="en-IN" sz="1700" dirty="0" smtClean="0">
                <a:latin typeface="Times New Roman" pitchFamily="18" charset="0"/>
                <a:cs typeface="Times New Roman" pitchFamily="18" charset="0"/>
              </a:rPr>
              <a:t>, “Remote Monitoring and Control System of Solar Street Lamps Based on </a:t>
            </a:r>
            <a:r>
              <a:rPr lang="en-IN" sz="1700" dirty="0" err="1" smtClean="0">
                <a:latin typeface="Times New Roman" pitchFamily="18" charset="0"/>
                <a:cs typeface="Times New Roman" pitchFamily="18" charset="0"/>
              </a:rPr>
              <a:t>ZigBee</a:t>
            </a:r>
            <a:r>
              <a:rPr lang="en-IN" sz="1700" dirty="0" smtClean="0">
                <a:latin typeface="Times New Roman" pitchFamily="18" charset="0"/>
                <a:cs typeface="Times New Roman" pitchFamily="18" charset="0"/>
              </a:rPr>
              <a:t> Wireless Sensor Network and GPRS,” Electronics and Signal Processing Lecture Notes in Electrical Engineering, vol. 97, Springer, 2011, pp. 959-967.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 </a:t>
            </a:r>
            <a:r>
              <a:rPr lang="en-IN" sz="1700" dirty="0" err="1" smtClean="0">
                <a:latin typeface="Times New Roman" pitchFamily="18" charset="0"/>
                <a:cs typeface="Times New Roman" pitchFamily="18" charset="0"/>
              </a:rPr>
              <a:t>Siddiqui</a:t>
            </a:r>
            <a:r>
              <a:rPr lang="en-IN" sz="1700" dirty="0" smtClean="0">
                <a:latin typeface="Times New Roman" pitchFamily="18" charset="0"/>
                <a:cs typeface="Times New Roman" pitchFamily="18" charset="0"/>
              </a:rPr>
              <a:t>, A. W. Ahmad, H. K. Yang and C. Lee, “</a:t>
            </a:r>
            <a:r>
              <a:rPr lang="en-IN" sz="1700" dirty="0" err="1" smtClean="0">
                <a:latin typeface="Times New Roman" pitchFamily="18" charset="0"/>
                <a:cs typeface="Times New Roman" pitchFamily="18" charset="0"/>
              </a:rPr>
              <a:t>ZigBee</a:t>
            </a:r>
            <a:r>
              <a:rPr lang="en-IN" sz="1700" dirty="0" smtClean="0">
                <a:latin typeface="Times New Roman" pitchFamily="18" charset="0"/>
                <a:cs typeface="Times New Roman" pitchFamily="18" charset="0"/>
              </a:rPr>
              <a:t> Based Energy Efficient Outdoor Lighting Control System,” in Proc. ICACT, 2012, pp. 916-919.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European Committee for Standardization, Road lightning Performance Requirements EN 13201-x, 2004.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Z. </a:t>
            </a:r>
            <a:r>
              <a:rPr lang="en-IN" sz="1700" dirty="0" err="1" smtClean="0">
                <a:latin typeface="Times New Roman" pitchFamily="18" charset="0"/>
                <a:cs typeface="Times New Roman" pitchFamily="18" charset="0"/>
              </a:rPr>
              <a:t>Kaleem</a:t>
            </a:r>
            <a:r>
              <a:rPr lang="en-IN" sz="1700" dirty="0" smtClean="0">
                <a:latin typeface="Times New Roman" pitchFamily="18" charset="0"/>
                <a:cs typeface="Times New Roman" pitchFamily="18" charset="0"/>
              </a:rPr>
              <a:t>, I. Ahmad, and C. Lee, “Smart and Energy Efficient LED Street Light Control System using </a:t>
            </a:r>
            <a:r>
              <a:rPr lang="en-IN" sz="1700" dirty="0" err="1" smtClean="0">
                <a:latin typeface="Times New Roman" pitchFamily="18" charset="0"/>
                <a:cs typeface="Times New Roman" pitchFamily="18" charset="0"/>
              </a:rPr>
              <a:t>ZigBee</a:t>
            </a:r>
            <a:r>
              <a:rPr lang="en-IN" sz="1700" dirty="0" smtClean="0">
                <a:latin typeface="Times New Roman" pitchFamily="18" charset="0"/>
                <a:cs typeface="Times New Roman" pitchFamily="18" charset="0"/>
              </a:rPr>
              <a:t> Network,” in Proc. FIT, 2014, pp. 361-365.</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1417</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Energy Efficient Outdoor Light Monitoring and Control Architecture Using Embedded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2021-11-08T10:50:53Z</dcterms:modified>
</cp:coreProperties>
</file>