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Design and implementation of a home automation system for smart grid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home automation system for smart grid is designed and implemented. The system monitors temperature and humidity and controls air conditioning, lights and appliances. The Message Queuing Telemetry Transport protocol and </a:t>
            </a:r>
            <a:r>
              <a:rPr lang="en-IN" sz="2000" dirty="0" err="1" smtClean="0">
                <a:latin typeface="Times New Roman" pitchFamily="18" charset="0"/>
                <a:cs typeface="Times New Roman" pitchFamily="18" charset="0"/>
              </a:rPr>
              <a:t>Djanjo</a:t>
            </a:r>
            <a:r>
              <a:rPr lang="en-IN" sz="2000" dirty="0" smtClean="0">
                <a:latin typeface="Times New Roman" pitchFamily="18" charset="0"/>
                <a:cs typeface="Times New Roman" pitchFamily="18" charset="0"/>
              </a:rPr>
              <a:t> web framework are used. A graphical user interface is developed to enable the user to control the devices remotely via a website.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some limitations in the communication technologies that have been used in the existing automation systems. </a:t>
            </a: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researches that have been done, one of the main issues in most existing HAS is their implementation and maintenance cost which is not affordable for most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in this paper, we propose a new system to overcome the limitations of the existing home automation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can be achieved by design and fabricate a low cost Wi-Fi-based Automation System for Smart Home prototype using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microcontroller and Android-Based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final product should be a compact box which is easy to be integrated to an existing switching board of real houses appliances via relay board and provide safer control.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these design issues and minimize the shortcomings of home automation systems, this paper proposes an integration for locally and remotely controlled home automation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going to increase the number and variety of sensors for more safety and security in addition to provide option for the fully-automated of home appliances.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implement a gateway to connect all sensors to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and we may replace some sensors with a wireless sensor to overcome some wiring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However, there are several issues involved when designing such automation system and it should be </a:t>
            </a:r>
            <a:r>
              <a:rPr lang="en-IN" sz="2000" dirty="0" smtClean="0">
                <a:latin typeface="Times New Roman" pitchFamily="18" charset="0"/>
                <a:cs typeface="Times New Roman" pitchFamily="18" charset="0"/>
              </a:rPr>
              <a:t>considered.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low-cost Wi-Fi based automation system for Smart Home (SH) in order to monitor and control home appliances remotely using </a:t>
            </a:r>
            <a:r>
              <a:rPr lang="en-IN" sz="2000" dirty="0" err="1" smtClean="0">
                <a:latin typeface="Times New Roman" pitchFamily="18" charset="0"/>
                <a:cs typeface="Times New Roman" pitchFamily="18" charset="0"/>
              </a:rPr>
              <a:t>Androidbased</a:t>
            </a:r>
            <a:r>
              <a:rPr lang="en-IN" sz="2000" dirty="0" smtClean="0">
                <a:latin typeface="Times New Roman" pitchFamily="18" charset="0"/>
                <a:cs typeface="Times New Roman" pitchFamily="18" charset="0"/>
              </a:rPr>
              <a:t>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automation system, can easily and efficiently control the electrical appliances via Wi-Fi and </a:t>
            </a:r>
            <a:r>
              <a:rPr lang="en-IN" sz="2000" dirty="0" err="1" smtClean="0">
                <a:latin typeface="Times New Roman" pitchFamily="18" charset="0"/>
                <a:cs typeface="Times New Roman" pitchFamily="18" charset="0"/>
              </a:rPr>
              <a:t>Virtuino</a:t>
            </a:r>
            <a:r>
              <a:rPr lang="en-IN" sz="2000" dirty="0" smtClean="0">
                <a:latin typeface="Times New Roman" pitchFamily="18" charset="0"/>
                <a:cs typeface="Times New Roman" pitchFamily="18" charset="0"/>
              </a:rPr>
              <a:t> mobile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conceptual framework and the methodology adopted for this work including the systematically organized different stages of the research in conjunction with the detailed implementation features of the proposed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research project has proposed, designed and fabricated a low cost Wi-Fi based Automation System for Smart Home prototype using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and Android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Home automation allows the controlling and monitoring of various home appliances by a single system and brings greater convenience, better security, as well as higher energy-efficiency to home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integration of home automation systems into the future smart grids will give consumers the ability to control their house system and save energy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Home automation system should provide a user- friendly interface to allow setup, monitoring and controlling home appliance easily and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is developed to control all the electrical appliances at home easily and efficiently and enable the remote control by supporting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concept.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81200" y="1524000"/>
            <a:ext cx="6477000" cy="4495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design has successfully implemented and tested both hardware and software of Home Automation Device. The proposed MQTT Pub/Sub Protocol, in conjunction with the </a:t>
            </a:r>
            <a:r>
              <a:rPr lang="en-IN" dirty="0" err="1" smtClean="0">
                <a:latin typeface="Times New Roman" pitchFamily="18" charset="0"/>
                <a:cs typeface="Times New Roman" pitchFamily="18" charset="0"/>
              </a:rPr>
              <a:t>Django</a:t>
            </a:r>
            <a:r>
              <a:rPr lang="en-IN" dirty="0" smtClean="0">
                <a:latin typeface="Times New Roman" pitchFamily="18" charset="0"/>
                <a:cs typeface="Times New Roman" pitchFamily="18" charset="0"/>
              </a:rPr>
              <a:t> Web Framework, enables dynamic communication between machine to machine in a home control system. This enables users to implement, manipulate and control many devices into one central control system. Users can observe the actual readings and adjust the settings for the desired values at the same time. </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J. J. Conti, P. D. </a:t>
            </a:r>
            <a:r>
              <a:rPr lang="en-IN" sz="2000" dirty="0" err="1" smtClean="0">
                <a:latin typeface="Times New Roman" pitchFamily="18" charset="0"/>
                <a:cs typeface="Times New Roman" pitchFamily="18" charset="0"/>
              </a:rPr>
              <a:t>Holtberg</a:t>
            </a:r>
            <a:r>
              <a:rPr lang="en-IN" sz="2000" dirty="0" smtClean="0">
                <a:latin typeface="Times New Roman" pitchFamily="18" charset="0"/>
                <a:cs typeface="Times New Roman" pitchFamily="18" charset="0"/>
              </a:rPr>
              <a:t>, J. A. </a:t>
            </a:r>
            <a:r>
              <a:rPr lang="en-IN" sz="2000" dirty="0" err="1" smtClean="0">
                <a:latin typeface="Times New Roman" pitchFamily="18" charset="0"/>
                <a:cs typeface="Times New Roman" pitchFamily="18" charset="0"/>
              </a:rPr>
              <a:t>Beamon</a:t>
            </a:r>
            <a:r>
              <a:rPr lang="en-IN" sz="2000" dirty="0" smtClean="0">
                <a:latin typeface="Times New Roman" pitchFamily="18" charset="0"/>
                <a:cs typeface="Times New Roman" pitchFamily="18" charset="0"/>
              </a:rPr>
              <a:t>, A. M. </a:t>
            </a:r>
            <a:r>
              <a:rPr lang="en-IN" sz="2000" dirty="0" err="1" smtClean="0">
                <a:latin typeface="Times New Roman" pitchFamily="18" charset="0"/>
                <a:cs typeface="Times New Roman" pitchFamily="18" charset="0"/>
              </a:rPr>
              <a:t>Schaal</a:t>
            </a:r>
            <a:r>
              <a:rPr lang="en-IN" sz="2000" dirty="0" smtClean="0">
                <a:latin typeface="Times New Roman" pitchFamily="18" charset="0"/>
                <a:cs typeface="Times New Roman" pitchFamily="18" charset="0"/>
              </a:rPr>
              <a:t>, G. E. </a:t>
            </a:r>
            <a:r>
              <a:rPr lang="en-IN" sz="2000" dirty="0" err="1" smtClean="0">
                <a:latin typeface="Times New Roman" pitchFamily="18" charset="0"/>
                <a:cs typeface="Times New Roman" pitchFamily="18" charset="0"/>
              </a:rPr>
              <a:t>Sweetnam</a:t>
            </a:r>
            <a:r>
              <a:rPr lang="en-IN" sz="2000" dirty="0" smtClean="0">
                <a:latin typeface="Times New Roman" pitchFamily="18" charset="0"/>
                <a:cs typeface="Times New Roman" pitchFamily="18" charset="0"/>
              </a:rPr>
              <a:t>, and A. S. </a:t>
            </a:r>
            <a:r>
              <a:rPr lang="en-IN" sz="2000" dirty="0" err="1" smtClean="0">
                <a:latin typeface="Times New Roman" pitchFamily="18" charset="0"/>
                <a:cs typeface="Times New Roman" pitchFamily="18" charset="0"/>
              </a:rPr>
              <a:t>Kydes</a:t>
            </a:r>
            <a:r>
              <a:rPr lang="en-IN" sz="2000" dirty="0" smtClean="0">
                <a:latin typeface="Times New Roman" pitchFamily="18" charset="0"/>
                <a:cs typeface="Times New Roman" pitchFamily="18" charset="0"/>
              </a:rPr>
              <a:t>, Annual energy outlook with projections to 2035, report of U.S. Energy Information Administration (EIA), Apr. 2010 [Online]. Available: http://www.eia.doe.gov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A.-H. </a:t>
            </a:r>
            <a:r>
              <a:rPr lang="en-IN" sz="2000" dirty="0" err="1" smtClean="0">
                <a:latin typeface="Times New Roman" pitchFamily="18" charset="0"/>
                <a:cs typeface="Times New Roman" pitchFamily="18" charset="0"/>
              </a:rPr>
              <a:t>Mohsenian-Rad</a:t>
            </a:r>
            <a:r>
              <a:rPr lang="en-IN" sz="2000" dirty="0" smtClean="0">
                <a:latin typeface="Times New Roman" pitchFamily="18" charset="0"/>
                <a:cs typeface="Times New Roman" pitchFamily="18" charset="0"/>
              </a:rPr>
              <a:t> and A. Leon-Garcia, “Optimal residential load control with price prediction in real-time electricity pricing environments,” IEEE Trans. Smart Grid, vol. 1, no. 2, pp. 120–133, 2010.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M. A. A. </a:t>
            </a:r>
            <a:r>
              <a:rPr lang="en-IN" sz="2000" dirty="0" err="1" smtClean="0">
                <a:latin typeface="Times New Roman" pitchFamily="18" charset="0"/>
                <a:cs typeface="Times New Roman" pitchFamily="18" charset="0"/>
              </a:rPr>
              <a:t>Pedrasa</a:t>
            </a:r>
            <a:r>
              <a:rPr lang="en-IN" sz="2000" dirty="0" smtClean="0">
                <a:latin typeface="Times New Roman" pitchFamily="18" charset="0"/>
                <a:cs typeface="Times New Roman" pitchFamily="18" charset="0"/>
              </a:rPr>
              <a:t>, T. D. Spooner, and I. F. </a:t>
            </a:r>
            <a:r>
              <a:rPr lang="en-IN" sz="2000" dirty="0" err="1" smtClean="0">
                <a:latin typeface="Times New Roman" pitchFamily="18" charset="0"/>
                <a:cs typeface="Times New Roman" pitchFamily="18" charset="0"/>
              </a:rPr>
              <a:t>MacGill</a:t>
            </a:r>
            <a:r>
              <a:rPr lang="en-IN" sz="2000" dirty="0" smtClean="0">
                <a:latin typeface="Times New Roman" pitchFamily="18" charset="0"/>
                <a:cs typeface="Times New Roman" pitchFamily="18" charset="0"/>
              </a:rPr>
              <a:t>, “Coordinated scheduling of residential distributed energy resources to optimize smart home energy services,” IEEE </a:t>
            </a:r>
            <a:r>
              <a:rPr lang="en-IN" sz="2000" dirty="0" err="1" smtClean="0">
                <a:latin typeface="Times New Roman" pitchFamily="18" charset="0"/>
                <a:cs typeface="Times New Roman" pitchFamily="18" charset="0"/>
              </a:rPr>
              <a:t>Tranactions</a:t>
            </a:r>
            <a:r>
              <a:rPr lang="en-IN" sz="2000" dirty="0" smtClean="0">
                <a:latin typeface="Times New Roman" pitchFamily="18" charset="0"/>
                <a:cs typeface="Times New Roman" pitchFamily="18" charset="0"/>
              </a:rPr>
              <a:t> on. Smart Grid, vol. 1, no. 2, pp. 134–143, 2010.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 </a:t>
            </a:r>
            <a:r>
              <a:rPr lang="en-IN" sz="2000" dirty="0" err="1" smtClean="0">
                <a:latin typeface="Times New Roman" pitchFamily="18" charset="0"/>
                <a:cs typeface="Times New Roman" pitchFamily="18" charset="0"/>
              </a:rPr>
              <a:t>Molderink</a:t>
            </a:r>
            <a:r>
              <a:rPr lang="en-IN" sz="2000" dirty="0" smtClean="0">
                <a:latin typeface="Times New Roman" pitchFamily="18" charset="0"/>
                <a:cs typeface="Times New Roman" pitchFamily="18" charset="0"/>
              </a:rPr>
              <a:t>, V. Bakker, M. </a:t>
            </a:r>
            <a:r>
              <a:rPr lang="en-IN" sz="2000" dirty="0" err="1" smtClean="0">
                <a:latin typeface="Times New Roman" pitchFamily="18" charset="0"/>
                <a:cs typeface="Times New Roman" pitchFamily="18" charset="0"/>
              </a:rPr>
              <a:t>Bosman</a:t>
            </a:r>
            <a:r>
              <a:rPr lang="en-IN" sz="2000" dirty="0" smtClean="0">
                <a:latin typeface="Times New Roman" pitchFamily="18" charset="0"/>
                <a:cs typeface="Times New Roman" pitchFamily="18" charset="0"/>
              </a:rPr>
              <a:t> Johann, L. </a:t>
            </a:r>
            <a:r>
              <a:rPr lang="en-IN" sz="2000" dirty="0" err="1" smtClean="0">
                <a:latin typeface="Times New Roman" pitchFamily="18" charset="0"/>
                <a:cs typeface="Times New Roman" pitchFamily="18" charset="0"/>
              </a:rPr>
              <a:t>Hurink</a:t>
            </a:r>
            <a:r>
              <a:rPr lang="en-IN" sz="2000" dirty="0" smtClean="0">
                <a:latin typeface="Times New Roman" pitchFamily="18" charset="0"/>
                <a:cs typeface="Times New Roman" pitchFamily="18" charset="0"/>
              </a:rPr>
              <a:t>, and G. J. M. </a:t>
            </a:r>
            <a:r>
              <a:rPr lang="en-IN" sz="2000" dirty="0" err="1" smtClean="0">
                <a:latin typeface="Times New Roman" pitchFamily="18" charset="0"/>
                <a:cs typeface="Times New Roman" pitchFamily="18" charset="0"/>
              </a:rPr>
              <a:t>Smit</a:t>
            </a:r>
            <a:r>
              <a:rPr lang="en-IN" sz="2000" dirty="0" smtClean="0">
                <a:latin typeface="Times New Roman" pitchFamily="18" charset="0"/>
                <a:cs typeface="Times New Roman" pitchFamily="18" charset="0"/>
              </a:rPr>
              <a:t>, “Management and control of domestic smart grid technology,” IEEE Transactions on Smart Grid, vol. 1, no. 2, pp. 109–119,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D. Han and Jae-Hyun Lim. "Smart home energy management system using IEEE 802.15. 4 and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IEEE Transactions on Consumer Electronics, </a:t>
            </a:r>
            <a:r>
              <a:rPr lang="en-IN" sz="2000" dirty="0" err="1"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56, no. 3, pp, 1403-1410,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Byun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Jinsung</a:t>
            </a:r>
            <a:r>
              <a:rPr lang="en-IN" sz="2000" dirty="0" smtClean="0">
                <a:latin typeface="Times New Roman" pitchFamily="18" charset="0"/>
                <a:cs typeface="Times New Roman" pitchFamily="18" charset="0"/>
              </a:rPr>
              <a:t>, et al. “An intelligent self-adjusting sensor for smart home services based on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communications.” IEEE Transactions on Consumer Electronics, vol. 58, no. 3 pp. 794-802, 2012.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http://mqtt.org/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https://www.djangoproject.com/</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962</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Design and implementation of a home automation system for smart grid applications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2021-11-08T16:21:34Z</dcterms:modified>
</cp:coreProperties>
</file>