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Interference-Mitigated </a:t>
            </a:r>
            <a:r>
              <a:rPr lang="en-US" b="1" dirty="0" err="1" smtClean="0"/>
              <a:t>ZigBee</a:t>
            </a:r>
            <a:r>
              <a:rPr lang="en-US" b="1" dirty="0" smtClean="0"/>
              <a:t>-Based Advanced Metering Infrastructure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interference-mitigated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based Advanced Metering Infrastructure solution, namely IMM2ZM, has been developed for high traffics smart metering. The IMM2ZM incorporates multi-radios multi-channels network architecture and features an interference mitigation design by using multi-objective optimization. To evaluate the performance of the network due to interference, the channel swapping time (</a:t>
            </a:r>
            <a:r>
              <a:rPr lang="en-IN" sz="2000" dirty="0" err="1" smtClean="0">
                <a:latin typeface="Times New Roman" pitchFamily="18" charset="0"/>
                <a:cs typeface="Times New Roman" pitchFamily="18" charset="0"/>
              </a:rPr>
              <a:t>Tcs</a:t>
            </a:r>
            <a:r>
              <a:rPr lang="en-IN" sz="2000" dirty="0" smtClean="0">
                <a:latin typeface="Times New Roman" pitchFamily="18" charset="0"/>
                <a:cs typeface="Times New Roman" pitchFamily="18" charset="0"/>
              </a:rPr>
              <a:t>) has been investigated. Analysis shows that when the sensitivity (PRX) is less than -12dBm, </a:t>
            </a:r>
            <a:r>
              <a:rPr lang="en-IN" sz="2000" dirty="0" err="1" smtClean="0">
                <a:latin typeface="Times New Roman" pitchFamily="18" charset="0"/>
                <a:cs typeface="Times New Roman" pitchFamily="18" charset="0"/>
              </a:rPr>
              <a:t>Tcs</a:t>
            </a:r>
            <a:r>
              <a:rPr lang="en-IN" sz="2000" dirty="0" smtClean="0">
                <a:latin typeface="Times New Roman" pitchFamily="18" charset="0"/>
                <a:cs typeface="Times New Roman" pitchFamily="18" charset="0"/>
              </a:rPr>
              <a:t> increases tremendously. Evaluation shows that there are significant improvement in the performance of the application layer transmission rate (σ) and the average delay (D). The improvement figures are: σ &gt; ~300% and D &gt;70% in a 10-floor building; σ &gt; ~280% and D &gt;65% in a 20-floor building; and σ &gt; ~270% and D &gt;56% in a 30-floor building. Further analysis reveals that IMM2ZM results in typically less than 0.43 sec delay for a 30-floor building under interference. This performance </a:t>
            </a:r>
            <a:r>
              <a:rPr lang="en-IN" sz="2000" dirty="0" err="1" smtClean="0">
                <a:latin typeface="Times New Roman" pitchFamily="18" charset="0"/>
                <a:cs typeface="Times New Roman" pitchFamily="18" charset="0"/>
              </a:rPr>
              <a:t>fulfills</a:t>
            </a:r>
            <a:r>
              <a:rPr lang="en-IN" sz="2000" dirty="0" smtClean="0">
                <a:latin typeface="Times New Roman" pitchFamily="18" charset="0"/>
                <a:cs typeface="Times New Roman" pitchFamily="18" charset="0"/>
              </a:rPr>
              <a:t> the latency requirement of less than 0.5 sec for SMs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USA. The IMM2ZM provides a high traffics interference-mitigated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Advanced Metering Infrastructure solution.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coexistence of different wireless technologies in the vicinity of each other and working in the same frequency band affects the performance of each 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Secure HAN emphasizes and addresses the complications raised due to the coexistence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effects of interference on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communication in the coexistence model is based on the transmitter and receiver distance.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source node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is ready for data transmission, it estimates the quality of the channel for effective communication in the coexisting </a:t>
            </a:r>
            <a:r>
              <a:rPr lang="en-IN" sz="2000" dirty="0" smtClean="0">
                <a:latin typeface="Times New Roman" pitchFamily="18" charset="0"/>
                <a:cs typeface="Times New Roman" pitchFamily="18" charset="0"/>
              </a:rPr>
              <a:t>environments.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most practical engineering problems including wireless network design, global optimum does not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problem cannot be formulated into single objective optimization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problems in engineering demand the consideration of multiple conflicting objectives in order to give a comprehensive and excellent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multi-objective problems render the launch of Multi-Objective Evolutionary Algorithms (MOEAs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primary parameter for wireless communication network design For SM, a large D largely impacts the effectiveness of the </a:t>
            </a:r>
            <a:r>
              <a:rPr lang="en-IN" sz="2000" dirty="0" smtClean="0">
                <a:latin typeface="Times New Roman" pitchFamily="18" charset="0"/>
                <a:cs typeface="Times New Roman" pitchFamily="18" charset="0"/>
              </a:rPr>
              <a:t>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framework proposed assures the effective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communication by systematic channel scheduling operating even under the influence of Wi-Fi.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work proposed performs better even under extreme interference conditions and the results obtained shows enriched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algorithm proposed is aimed at improving the performance of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based cluster tree networks affected by WLAN access points (AP) and resolves the issues of channel utilization within the </a:t>
            </a:r>
            <a:r>
              <a:rPr lang="en-IN" sz="2000" dirty="0" smtClean="0">
                <a:latin typeface="Times New Roman" pitchFamily="18" charset="0"/>
                <a:cs typeface="Times New Roman" pitchFamily="18" charset="0"/>
              </a:rPr>
              <a:t>cluster.</a:t>
            </a:r>
          </a:p>
          <a:p>
            <a:pPr algn="just">
              <a:lnSpc>
                <a:spcPct val="150000"/>
              </a:lnSpc>
            </a:pPr>
            <a:r>
              <a:rPr lang="en-IN" sz="2000" dirty="0" smtClean="0">
                <a:latin typeface="Times New Roman" pitchFamily="18" charset="0"/>
                <a:cs typeface="Times New Roman" pitchFamily="18" charset="0"/>
              </a:rPr>
              <a:t>A multi-channel architecture in </a:t>
            </a:r>
            <a:r>
              <a:rPr lang="en-IN" sz="2000" dirty="0" smtClean="0">
                <a:latin typeface="Times New Roman" pitchFamily="18" charset="0"/>
                <a:cs typeface="Times New Roman" pitchFamily="18" charset="0"/>
              </a:rPr>
              <a:t>was </a:t>
            </a:r>
            <a:r>
              <a:rPr lang="en-IN" sz="2000" dirty="0" smtClean="0">
                <a:latin typeface="Times New Roman" pitchFamily="18" charset="0"/>
                <a:cs typeface="Times New Roman" pitchFamily="18" charset="0"/>
              </a:rPr>
              <a:t>proposed for defeating the issue of concealed hubs and WLAN interference with the point of expanding packet delivery ratio (PDR).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general, the transmission rate, the number of bits transmitted successfully in a unit time, is an important performance indicator for wireless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transmission rate on the application layer affects significantly the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seen that the performance of multiple objective optimization surpass the priority based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Interference </a:t>
            </a:r>
            <a:r>
              <a:rPr lang="en-IN" sz="2000" dirty="0" smtClean="0">
                <a:latin typeface="Times New Roman" pitchFamily="18" charset="0"/>
                <a:cs typeface="Times New Roman" pitchFamily="18" charset="0"/>
              </a:rPr>
              <a:t>mitigation is important for high performance and thus a study is a necessary.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taking advantage of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Smart Energy open standard and its mesh capability for scalability, researchers find it advantageous and efficient to adopt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in SM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905000" y="1600200"/>
            <a:ext cx="6324600" cy="44195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900" dirty="0" smtClean="0">
                <a:latin typeface="Times New Roman" pitchFamily="18" charset="0"/>
                <a:cs typeface="Times New Roman" pitchFamily="18" charset="0"/>
              </a:rPr>
              <a:t>     Current </a:t>
            </a:r>
            <a:r>
              <a:rPr lang="en-IN" sz="1900" dirty="0" smtClean="0">
                <a:latin typeface="Times New Roman" pitchFamily="18" charset="0"/>
                <a:cs typeface="Times New Roman" pitchFamily="18" charset="0"/>
              </a:rPr>
              <a:t>smart metering (SM) solutions focus on low traffic for individual houses. SM traffics are ever growing, in particular for buildings in Asia. This paper proposes the IMM2ZM, a new multi-objective optimization interference-mitigated </a:t>
            </a:r>
            <a:r>
              <a:rPr lang="en-IN" sz="1900" dirty="0" err="1" smtClean="0">
                <a:latin typeface="Times New Roman" pitchFamily="18" charset="0"/>
                <a:cs typeface="Times New Roman" pitchFamily="18" charset="0"/>
              </a:rPr>
              <a:t>ZigBee</a:t>
            </a:r>
            <a:r>
              <a:rPr lang="en-IN" sz="1900" dirty="0" smtClean="0">
                <a:latin typeface="Times New Roman" pitchFamily="18" charset="0"/>
                <a:cs typeface="Times New Roman" pitchFamily="18" charset="0"/>
              </a:rPr>
              <a:t> based Advanced Metering Infrastructure (AMI) as a smart metering solution for high traffics data. The contribution of this paper is five-folded. Firstly, a prior measurement was performed to obtain the prime data (pertinent to its characteristics) for the formulation of objective functions for the optimal solution at large scale. Secondly, an interference mitigation model has been derived. Thirdly, a customization to </a:t>
            </a:r>
            <a:r>
              <a:rPr lang="en-IN" sz="1900" dirty="0" smtClean="0">
                <a:latin typeface="Times New Roman" pitchFamily="18" charset="0"/>
                <a:cs typeface="Times New Roman" pitchFamily="18" charset="0"/>
              </a:rPr>
              <a:t>NSGA-II optimization </a:t>
            </a:r>
            <a:r>
              <a:rPr lang="en-IN" sz="1900" dirty="0" smtClean="0">
                <a:latin typeface="Times New Roman" pitchFamily="18" charset="0"/>
                <a:cs typeface="Times New Roman" pitchFamily="18" charset="0"/>
              </a:rPr>
              <a:t>has been developed. Fourthly, the OPNET evaluation has been implemented for large scale analysis. Fifthly, a channel swapping IMM2ZM system has been implemented and analyzed for high traffics AMI. The delay (D), BER (PER) and application layer transmission rate (σ) are pertinent descriptors providing a holistic view of the latency performance that take account of the total number of hops and the interference mitigation. These indicative figures have been optimized to synthesize the IMM2ZM performance. The channel swapping time (</a:t>
            </a:r>
            <a:r>
              <a:rPr lang="en-IN" sz="1900" dirty="0" err="1" smtClean="0">
                <a:latin typeface="Times New Roman" pitchFamily="18" charset="0"/>
                <a:cs typeface="Times New Roman" pitchFamily="18" charset="0"/>
              </a:rPr>
              <a:t>Tcs</a:t>
            </a:r>
            <a:r>
              <a:rPr lang="en-IN" sz="1900" dirty="0" smtClean="0">
                <a:latin typeface="Times New Roman" pitchFamily="18" charset="0"/>
                <a:cs typeface="Times New Roman" pitchFamily="18" charset="0"/>
              </a:rPr>
              <a:t>) has been analyzed. </a:t>
            </a:r>
            <a:r>
              <a:rPr lang="en-IN" sz="1900" dirty="0" err="1" smtClean="0">
                <a:latin typeface="Times New Roman" pitchFamily="18" charset="0"/>
                <a:cs typeface="Times New Roman" pitchFamily="18" charset="0"/>
              </a:rPr>
              <a:t>Tcs</a:t>
            </a:r>
            <a:r>
              <a:rPr lang="en-IN" sz="1900" dirty="0" smtClean="0">
                <a:latin typeface="Times New Roman" pitchFamily="18" charset="0"/>
                <a:cs typeface="Times New Roman" pitchFamily="18" charset="0"/>
              </a:rPr>
              <a:t> evaluates the efficiency of channel swapping, hence giving an account of the latency performance of the network due to interference. It is concluded that when the IMM2ZM sensitivity (PRX) is less than -12 </a:t>
            </a:r>
            <a:r>
              <a:rPr lang="en-IN" sz="1900" dirty="0" err="1" smtClean="0">
                <a:latin typeface="Times New Roman" pitchFamily="18" charset="0"/>
                <a:cs typeface="Times New Roman" pitchFamily="18" charset="0"/>
              </a:rPr>
              <a:t>dBm</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Tcs</a:t>
            </a:r>
            <a:r>
              <a:rPr lang="en-IN" sz="1900" dirty="0" smtClean="0">
                <a:latin typeface="Times New Roman" pitchFamily="18" charset="0"/>
                <a:cs typeface="Times New Roman" pitchFamily="18" charset="0"/>
              </a:rPr>
              <a:t> increases tremendously. </a:t>
            </a: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N. Liu, J. Chen, L. Zhu, J. Zhang and Y. He, “A Key Management Scheme for Secure Communications of Advanced Metering Infrastructure in Smart Grid”, IEEE Trans. Ind. </a:t>
            </a:r>
            <a:r>
              <a:rPr lang="en-IN" sz="1600" dirty="0" err="1" smtClean="0">
                <a:latin typeface="Times New Roman" pitchFamily="18" charset="0"/>
                <a:cs typeface="Times New Roman" pitchFamily="18" charset="0"/>
              </a:rPr>
              <a:t>Electron.,vol</a:t>
            </a:r>
            <a:r>
              <a:rPr lang="en-IN" sz="1600" dirty="0" smtClean="0">
                <a:latin typeface="Times New Roman" pitchFamily="18" charset="0"/>
                <a:cs typeface="Times New Roman" pitchFamily="18" charset="0"/>
              </a:rPr>
              <a:t>. 60, no. 10, 2012, pp. 4746-4756.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V. C. </a:t>
            </a:r>
            <a:r>
              <a:rPr lang="en-IN" sz="1600" dirty="0" err="1" smtClean="0">
                <a:latin typeface="Times New Roman" pitchFamily="18" charset="0"/>
                <a:cs typeface="Times New Roman" pitchFamily="18" charset="0"/>
              </a:rPr>
              <a:t>Gungor</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Sahin</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Kocak</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Ergut</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Buccella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Cecati</a:t>
            </a:r>
            <a:r>
              <a:rPr lang="en-IN" sz="1600" dirty="0" smtClean="0">
                <a:latin typeface="Times New Roman" pitchFamily="18" charset="0"/>
                <a:cs typeface="Times New Roman" pitchFamily="18" charset="0"/>
              </a:rPr>
              <a:t> and G. P. </a:t>
            </a:r>
            <a:r>
              <a:rPr lang="en-IN" sz="1600" dirty="0" err="1" smtClean="0">
                <a:latin typeface="Times New Roman" pitchFamily="18" charset="0"/>
                <a:cs typeface="Times New Roman" pitchFamily="18" charset="0"/>
              </a:rPr>
              <a:t>Hancke</a:t>
            </a:r>
            <a:r>
              <a:rPr lang="en-IN" sz="1600" dirty="0" smtClean="0">
                <a:latin typeface="Times New Roman" pitchFamily="18" charset="0"/>
                <a:cs typeface="Times New Roman" pitchFamily="18" charset="0"/>
              </a:rPr>
              <a:t>, “Smart Grid Technologies: Communication Technologies and Standards,”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7, no. 4, 2011, pp. 529-539.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E. </a:t>
            </a:r>
            <a:r>
              <a:rPr lang="en-IN" sz="1600" dirty="0" err="1" smtClean="0">
                <a:latin typeface="Times New Roman" pitchFamily="18" charset="0"/>
                <a:cs typeface="Times New Roman" pitchFamily="18" charset="0"/>
              </a:rPr>
              <a:t>Kantarci</a:t>
            </a:r>
            <a:r>
              <a:rPr lang="en-IN" sz="1600" dirty="0" smtClean="0">
                <a:latin typeface="Times New Roman" pitchFamily="18" charset="0"/>
                <a:cs typeface="Times New Roman" pitchFamily="18" charset="0"/>
              </a:rPr>
              <a:t> and H. T. </a:t>
            </a:r>
            <a:r>
              <a:rPr lang="en-IN" sz="1600" dirty="0" err="1" smtClean="0">
                <a:latin typeface="Times New Roman" pitchFamily="18" charset="0"/>
                <a:cs typeface="Times New Roman" pitchFamily="18" charset="0"/>
              </a:rPr>
              <a:t>Mouftah</a:t>
            </a:r>
            <a:r>
              <a:rPr lang="en-IN" sz="1600" dirty="0" smtClean="0">
                <a:latin typeface="Times New Roman" pitchFamily="18" charset="0"/>
                <a:cs typeface="Times New Roman" pitchFamily="18" charset="0"/>
              </a:rPr>
              <a:t>, “Wireless Sensor Networks for Cost-Efficient Residential Energy Management in the Smart Grid”, IEEE Trans. Smart Grid, vol. 2, no. 2, 2011, pp. 314-325.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C. </a:t>
            </a:r>
            <a:r>
              <a:rPr lang="en-IN" sz="1600" dirty="0" err="1" smtClean="0">
                <a:latin typeface="Times New Roman" pitchFamily="18" charset="0"/>
                <a:cs typeface="Times New Roman" pitchFamily="18" charset="0"/>
              </a:rPr>
              <a:t>Gungor</a:t>
            </a:r>
            <a:r>
              <a:rPr lang="en-IN" sz="1600" dirty="0" smtClean="0">
                <a:latin typeface="Times New Roman" pitchFamily="18" charset="0"/>
                <a:cs typeface="Times New Roman" pitchFamily="18" charset="0"/>
              </a:rPr>
              <a:t> and G. P. </a:t>
            </a:r>
            <a:r>
              <a:rPr lang="en-IN" sz="1600" dirty="0" err="1" smtClean="0">
                <a:latin typeface="Times New Roman" pitchFamily="18" charset="0"/>
                <a:cs typeface="Times New Roman" pitchFamily="18" charset="0"/>
              </a:rPr>
              <a:t>Hancke</a:t>
            </a:r>
            <a:r>
              <a:rPr lang="en-IN" sz="1600" dirty="0" smtClean="0">
                <a:latin typeface="Times New Roman" pitchFamily="18" charset="0"/>
                <a:cs typeface="Times New Roman" pitchFamily="18" charset="0"/>
              </a:rPr>
              <a:t>, “Industrial Wireless Sensor Networks: Challenges, Design Principles, and Technical Approaches,” IEEE Trans. Ind. Electron., vol. 56, no. 10, 2009, pp. 4258-4265.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U.S. Department of Energy. (2009, May 18). Locke, Chu Announce Significant Steps in Smart Grid Development. [Online]. Available: http://www.energy.gov/news2009/7408.htm. </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B. </a:t>
            </a:r>
            <a:r>
              <a:rPr lang="en-IN" sz="1800" dirty="0" err="1" smtClean="0">
                <a:latin typeface="Times New Roman" pitchFamily="18" charset="0"/>
                <a:cs typeface="Times New Roman" pitchFamily="18" charset="0"/>
              </a:rPr>
              <a:t>Heile</a:t>
            </a:r>
            <a:r>
              <a:rPr lang="en-IN" sz="1800" dirty="0" smtClean="0">
                <a:latin typeface="Times New Roman" pitchFamily="18" charset="0"/>
                <a:cs typeface="Times New Roman" pitchFamily="18" charset="0"/>
              </a:rPr>
              <a:t>, “Smart Grids for Green Communications”, IEEE Wireless Comm., vol. 17, no. 3, 2010, pp. 4-6.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P. </a:t>
            </a:r>
            <a:r>
              <a:rPr lang="en-IN" sz="1800" dirty="0" err="1" smtClean="0">
                <a:latin typeface="Times New Roman" pitchFamily="18" charset="0"/>
                <a:cs typeface="Times New Roman" pitchFamily="18" charset="0"/>
              </a:rPr>
              <a:t>Varahram</a:t>
            </a:r>
            <a:r>
              <a:rPr lang="en-IN" sz="1800" dirty="0" smtClean="0">
                <a:latin typeface="Times New Roman" pitchFamily="18" charset="0"/>
                <a:cs typeface="Times New Roman" pitchFamily="18" charset="0"/>
              </a:rPr>
              <a:t> and B. Ali, “A crest factor reduction scheme based on recursive optimum frequency domain matrix”, IEEE Trans. </a:t>
            </a:r>
            <a:r>
              <a:rPr lang="en-IN" sz="1800" dirty="0" err="1" smtClean="0">
                <a:latin typeface="Times New Roman" pitchFamily="18" charset="0"/>
                <a:cs typeface="Times New Roman" pitchFamily="18" charset="0"/>
              </a:rPr>
              <a:t>Consum</a:t>
            </a:r>
            <a:r>
              <a:rPr lang="en-IN" sz="1800" dirty="0" smtClean="0">
                <a:latin typeface="Times New Roman" pitchFamily="18" charset="0"/>
                <a:cs typeface="Times New Roman" pitchFamily="18" charset="0"/>
              </a:rPr>
              <a:t>. Electron., vol. 60, no. 2, 2014, pp. 179-183.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H. Y. Tung, K. F. Tsang, K. T. Chui, H. C. Tung, H. R. Chi, G. P. </a:t>
            </a:r>
            <a:r>
              <a:rPr lang="en-IN" sz="1800" dirty="0" err="1" smtClean="0">
                <a:latin typeface="Times New Roman" pitchFamily="18" charset="0"/>
                <a:cs typeface="Times New Roman" pitchFamily="18" charset="0"/>
              </a:rPr>
              <a:t>Hancke</a:t>
            </a:r>
            <a:r>
              <a:rPr lang="en-IN" sz="1800" dirty="0" smtClean="0">
                <a:latin typeface="Times New Roman" pitchFamily="18" charset="0"/>
                <a:cs typeface="Times New Roman" pitchFamily="18" charset="0"/>
              </a:rPr>
              <a:t> and K. F. Man, "The generic design of a high-traffic advanced metering infrastructure using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IEEE Trans. Ind. </a:t>
            </a:r>
            <a:r>
              <a:rPr lang="en-IN" sz="1800" dirty="0" err="1" smtClean="0">
                <a:latin typeface="Times New Roman" pitchFamily="18" charset="0"/>
                <a:cs typeface="Times New Roman" pitchFamily="18" charset="0"/>
              </a:rPr>
              <a:t>Informat</a:t>
            </a:r>
            <a:r>
              <a:rPr lang="en-IN" sz="1800" dirty="0" smtClean="0">
                <a:latin typeface="Times New Roman" pitchFamily="18" charset="0"/>
                <a:cs typeface="Times New Roman" pitchFamily="18" charset="0"/>
              </a:rPr>
              <a:t>., vol. 10, no. 1, 2014, pp. 836-844.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K. Deb, Search Methodologies, New York: Springer-</a:t>
            </a:r>
            <a:r>
              <a:rPr lang="en-IN" sz="1800" dirty="0" err="1" smtClean="0">
                <a:latin typeface="Times New Roman" pitchFamily="18" charset="0"/>
                <a:cs typeface="Times New Roman" pitchFamily="18" charset="0"/>
              </a:rPr>
              <a:t>Verlag</a:t>
            </a:r>
            <a:r>
              <a:rPr lang="en-IN" sz="1800" dirty="0" smtClean="0">
                <a:latin typeface="Times New Roman" pitchFamily="18" charset="0"/>
                <a:cs typeface="Times New Roman" pitchFamily="18" charset="0"/>
              </a:rPr>
              <a:t>, 2014, </a:t>
            </a:r>
            <a:r>
              <a:rPr lang="en-IN" sz="1800" dirty="0" err="1" smtClean="0">
                <a:latin typeface="Times New Roman" pitchFamily="18" charset="0"/>
                <a:cs typeface="Times New Roman" pitchFamily="18" charset="0"/>
              </a:rPr>
              <a:t>ch</a:t>
            </a:r>
            <a:r>
              <a:rPr lang="en-IN" sz="1800" dirty="0" smtClean="0">
                <a:latin typeface="Times New Roman" pitchFamily="18" charset="0"/>
                <a:cs typeface="Times New Roman" pitchFamily="18" charset="0"/>
              </a:rPr>
              <a:t>. 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T. M. Chan, K. F. Man, K. S. Tang and S. </a:t>
            </a:r>
            <a:r>
              <a:rPr lang="en-IN" sz="1800" dirty="0" err="1" smtClean="0">
                <a:latin typeface="Times New Roman" pitchFamily="18" charset="0"/>
                <a:cs typeface="Times New Roman" pitchFamily="18" charset="0"/>
              </a:rPr>
              <a:t>Kwong</a:t>
            </a:r>
            <a:r>
              <a:rPr lang="en-IN" sz="1800" dirty="0" smtClean="0">
                <a:latin typeface="Times New Roman" pitchFamily="18" charset="0"/>
                <a:cs typeface="Times New Roman" pitchFamily="18" charset="0"/>
              </a:rPr>
              <a:t>, “A Jumping-Genes Paradigm for Optimizing Factory WLAN Network”, IEEE Trans. Ind. </a:t>
            </a:r>
            <a:r>
              <a:rPr lang="en-IN" sz="1800" dirty="0" err="1" smtClean="0">
                <a:latin typeface="Times New Roman" pitchFamily="18" charset="0"/>
                <a:cs typeface="Times New Roman" pitchFamily="18" charset="0"/>
              </a:rPr>
              <a:t>Informat</a:t>
            </a:r>
            <a:r>
              <a:rPr lang="en-IN" sz="1800" dirty="0" smtClean="0">
                <a:latin typeface="Times New Roman" pitchFamily="18" charset="0"/>
                <a:cs typeface="Times New Roman" pitchFamily="18" charset="0"/>
              </a:rPr>
              <a:t>., Vol. 3, no. 1, 2007, pp. 33-43.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1245</TotalTime>
  <Words>1372</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Interference-Mitigated ZigBee-Based Advanced Metering Infrastructure</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2021-11-06T16:53:56Z</dcterms:modified>
</cp:coreProperties>
</file>