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Configurable </a:t>
            </a:r>
            <a:r>
              <a:rPr lang="en-US" b="1" dirty="0" err="1" smtClean="0"/>
              <a:t>ZigBee</a:t>
            </a:r>
            <a:r>
              <a:rPr lang="en-US" b="1" dirty="0" smtClean="0"/>
              <a:t>-based control system for people with multiple disabilities in smart homes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Nowadays</a:t>
            </a:r>
            <a:r>
              <a:rPr lang="en-IN" sz="2000" dirty="0" smtClean="0">
                <a:latin typeface="Times New Roman" pitchFamily="18" charset="0"/>
                <a:cs typeface="Times New Roman" pitchFamily="18" charset="0"/>
              </a:rPr>
              <a:t>, home appliances manufacturers are increasingly relying on wireless sensor network and single chip embedded technologies to build smart environment. Many existing systems are already in the market, however, they were designed without envisioning the need of residents with special needs. This work presents a framework that enables the integration and control of devices within a smart home environment for residents with disabilities. The framework supports the integration of multiple control devices for different residents with different disabilities. Moreover, the work addresses the safety of the users by providing warnings and notifications in case of an emergency. A prototype was designed, implemented and tested.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Most </a:t>
            </a:r>
            <a:r>
              <a:rPr lang="en-IN" sz="2000" dirty="0" smtClean="0">
                <a:latin typeface="Times New Roman" pitchFamily="18" charset="0"/>
                <a:cs typeface="Times New Roman" pitchFamily="18" charset="0"/>
              </a:rPr>
              <a:t>of the existing smart home monitoring and control systems do not accommodate special needy users to manage their home appliances.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Many existing systems are already in the market, however, they were designed without envisioning the need of residents with special needs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terms of connection variant, this project proposed mixture of wired and wireless connection, where wired connection will run from the home appliances to the main control board while wireless connection will only exist in between the main control board and the UI platform, which is the phone or PC connected via Bluetooth.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in their system is that WSN nodes always make radio transmission in a very short period of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in spite of technological advances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and HAS over the past decade, the inability to use such technologies is bigger issue than their cost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Enabling a single remote access to a single corresponding server in a smart home household will also resolve the issue on „too many control terminals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a:t>
            </a:r>
            <a:r>
              <a:rPr lang="en-IN" sz="2000" dirty="0" smtClean="0">
                <a:latin typeface="Times New Roman" pitchFamily="18" charset="0"/>
                <a:cs typeface="Times New Roman" pitchFamily="18" charset="0"/>
              </a:rPr>
              <a:t>ne </a:t>
            </a:r>
            <a:r>
              <a:rPr lang="en-IN" sz="2000" dirty="0" smtClean="0">
                <a:latin typeface="Times New Roman" pitchFamily="18" charset="0"/>
                <a:cs typeface="Times New Roman" pitchFamily="18" charset="0"/>
              </a:rPr>
              <a:t>of the existing issues that are associated to smart home applications are the fact that in a home with all sorts of automated application, there will be too many remote controls or monitoring terminal, if the user installed a range of proprietary applications from different providers.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This work proposes a framework for properties to permit persons with different types of disabilities the manages of appliances and gadgets within their dwelling atmosphere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system saves the time to recognize the status of the devices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ARM7 is a general purpose 32-bit microprocessor, which offers high performance and very low power consumption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work proposes a framework for homes to enable people with different types of disabilities the control of appliances and devices within their home environment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work enables the user to perform his/her daily activities by remotely monitoring and controlling home appliances without depending on others.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 wireless sensor device is a battery-operated device that has the capability of sensing physical </a:t>
            </a:r>
            <a:r>
              <a:rPr lang="en-IN" sz="2000" dirty="0" smtClean="0">
                <a:latin typeface="Times New Roman" pitchFamily="18" charset="0"/>
                <a:cs typeface="Times New Roman" pitchFamily="18" charset="0"/>
              </a:rPr>
              <a:t>quantities, </a:t>
            </a:r>
            <a:r>
              <a:rPr lang="en-IN" sz="2000" dirty="0" smtClean="0">
                <a:latin typeface="Times New Roman" pitchFamily="18" charset="0"/>
                <a:cs typeface="Times New Roman" pitchFamily="18" charset="0"/>
              </a:rPr>
              <a:t>provides efficient wireless communication and data storage.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implemented system provides home residents with disabilities to take advantage of the advancement in technology.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enables them to perform their daily activities by remotely monitoring and controlling their home appliances without having to depend on others.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work enables the user to perform his/her daily activities by remotely monitoring and controlling home appliances without depending on others.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Door and Doorbell node are connected to an RFID tag reader and a pressure senor which allows the node to perform two operations.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600200"/>
            <a:ext cx="6553200" cy="4267199"/>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34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381000"/>
            <a:ext cx="7498080" cy="4800600"/>
          </a:xfrm>
        </p:spPr>
        <p:txBody>
          <a:bodyPr>
            <a:noAutofit/>
          </a:bodyPr>
          <a:lstStyle/>
          <a:p>
            <a:pPr algn="just">
              <a:lnSpc>
                <a:spcPct val="120000"/>
              </a:lnSpc>
              <a:buNone/>
            </a:pPr>
            <a:r>
              <a:rPr lang="en-IN" sz="2000" dirty="0" smtClean="0">
                <a:latin typeface="Times New Roman" pitchFamily="18" charset="0"/>
                <a:cs typeface="Times New Roman" pitchFamily="18" charset="0"/>
              </a:rPr>
              <a:t>    Most </a:t>
            </a:r>
            <a:r>
              <a:rPr lang="en-IN" sz="2000" dirty="0" smtClean="0">
                <a:latin typeface="Times New Roman" pitchFamily="18" charset="0"/>
                <a:cs typeface="Times New Roman" pitchFamily="18" charset="0"/>
              </a:rPr>
              <a:t>of the existing smart home monitoring and control systems do not accommodate special needy users to manage their home appliances. A wireless sensor network based system for smart home automation was designed, built and tested to address such missing functionality. The implemented system’s major contribution is that it is customized to provide the special need residents with tools and services to monitor and operate home appliances remotely. The implemented system provides home residents with disabilities to take advantage of the advancement in technology. It enables them to perform their daily activities by remotely monitoring and controlling their home appliances without having to depend on others. The system is programmed so that it can be configured to adjust to the customer’s disability providing them with better and convenient lifestyle. It is worth mentioning that the system is scalable and can be extended to include more and different services and tools. The system is portable, compact, affordable and easy to use.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533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Garner G. Designing Last Mile Communications Infrastructures for Intelligent Utility Networks (Smart Grids), IBM Australia Limited,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A. </a:t>
            </a:r>
            <a:r>
              <a:rPr lang="en-IN" sz="1600" dirty="0" err="1" smtClean="0">
                <a:latin typeface="Times New Roman" pitchFamily="18" charset="0"/>
                <a:cs typeface="Times New Roman" pitchFamily="18" charset="0"/>
              </a:rPr>
              <a:t>Iyer</a:t>
            </a:r>
            <a:r>
              <a:rPr lang="en-IN" sz="1600" dirty="0" smtClean="0">
                <a:latin typeface="Times New Roman" pitchFamily="18" charset="0"/>
                <a:cs typeface="Times New Roman" pitchFamily="18" charset="0"/>
              </a:rPr>
              <a:t>, S. S. </a:t>
            </a:r>
            <a:r>
              <a:rPr lang="en-IN" sz="1600" dirty="0" err="1" smtClean="0">
                <a:latin typeface="Times New Roman" pitchFamily="18" charset="0"/>
                <a:cs typeface="Times New Roman" pitchFamily="18" charset="0"/>
              </a:rPr>
              <a:t>Kulkarni</a:t>
            </a:r>
            <a:r>
              <a:rPr lang="en-IN" sz="1600" dirty="0" smtClean="0">
                <a:latin typeface="Times New Roman" pitchFamily="18" charset="0"/>
                <a:cs typeface="Times New Roman" pitchFamily="18" charset="0"/>
              </a:rPr>
              <a:t>, V. </a:t>
            </a:r>
            <a:r>
              <a:rPr lang="en-IN" sz="1600" dirty="0" err="1" smtClean="0">
                <a:latin typeface="Times New Roman" pitchFamily="18" charset="0"/>
                <a:cs typeface="Times New Roman" pitchFamily="18" charset="0"/>
              </a:rPr>
              <a:t>Mhatre</a:t>
            </a:r>
            <a:r>
              <a:rPr lang="en-IN" sz="1600" dirty="0" smtClean="0">
                <a:latin typeface="Times New Roman" pitchFamily="18" charset="0"/>
                <a:cs typeface="Times New Roman" pitchFamily="18" charset="0"/>
              </a:rPr>
              <a:t>, C. P. Rosenberg, “A </a:t>
            </a:r>
            <a:r>
              <a:rPr lang="en-IN" sz="1600" dirty="0" err="1" smtClean="0">
                <a:latin typeface="Times New Roman" pitchFamily="18" charset="0"/>
                <a:cs typeface="Times New Roman" pitchFamily="18" charset="0"/>
              </a:rPr>
              <a:t>Taxonomybased</a:t>
            </a:r>
            <a:r>
              <a:rPr lang="en-IN" sz="1600" dirty="0" smtClean="0">
                <a:latin typeface="Times New Roman" pitchFamily="18" charset="0"/>
                <a:cs typeface="Times New Roman" pitchFamily="18" charset="0"/>
              </a:rPr>
              <a:t> Approach to Design of Large-scale Sensor Networks”, Wireless Sensor Networks and Applications, 1st ed., Springer US, 2008, pp. 3-33.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A. </a:t>
            </a:r>
            <a:r>
              <a:rPr lang="en-IN" sz="1600" dirty="0" err="1" smtClean="0">
                <a:latin typeface="Times New Roman" pitchFamily="18" charset="0"/>
                <a:cs typeface="Times New Roman" pitchFamily="18" charset="0"/>
              </a:rPr>
              <a:t>Isilak</a:t>
            </a:r>
            <a:r>
              <a:rPr lang="en-IN" sz="1600" dirty="0" smtClean="0">
                <a:latin typeface="Times New Roman" pitchFamily="18" charset="0"/>
                <a:cs typeface="Times New Roman" pitchFamily="18" charset="0"/>
              </a:rPr>
              <a:t>, "Smart Home Applications for Disabled People by using Wireless Sensor Network", Technical Report Department of Computer Engineering, </a:t>
            </a:r>
            <a:r>
              <a:rPr lang="en-IN" sz="1600" dirty="0" err="1" smtClean="0">
                <a:latin typeface="Times New Roman" pitchFamily="18" charset="0"/>
                <a:cs typeface="Times New Roman" pitchFamily="18" charset="0"/>
              </a:rPr>
              <a:t>Yeditepe</a:t>
            </a:r>
            <a:r>
              <a:rPr lang="en-IN" sz="1600" dirty="0" smtClean="0">
                <a:latin typeface="Times New Roman" pitchFamily="18" charset="0"/>
                <a:cs typeface="Times New Roman" pitchFamily="18" charset="0"/>
              </a:rPr>
              <a:t> University,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B. El-</a:t>
            </a:r>
            <a:r>
              <a:rPr lang="en-IN" sz="1600" dirty="0" err="1" smtClean="0">
                <a:latin typeface="Times New Roman" pitchFamily="18" charset="0"/>
                <a:cs typeface="Times New Roman" pitchFamily="18" charset="0"/>
              </a:rPr>
              <a:t>Basioni</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Abd</a:t>
            </a:r>
            <a:r>
              <a:rPr lang="en-IN" sz="1600" dirty="0" smtClean="0">
                <a:latin typeface="Times New Roman" pitchFamily="18" charset="0"/>
                <a:cs typeface="Times New Roman" pitchFamily="18" charset="0"/>
              </a:rPr>
              <a:t> El-Kader, and H. </a:t>
            </a:r>
            <a:r>
              <a:rPr lang="en-IN" sz="1600" dirty="0" err="1" smtClean="0">
                <a:latin typeface="Times New Roman" pitchFamily="18" charset="0"/>
                <a:cs typeface="Times New Roman" pitchFamily="18" charset="0"/>
              </a:rPr>
              <a:t>Eissa</a:t>
            </a:r>
            <a:r>
              <a:rPr lang="en-IN" sz="1600" dirty="0" smtClean="0">
                <a:latin typeface="Times New Roman" pitchFamily="18" charset="0"/>
                <a:cs typeface="Times New Roman" pitchFamily="18" charset="0"/>
              </a:rPr>
              <a:t>, "Independent Living for Persons with Disabilities and Elderly People Using Smart Home Technology " International Journal of Application or Innovation in Engineering and Management, vol. 3, p. 11-28, April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I. A. </a:t>
            </a:r>
            <a:r>
              <a:rPr lang="en-IN" sz="1600" dirty="0" err="1" smtClean="0">
                <a:latin typeface="Times New Roman" pitchFamily="18" charset="0"/>
                <a:cs typeface="Times New Roman" pitchFamily="18" charset="0"/>
              </a:rPr>
              <a:t>Zualkernan</a:t>
            </a:r>
            <a:r>
              <a:rPr lang="en-IN" sz="1600" dirty="0" smtClean="0">
                <a:latin typeface="Times New Roman" pitchFamily="18" charset="0"/>
                <a:cs typeface="Times New Roman" pitchFamily="18" charset="0"/>
              </a:rPr>
              <a:t>, A. R. Al-Ali, M. A. </a:t>
            </a:r>
            <a:r>
              <a:rPr lang="en-IN" sz="1600" dirty="0" err="1" smtClean="0">
                <a:latin typeface="Times New Roman" pitchFamily="18" charset="0"/>
                <a:cs typeface="Times New Roman" pitchFamily="18" charset="0"/>
              </a:rPr>
              <a:t>Jabbar</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Zabalawi</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A.Wasfy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InfoPods</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-based remote information monitoring devices for smart-homes," IEEE Transactions on Consumer Electronics, vol. 55, pp. 1221-1226, 2009. </a:t>
            </a:r>
            <a:endParaRPr lang="en-US" sz="16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S. Bang, M. Kim, S. Song, S. Park, "Toward real time detection of the basic living activity in home using a wearable sensor and smart home sensors," IEEE 30th Annual International Conference of Engineering in Medicine and Biology Society, pp. 5200 – 5203, Aug.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M. Hsieh, W.S. Hung, S.W. Lin, and C.H.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"Designing an Assistive Dialog Agent for a Case of Spinal Cord Injury," Ninth International Conference on Hybrid Intelligent Systems, pp. 67-72, Aug.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 </a:t>
            </a:r>
            <a:r>
              <a:rPr lang="en-IN" sz="1600" dirty="0" err="1" smtClean="0">
                <a:latin typeface="Times New Roman" pitchFamily="18" charset="0"/>
                <a:cs typeface="Times New Roman" pitchFamily="18" charset="0"/>
              </a:rPr>
              <a:t>Kadouche</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Mokhtari</a:t>
            </a:r>
            <a:r>
              <a:rPr lang="en-IN" sz="1600" dirty="0" smtClean="0">
                <a:latin typeface="Times New Roman" pitchFamily="18" charset="0"/>
                <a:cs typeface="Times New Roman" pitchFamily="18" charset="0"/>
              </a:rPr>
              <a:t>, S. Giroux, B. </a:t>
            </a:r>
            <a:r>
              <a:rPr lang="en-IN" sz="1600" dirty="0" err="1" smtClean="0">
                <a:latin typeface="Times New Roman" pitchFamily="18" charset="0"/>
                <a:cs typeface="Times New Roman" pitchFamily="18" charset="0"/>
              </a:rPr>
              <a:t>Abdulrazak</a:t>
            </a:r>
            <a:r>
              <a:rPr lang="en-IN" sz="1600" dirty="0" smtClean="0">
                <a:latin typeface="Times New Roman" pitchFamily="18" charset="0"/>
                <a:cs typeface="Times New Roman" pitchFamily="18" charset="0"/>
              </a:rPr>
              <a:t>, "Personalization in Smart Homes for Disabled People," Second International Conference on Future Generation Communication and Networking, pp. 411-415, December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Kuzlu</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Pipattanasomporn</a:t>
            </a:r>
            <a:r>
              <a:rPr lang="en-IN" sz="1600" dirty="0" smtClean="0">
                <a:latin typeface="Times New Roman" pitchFamily="18" charset="0"/>
                <a:cs typeface="Times New Roman" pitchFamily="18" charset="0"/>
              </a:rPr>
              <a:t>, and S. </a:t>
            </a:r>
            <a:r>
              <a:rPr lang="en-IN" sz="1600" dirty="0" err="1" smtClean="0">
                <a:latin typeface="Times New Roman" pitchFamily="18" charset="0"/>
                <a:cs typeface="Times New Roman" pitchFamily="18" charset="0"/>
              </a:rPr>
              <a:t>Rahman</a:t>
            </a:r>
            <a:r>
              <a:rPr lang="en-IN" sz="1600" dirty="0" smtClean="0">
                <a:latin typeface="Times New Roman" pitchFamily="18" charset="0"/>
                <a:cs typeface="Times New Roman" pitchFamily="18" charset="0"/>
              </a:rPr>
              <a:t>, “Communication network requirements for major smart grid applications in HAN, NAN and WAN”, Computer Networks, vol. 67, pp. 74-88, July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a:t>
            </a:r>
            <a:r>
              <a:rPr lang="en-IN" sz="1600" dirty="0" err="1" smtClean="0">
                <a:latin typeface="Times New Roman" pitchFamily="18" charset="0"/>
                <a:cs typeface="Times New Roman" pitchFamily="18" charset="0"/>
              </a:rPr>
              <a:t>Bysani</a:t>
            </a:r>
            <a:r>
              <a:rPr lang="en-IN" sz="1600" dirty="0" smtClean="0">
                <a:latin typeface="Times New Roman" pitchFamily="18" charset="0"/>
                <a:cs typeface="Times New Roman" pitchFamily="18" charset="0"/>
              </a:rPr>
              <a:t>, T. S. R. K. Prasad, S. </a:t>
            </a:r>
            <a:r>
              <a:rPr lang="en-IN" sz="1600" dirty="0" err="1" smtClean="0">
                <a:latin typeface="Times New Roman" pitchFamily="18" charset="0"/>
                <a:cs typeface="Times New Roman" pitchFamily="18" charset="0"/>
              </a:rPr>
              <a:t>Chundi</a:t>
            </a:r>
            <a:r>
              <a:rPr lang="en-IN" sz="1600" dirty="0" smtClean="0">
                <a:latin typeface="Times New Roman" pitchFamily="18" charset="0"/>
                <a:cs typeface="Times New Roman" pitchFamily="18" charset="0"/>
              </a:rPr>
              <a:t>, "Raspberry Pi for Commercial Applications", International Journal of Computers and Technology, vol. 11, no. 2. pp. 2250-2255, Oct. 2013.</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1247</TotalTime>
  <Words>1257</Words>
  <Application>Microsoft Office PowerPoint</Application>
  <PresentationFormat>On-screen Show (4:3)</PresentationFormat>
  <Paragraphs>51</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Configurable ZigBee-based control system for people with multiple disabilities in smart homes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2021-11-06T15:50:25Z</dcterms:modified>
</cp:coreProperties>
</file>