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Novel Wireless Multifunctional Electronic Current Transformer based on </a:t>
            </a:r>
            <a:r>
              <a:rPr lang="en-US" b="1" dirty="0" err="1" smtClean="0"/>
              <a:t>ZigBee</a:t>
            </a:r>
            <a:r>
              <a:rPr lang="en-US" b="1" dirty="0" smtClean="0"/>
              <a:t>-based Communication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Overhead </a:t>
            </a:r>
            <a:r>
              <a:rPr lang="en-IN" sz="2000" dirty="0" smtClean="0">
                <a:latin typeface="Times New Roman" pitchFamily="18" charset="0"/>
                <a:cs typeface="Times New Roman" pitchFamily="18" charset="0"/>
              </a:rPr>
              <a:t>and underground power line monitoring is an essential infrastructure for advanced operation in the smart grid. Wireless sensor networks (WSN) are attractive to remote power line monitoring, due to their rare geography restrictions, simple engineering design, and flexible equipment expansion. Considering the </a:t>
            </a:r>
            <a:r>
              <a:rPr lang="en-IN" sz="2000" dirty="0" err="1" smtClean="0">
                <a:latin typeface="Times New Roman" pitchFamily="18" charset="0"/>
                <a:cs typeface="Times New Roman" pitchFamily="18" charset="0"/>
              </a:rPr>
              <a:t>ZigBee’s</a:t>
            </a:r>
            <a:r>
              <a:rPr lang="en-IN" sz="2000" dirty="0" smtClean="0">
                <a:latin typeface="Times New Roman" pitchFamily="18" charset="0"/>
                <a:cs typeface="Times New Roman" pitchFamily="18" charset="0"/>
              </a:rPr>
              <a:t> characteristic of low transmission rate, almost commercial sensors adopt the high-speed communication, such as Cellular and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to implement the real-time wireless monitoring. However, among all wireless technologies,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characterizing high security, ultra-low power consumption, reliable network, low cost, and ease of design, is widely used in many industries.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proposes a new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communication for multifunctional electronic current transformers (ECTs), which are used in overhead and underground line monitoring. To tackle </a:t>
            </a:r>
            <a:r>
              <a:rPr lang="en-IN" sz="2000" dirty="0" err="1" smtClean="0">
                <a:latin typeface="Times New Roman" pitchFamily="18" charset="0"/>
                <a:cs typeface="Times New Roman" pitchFamily="18" charset="0"/>
              </a:rPr>
              <a:t>ZigBee’s</a:t>
            </a:r>
            <a:r>
              <a:rPr lang="en-IN" sz="2000" dirty="0" smtClean="0">
                <a:latin typeface="Times New Roman" pitchFamily="18" charset="0"/>
                <a:cs typeface="Times New Roman" pitchFamily="18" charset="0"/>
              </a:rPr>
              <a:t> low transmission rate, the proposed method involving a transmission strategy can make the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communication satisfy both measurable and protective purposes of multifunctional ECTs. Finally, the new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wireless communication is implemented and integrated with an ECT, which is based on the coreless Hall-effect current transformer (HCT), and the proposed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wireless multifunctional HCT is called </a:t>
            </a:r>
            <a:r>
              <a:rPr lang="en-IN" sz="2000" dirty="0" err="1" smtClean="0">
                <a:latin typeface="Times New Roman" pitchFamily="18" charset="0"/>
                <a:cs typeface="Times New Roman" pitchFamily="18" charset="0"/>
              </a:rPr>
              <a:t>ZiHCT</a:t>
            </a:r>
            <a:r>
              <a:rPr lang="en-IN" sz="2000" dirty="0" smtClean="0">
                <a:latin typeface="Times New Roman" pitchFamily="18" charset="0"/>
                <a:cs typeface="Times New Roman" pitchFamily="18" charset="0"/>
              </a:rPr>
              <a:t>. The measurement results show that the </a:t>
            </a:r>
            <a:r>
              <a:rPr lang="en-IN" sz="2000" dirty="0" err="1" smtClean="0">
                <a:latin typeface="Times New Roman" pitchFamily="18" charset="0"/>
                <a:cs typeface="Times New Roman" pitchFamily="18" charset="0"/>
              </a:rPr>
              <a:t>ZiHCT</a:t>
            </a:r>
            <a:r>
              <a:rPr lang="en-IN" sz="2000" dirty="0" smtClean="0">
                <a:latin typeface="Times New Roman" pitchFamily="18" charset="0"/>
                <a:cs typeface="Times New Roman" pitchFamily="18" charset="0"/>
              </a:rPr>
              <a:t> can achieve accuracy not only to Class 0.5 for measuring CTs, but also to Class 5P20 for protective CTs according to IEC standard 60044-8.</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are monitoring current and voltage through ADC and displayed on the LCD.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monitoring of power grid has become an important part of maintaining the security and stability of power grid.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a:t>
            </a:r>
            <a:r>
              <a:rPr lang="en-IN" sz="2000" dirty="0" smtClean="0">
                <a:latin typeface="Times New Roman" pitchFamily="18" charset="0"/>
                <a:cs typeface="Times New Roman" pitchFamily="18" charset="0"/>
              </a:rPr>
              <a:t>grid collects the working information of power grid using sensors and judges the working state of power grid in the server of the monitoring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emergence of wireless communication technology makes sensor constitute wireless sensor network, and the transmission of data does not need to rely on data lines such as optical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 saving more costs.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of core saturation still exists, and the sizes of the sensors are also almost the same as those of traditional 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problem of different DC voltage levels existing in three amplified Hall voltages is also solved, and then the Hall voltages are sent to a low-pass filter to filter noise</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characterizes the low transmission rate, the traditional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wireless communication used in real-time current waveform measurement will result in problems of signal packet error and serious </a:t>
            </a:r>
            <a:r>
              <a:rPr lang="en-IN" sz="2000" dirty="0" smtClean="0">
                <a:latin typeface="Times New Roman" pitchFamily="18" charset="0"/>
                <a:cs typeface="Times New Roman" pitchFamily="18" charset="0"/>
              </a:rPr>
              <a:t>delay.</a:t>
            </a:r>
          </a:p>
          <a:p>
            <a:pPr algn="just">
              <a:lnSpc>
                <a:spcPct val="150000"/>
              </a:lnSpc>
            </a:pPr>
            <a:r>
              <a:rPr lang="en-IN" sz="2000" dirty="0" smtClean="0">
                <a:latin typeface="Times New Roman" pitchFamily="18" charset="0"/>
                <a:cs typeface="Times New Roman" pitchFamily="18" charset="0"/>
              </a:rPr>
              <a:t>The reconstructed waveform is similar to the actual current waveform, resolving the problem that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cannot be used for waveform transmission.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the wireless device for transmitting and receiving purpose or simply it called as Transceiver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transmitter section three sensors are interfaced to the LPC2148 controller and this controller is responsible for entire manipulations and the updated condition is displayed on the LCD and the same status is transmitted to the receiver section by using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communication and is displayed on the pc which is on the receiver section.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GSM modem is also interfaced to the controller to send the status to the pre-stored mobile number.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project uses two power supplies, one is regulated 5V for modules and other one is 3.3V for microcontroller. 7805 three terminal voltage regulator is used for voltage regulation.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ZiHCT</a:t>
            </a:r>
            <a:r>
              <a:rPr lang="en-IN" sz="2000" dirty="0" smtClean="0">
                <a:latin typeface="Times New Roman" pitchFamily="18" charset="0"/>
                <a:cs typeface="Times New Roman" pitchFamily="18" charset="0"/>
              </a:rPr>
              <a:t> has price and size advantages to potentially replace traditional CTs and other ECTs.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Traditional current transformers (CTs), mainly used to measure currents in power systems, are wound on closed cores of silicon steel sheets; thus, they are easily influenced by magnetic saturation and hysteresis.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magnification design of the small and medium current ranges, the minified Hall voltages are transmitted to the positive inputs of an amplification circuit with two built-in instrumentation amplifiers, and then a DC offset adjustment circuit is used to produce two different voltage offsets to the negative inputs of amplification 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autotransformer T1 is used to control the special transformer T2, which has only one turn in its secondary winding.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Real-time monitoring and dynamic thermal rating of power transmission circuits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A. Douglass and A. Edris,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methods have been given various names including dynamic thermal rating, on-line rating, and dynamic ratings to describe the process of adjusting thermal ratings of power equipment for actual weather conditions and actual electrical load patterns.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review of condition monitoring of underground power cables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 Khan, N. Malik, A. Al-Arainy, and S. Alghuwainem,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Power distribution system relies heavily on a vast network of medium voltage (MV) underground cables for power delivery.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133600"/>
                <a:gridCol w="18288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Synchronized </a:t>
                      </a:r>
                      <a:r>
                        <a:rPr lang="en-US" sz="2000" dirty="0" err="1">
                          <a:latin typeface="Times New Roman"/>
                          <a:ea typeface="Calibri"/>
                          <a:cs typeface="Latha"/>
                        </a:rPr>
                        <a:t>phasor</a:t>
                      </a:r>
                      <a:r>
                        <a:rPr lang="en-US" sz="2000" dirty="0">
                          <a:latin typeface="Times New Roman"/>
                          <a:ea typeface="Calibri"/>
                          <a:cs typeface="Latha"/>
                        </a:rPr>
                        <a:t> measurement applications in power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D. L. Ree, V. Centeno, J. S. Thorp, and A. G. Phadke,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With the occurrence of major blackouts in many power systems around the world, the value of data provided by PMUs has been recognized, and installation of PMUs on power transmission networks of most major power systems has become an important current activity.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PMU-based monitoring of rotor angle dynamics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Yan, C. C. Liu, and U. Vaidya,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 PMU-based application for online monitoring of rotor angle stability.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p:cNvPicPr>
            <a:picLocks noGrp="1" noChangeAspect="1" noChangeArrowheads="1"/>
          </p:cNvPicPr>
          <p:nvPr>
            <p:ph idx="1"/>
          </p:nvPr>
        </p:nvPicPr>
        <p:blipFill>
          <a:blip r:embed="rId2"/>
          <a:srcRect/>
          <a:stretch>
            <a:fillRect/>
          </a:stretch>
        </p:blipFill>
        <p:spPr bwMode="auto">
          <a:xfrm>
            <a:off x="1905000" y="1371600"/>
            <a:ext cx="6477000"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09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multifunctional ECT for measurement and protection with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wireless communication is designed and implemented in this research. In the proposed method of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-based communication, when the measured current is detected as being in the small or medium current range, the RMS value per current cycle is transmitted to a back-end monitoring system to accomplish real-time monitoring. Furthermore, a reconstructed waveform based on </a:t>
            </a:r>
            <a:r>
              <a:rPr lang="en-IN" sz="2000" dirty="0" err="1" smtClean="0">
                <a:latin typeface="Times New Roman" pitchFamily="18" charset="0"/>
                <a:cs typeface="Times New Roman" pitchFamily="18" charset="0"/>
              </a:rPr>
              <a:t>timedelayed</a:t>
            </a:r>
            <a:r>
              <a:rPr lang="en-IN" sz="2000" dirty="0" smtClean="0">
                <a:latin typeface="Times New Roman" pitchFamily="18" charset="0"/>
                <a:cs typeface="Times New Roman" pitchFamily="18" charset="0"/>
              </a:rPr>
              <a:t> sampling technology is also delivered to the monitoring system. However, when the measured current is detected in the large current range, an alarm is immediately sent to the monitoring system, and 10 cycles of the actual current will be sent later for event analysis. The research tested the accuracy class of the proposed </a:t>
            </a:r>
            <a:r>
              <a:rPr lang="en-IN" sz="2000" dirty="0" err="1" smtClean="0">
                <a:latin typeface="Times New Roman" pitchFamily="18" charset="0"/>
                <a:cs typeface="Times New Roman" pitchFamily="18" charset="0"/>
              </a:rPr>
              <a:t>ZiHCT</a:t>
            </a:r>
            <a:r>
              <a:rPr lang="en-IN" sz="2000" dirty="0" smtClean="0">
                <a:latin typeface="Times New Roman" pitchFamily="18" charset="0"/>
                <a:cs typeface="Times New Roman" pitchFamily="18" charset="0"/>
              </a:rPr>
              <a:t> in accordance with IEC Standard 60044-8. The proposed </a:t>
            </a:r>
            <a:r>
              <a:rPr lang="en-IN" sz="2000" dirty="0" err="1" smtClean="0">
                <a:latin typeface="Times New Roman" pitchFamily="18" charset="0"/>
                <a:cs typeface="Times New Roman" pitchFamily="18" charset="0"/>
              </a:rPr>
              <a:t>ZiHCT</a:t>
            </a:r>
            <a:r>
              <a:rPr lang="en-IN" sz="2000" dirty="0" smtClean="0">
                <a:latin typeface="Times New Roman" pitchFamily="18" charset="0"/>
                <a:cs typeface="Times New Roman" pitchFamily="18" charset="0"/>
              </a:rPr>
              <a:t> (rated current: 600 A) can meet accuracy Class 0.5 for measuring CTs and 5P20 for protective CTs.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 A. Douglass and A. </a:t>
            </a:r>
            <a:r>
              <a:rPr lang="en-IN" sz="1600" dirty="0" err="1" smtClean="0">
                <a:latin typeface="Times New Roman" pitchFamily="18" charset="0"/>
                <a:cs typeface="Times New Roman" pitchFamily="18" charset="0"/>
              </a:rPr>
              <a:t>Edris</a:t>
            </a:r>
            <a:r>
              <a:rPr lang="en-IN" sz="1600" dirty="0" smtClean="0">
                <a:latin typeface="Times New Roman" pitchFamily="18" charset="0"/>
                <a:cs typeface="Times New Roman" pitchFamily="18" charset="0"/>
              </a:rPr>
              <a:t>, “Real-time monitoring and dynamic thermal rating of power transmission circuits,” IEEE Trans. Power Delivery, vol. 11, no. 3, pp. 1407–1418, Jul. 1996.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 Khan, N. </a:t>
            </a:r>
            <a:r>
              <a:rPr lang="en-IN" sz="1600" dirty="0" err="1" smtClean="0">
                <a:latin typeface="Times New Roman" pitchFamily="18" charset="0"/>
                <a:cs typeface="Times New Roman" pitchFamily="18" charset="0"/>
              </a:rPr>
              <a:t>Malik</a:t>
            </a:r>
            <a:r>
              <a:rPr lang="en-IN" sz="1600" dirty="0" smtClean="0">
                <a:latin typeface="Times New Roman" pitchFamily="18" charset="0"/>
                <a:cs typeface="Times New Roman" pitchFamily="18" charset="0"/>
              </a:rPr>
              <a:t>, A. Al-</a:t>
            </a:r>
            <a:r>
              <a:rPr lang="en-IN" sz="1600" dirty="0" err="1" smtClean="0">
                <a:latin typeface="Times New Roman" pitchFamily="18" charset="0"/>
                <a:cs typeface="Times New Roman" pitchFamily="18" charset="0"/>
              </a:rPr>
              <a:t>Arainy</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Alghuwainem</a:t>
            </a:r>
            <a:r>
              <a:rPr lang="en-IN" sz="1600" dirty="0" smtClean="0">
                <a:latin typeface="Times New Roman" pitchFamily="18" charset="0"/>
                <a:cs typeface="Times New Roman" pitchFamily="18" charset="0"/>
              </a:rPr>
              <a:t>, “A review of condition monitoring of underground power cables,” in Proc. 2012 Condition Monitoring and Diagnosis, Bali, Indonesia, pp. 909–912, Sept. 23–27,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F. P. Mohamed, W. H. </a:t>
            </a:r>
            <a:r>
              <a:rPr lang="en-IN" sz="1600" dirty="0" err="1" smtClean="0">
                <a:latin typeface="Times New Roman" pitchFamily="18" charset="0"/>
                <a:cs typeface="Times New Roman" pitchFamily="18" charset="0"/>
              </a:rPr>
              <a:t>Siew</a:t>
            </a:r>
            <a:r>
              <a:rPr lang="en-IN" sz="1600" dirty="0" smtClean="0">
                <a:latin typeface="Times New Roman" pitchFamily="18" charset="0"/>
                <a:cs typeface="Times New Roman" pitchFamily="18" charset="0"/>
              </a:rPr>
              <a:t>, J. J. </a:t>
            </a:r>
            <a:r>
              <a:rPr lang="en-IN" sz="1600" dirty="0" err="1" smtClean="0">
                <a:latin typeface="Times New Roman" pitchFamily="18" charset="0"/>
                <a:cs typeface="Times New Roman" pitchFamily="18" charset="0"/>
              </a:rPr>
              <a:t>Soraghan</a:t>
            </a:r>
            <a:r>
              <a:rPr lang="en-IN" sz="1600" dirty="0" smtClean="0">
                <a:latin typeface="Times New Roman" pitchFamily="18" charset="0"/>
                <a:cs typeface="Times New Roman" pitchFamily="18" charset="0"/>
              </a:rPr>
              <a:t>, S. M. Strachan, and J. </a:t>
            </a:r>
            <a:r>
              <a:rPr lang="en-IN" sz="1600" dirty="0" err="1" smtClean="0">
                <a:latin typeface="Times New Roman" pitchFamily="18" charset="0"/>
                <a:cs typeface="Times New Roman" pitchFamily="18" charset="0"/>
              </a:rPr>
              <a:t>Mcwilliam</a:t>
            </a:r>
            <a:r>
              <a:rPr lang="en-IN" sz="1600" dirty="0" smtClean="0">
                <a:latin typeface="Times New Roman" pitchFamily="18" charset="0"/>
                <a:cs typeface="Times New Roman" pitchFamily="18" charset="0"/>
              </a:rPr>
              <a:t>, “The use of power frequency current transformers as partial discharge sensors for underground cables,” IEEE Trans. Dielectrics and Electrical Insulation, vol. 20, no. 3, pp. 814–824, Jun.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D. L. </a:t>
            </a:r>
            <a:r>
              <a:rPr lang="en-IN" sz="1600" dirty="0" err="1" smtClean="0">
                <a:latin typeface="Times New Roman" pitchFamily="18" charset="0"/>
                <a:cs typeface="Times New Roman" pitchFamily="18" charset="0"/>
              </a:rPr>
              <a:t>Ree</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Centeno</a:t>
            </a:r>
            <a:r>
              <a:rPr lang="en-IN" sz="1600" dirty="0" smtClean="0">
                <a:latin typeface="Times New Roman" pitchFamily="18" charset="0"/>
                <a:cs typeface="Times New Roman" pitchFamily="18" charset="0"/>
              </a:rPr>
              <a:t>, J. S. Thorp, and A. G. </a:t>
            </a:r>
            <a:r>
              <a:rPr lang="en-IN" sz="1600" dirty="0" err="1" smtClean="0">
                <a:latin typeface="Times New Roman" pitchFamily="18" charset="0"/>
                <a:cs typeface="Times New Roman" pitchFamily="18" charset="0"/>
              </a:rPr>
              <a:t>Phadke</a:t>
            </a:r>
            <a:r>
              <a:rPr lang="en-IN" sz="1600" dirty="0" smtClean="0">
                <a:latin typeface="Times New Roman" pitchFamily="18" charset="0"/>
                <a:cs typeface="Times New Roman" pitchFamily="18" charset="0"/>
              </a:rPr>
              <a:t>, “Synchronized </a:t>
            </a:r>
            <a:r>
              <a:rPr lang="en-IN" sz="1600" dirty="0" err="1" smtClean="0">
                <a:latin typeface="Times New Roman" pitchFamily="18" charset="0"/>
                <a:cs typeface="Times New Roman" pitchFamily="18" charset="0"/>
              </a:rPr>
              <a:t>phasor</a:t>
            </a:r>
            <a:r>
              <a:rPr lang="en-IN" sz="1600" dirty="0" smtClean="0">
                <a:latin typeface="Times New Roman" pitchFamily="18" charset="0"/>
                <a:cs typeface="Times New Roman" pitchFamily="18" charset="0"/>
              </a:rPr>
              <a:t> measurement applications in power systems,” IEEE Trans. Smart Grid, vol. 1, no. 1, pp. 20–27, Jun.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Yan, C. C. Liu, and U. </a:t>
            </a:r>
            <a:r>
              <a:rPr lang="en-IN" sz="1600" dirty="0" err="1" smtClean="0">
                <a:latin typeface="Times New Roman" pitchFamily="18" charset="0"/>
                <a:cs typeface="Times New Roman" pitchFamily="18" charset="0"/>
              </a:rPr>
              <a:t>Vaidya</a:t>
            </a:r>
            <a:r>
              <a:rPr lang="en-IN" sz="1600" dirty="0" smtClean="0">
                <a:latin typeface="Times New Roman" pitchFamily="18" charset="0"/>
                <a:cs typeface="Times New Roman" pitchFamily="18" charset="0"/>
              </a:rPr>
              <a:t>, “PMU-based monitoring of rotor angle dynamics,” IEEE Trans. Power Systems, vol. 26, no. 4, pp. 2125–2133, Nov. 2011.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Regulski</a:t>
            </a:r>
            <a:r>
              <a:rPr lang="en-IN" sz="1600" dirty="0" smtClean="0">
                <a:latin typeface="Times New Roman" pitchFamily="18" charset="0"/>
                <a:cs typeface="Times New Roman" pitchFamily="18" charset="0"/>
              </a:rPr>
              <a:t>, M. Osborne, and V. </a:t>
            </a:r>
            <a:r>
              <a:rPr lang="en-IN" sz="1600" dirty="0" err="1" smtClean="0">
                <a:latin typeface="Times New Roman" pitchFamily="18" charset="0"/>
                <a:cs typeface="Times New Roman" pitchFamily="18" charset="0"/>
              </a:rPr>
              <a:t>Terzija</a:t>
            </a:r>
            <a:r>
              <a:rPr lang="en-IN" sz="1600" dirty="0" smtClean="0">
                <a:latin typeface="Times New Roman" pitchFamily="18" charset="0"/>
                <a:cs typeface="Times New Roman" pitchFamily="18" charset="0"/>
              </a:rPr>
              <a:t>, “Wide area inter-area oscillation monitoring using fast nonlinear estimation algorithm,” IEEE Trans. Smart Grid, vol. 4, no. 3, pp. 1721–1731, Sept.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a:t>
            </a:r>
            <a:r>
              <a:rPr lang="en-IN" sz="1600" dirty="0" err="1" smtClean="0">
                <a:latin typeface="Times New Roman" pitchFamily="18" charset="0"/>
                <a:cs typeface="Times New Roman" pitchFamily="18" charset="0"/>
              </a:rPr>
              <a:t>Kondrath</a:t>
            </a:r>
            <a:r>
              <a:rPr lang="en-IN" sz="1600" dirty="0" smtClean="0">
                <a:latin typeface="Times New Roman" pitchFamily="18" charset="0"/>
                <a:cs typeface="Times New Roman" pitchFamily="18" charset="0"/>
              </a:rPr>
              <a:t>, M. K. </a:t>
            </a:r>
            <a:r>
              <a:rPr lang="en-IN" sz="1600" dirty="0" err="1" smtClean="0">
                <a:latin typeface="Times New Roman" pitchFamily="18" charset="0"/>
                <a:cs typeface="Times New Roman" pitchFamily="18" charset="0"/>
              </a:rPr>
              <a:t>azimierczuk</a:t>
            </a:r>
            <a:r>
              <a:rPr lang="en-IN" sz="1600" dirty="0" smtClean="0">
                <a:latin typeface="Times New Roman" pitchFamily="18" charset="0"/>
                <a:cs typeface="Times New Roman" pitchFamily="18" charset="0"/>
              </a:rPr>
              <a:t>, “Bandwidth of current transformers,” IEEE Trans. Instrumentation and Measurement, vol. 58, no. 6, pp. 2008–2016, Jun.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F. B. </a:t>
            </a:r>
            <a:r>
              <a:rPr lang="en-IN" sz="1600" dirty="0" err="1" smtClean="0">
                <a:latin typeface="Times New Roman" pitchFamily="18" charset="0"/>
                <a:cs typeface="Times New Roman" pitchFamily="18" charset="0"/>
              </a:rPr>
              <a:t>Ajaei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Sanaye-Pasand</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Davarpanah</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Rezaei-Zare</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Iravani</a:t>
            </a:r>
            <a:r>
              <a:rPr lang="en-IN" sz="1600" dirty="0" smtClean="0">
                <a:latin typeface="Times New Roman" pitchFamily="18" charset="0"/>
                <a:cs typeface="Times New Roman" pitchFamily="18" charset="0"/>
              </a:rPr>
              <a:t>, “Compensation of the current-transformer saturation effects for digital relays,” IEEE Trans. on Power Delivery, vol. 26, no. 4, pp. 2531–2540, Oct.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Kirkham, “Current measurement methods for the smart grid,” in Proc. 2009 IEEE Power &amp; Energy Society General Meeting, Calgary, Canada, Jul. 26–30, 2009</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F. Li, W. </a:t>
            </a:r>
            <a:r>
              <a:rPr lang="en-IN" sz="1600" dirty="0" err="1" smtClean="0">
                <a:latin typeface="Times New Roman" pitchFamily="18" charset="0"/>
                <a:cs typeface="Times New Roman" pitchFamily="18" charset="0"/>
              </a:rPr>
              <a:t>Qiao</a:t>
            </a:r>
            <a:r>
              <a:rPr lang="en-IN" sz="1600" dirty="0" smtClean="0">
                <a:latin typeface="Times New Roman" pitchFamily="18" charset="0"/>
                <a:cs typeface="Times New Roman" pitchFamily="18" charset="0"/>
              </a:rPr>
              <a:t>, H. Sun, H. Wan, J. Wang, Y. Xia, Z.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P. Zhang, “Smart transmission grid: vision and framework,” IEEE Trans. Smart Grid, vol. 1, no. 2, pp. 168–177, Sept.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1674</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Novel Wireless Multifunctional Electronic Current Transformer based on ZigBee-based Communication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2021-11-06T14:44:49Z</dcterms:modified>
</cp:coreProperties>
</file>