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28" r:id="rId4"/>
    <p:sldId id="260" r:id="rId5"/>
    <p:sldId id="262" r:id="rId6"/>
    <p:sldId id="263" r:id="rId7"/>
    <p:sldId id="294"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Top k </a:t>
            </a:r>
            <a:r>
              <a:rPr lang="en-US" b="1" dirty="0" err="1" smtClean="0"/>
              <a:t>algorthim</a:t>
            </a:r>
            <a:r>
              <a:rPr lang="en-US" b="1" dirty="0" smtClean="0"/>
              <a:t> based it sector coding search</a:t>
            </a:r>
            <a:r>
              <a:rPr lang="en-IN" dirty="0" smtClean="0"/>
              <a:t/>
            </a:r>
            <a:br>
              <a:rPr lang="en-IN" dirty="0" smtClean="0"/>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Traditional </a:t>
            </a:r>
            <a:r>
              <a:rPr lang="en-IN" sz="2000" dirty="0" smtClean="0">
                <a:latin typeface="Times New Roman" pitchFamily="18" charset="0"/>
                <a:cs typeface="Times New Roman" pitchFamily="18" charset="0"/>
              </a:rPr>
              <a:t>top-k algorithms, e.g., TA and NRA, have been </a:t>
            </a:r>
            <a:r>
              <a:rPr lang="en-IN" sz="2000" dirty="0" smtClean="0">
                <a:latin typeface="Times New Roman" pitchFamily="18" charset="0"/>
                <a:cs typeface="Times New Roman" pitchFamily="18" charset="0"/>
              </a:rPr>
              <a:t>  successfully </a:t>
            </a:r>
            <a:r>
              <a:rPr lang="en-IN" sz="2000" dirty="0" smtClean="0">
                <a:latin typeface="Times New Roman" pitchFamily="18" charset="0"/>
                <a:cs typeface="Times New Roman" pitchFamily="18" charset="0"/>
              </a:rPr>
              <a:t>applied in many areas such as information retrieval, data mining and databases. They are designed to discover k objects, e.g., top-k restaurants, with highest overall scores aggregated from different attributes, e.g., price and location. However, new emerging applications like query recommendation require providing the best combinations of attributes, instead of objects. The straightforward extension based on the existing top-k algorithms is prohibitively expensive to answer top-k combinations because they need to enumerate all the possible combinations, which is exponential to the number of attributes.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article, we formalize a novel type of top-k query, called top-k, m, which aims to find top-k combinations of attributes based on the overall scores of the top-m objects within each combination, where m is the number of objects forming a combination. We propose a family of efficient top-k, m algorithms with different data access methods, i.e., sorted accesses and random accesses and different query certainties, i.e., exact query processing and approximate query processing. Theoretically, we prove that our algorithms are instance optimal and analyze the bound of the depth of accesses. We further develop optimizations for efficient query evaluation to reduce the computational and the memory costs and the number of accesses. We provide a case study on the real applications of top-k, m queries for an online biomedical search engine. Finally, we perform comprehensive experiments to demonstrate the scalability and efficiency of top-k, m algorithms on multiple real-life datasets.</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Top-k </a:t>
            </a:r>
            <a:r>
              <a:rPr lang="en-IN" sz="2000" dirty="0" smtClean="0">
                <a:latin typeface="Times New Roman" pitchFamily="18" charset="0"/>
                <a:cs typeface="Times New Roman" pitchFamily="18" charset="0"/>
              </a:rPr>
              <a:t>queries were studied extensively in many areas including relational databases, XML data and graph </a:t>
            </a:r>
            <a:r>
              <a:rPr lang="en-IN" sz="2000" dirty="0" smtClean="0">
                <a:latin typeface="Times New Roman" pitchFamily="18" charset="0"/>
                <a:cs typeface="Times New Roman" pitchFamily="18" charset="0"/>
              </a:rPr>
              <a:t>data.</a:t>
            </a:r>
          </a:p>
          <a:p>
            <a:pPr algn="just">
              <a:lnSpc>
                <a:spcPct val="150000"/>
              </a:lnSpc>
            </a:pPr>
            <a:r>
              <a:rPr lang="en-IN" sz="2000" dirty="0" smtClean="0">
                <a:latin typeface="Times New Roman" pitchFamily="18" charset="0"/>
                <a:cs typeface="Times New Roman" pitchFamily="18" charset="0"/>
              </a:rPr>
              <a:t>They identify two types of accesses to the ranked lists: sorted accesses and random accesses.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particular, sorted accesses read the </a:t>
            </a:r>
            <a:r>
              <a:rPr lang="en-IN" sz="2000" dirty="0" err="1" smtClean="0">
                <a:latin typeface="Times New Roman" pitchFamily="18" charset="0"/>
                <a:cs typeface="Times New Roman" pitchFamily="18" charset="0"/>
              </a:rPr>
              <a:t>tuple</a:t>
            </a:r>
            <a:r>
              <a:rPr lang="en-IN" sz="2000" dirty="0" smtClean="0">
                <a:latin typeface="Times New Roman" pitchFamily="18" charset="0"/>
                <a:cs typeface="Times New Roman" pitchFamily="18" charset="0"/>
              </a:rPr>
              <a:t> of lists sequentially and random accesses quickly locate </a:t>
            </a:r>
            <a:r>
              <a:rPr lang="en-IN" sz="2000" dirty="0" err="1" smtClean="0">
                <a:latin typeface="Times New Roman" pitchFamily="18" charset="0"/>
                <a:cs typeface="Times New Roman" pitchFamily="18" charset="0"/>
              </a:rPr>
              <a:t>tuples</a:t>
            </a:r>
            <a:r>
              <a:rPr lang="en-IN" sz="2000" dirty="0" smtClean="0">
                <a:latin typeface="Times New Roman" pitchFamily="18" charset="0"/>
                <a:cs typeface="Times New Roman" pitchFamily="18" charset="0"/>
              </a:rPr>
              <a:t> whose ID has been seen by sorted </a:t>
            </a:r>
            <a:r>
              <a:rPr lang="en-IN" sz="2000" dirty="0" smtClean="0">
                <a:latin typeface="Times New Roman" pitchFamily="18" charset="0"/>
                <a:cs typeface="Times New Roman" pitchFamily="18" charset="0"/>
              </a:rPr>
              <a:t>access.</a:t>
            </a:r>
          </a:p>
          <a:p>
            <a:pPr algn="just">
              <a:lnSpc>
                <a:spcPct val="150000"/>
              </a:lnSpc>
            </a:pPr>
            <a:r>
              <a:rPr lang="en-IN" sz="2000" dirty="0" smtClean="0">
                <a:latin typeface="Times New Roman" pitchFamily="18" charset="0"/>
                <a:cs typeface="Times New Roman" pitchFamily="18" charset="0"/>
              </a:rPr>
              <a:t>When designing an efficient top-k, m algorithm, informally, we observe that a </a:t>
            </a:r>
            <a:r>
              <a:rPr lang="en-IN" sz="2000" dirty="0" smtClean="0">
                <a:latin typeface="Times New Roman" pitchFamily="18" charset="0"/>
                <a:cs typeface="Times New Roman" pitchFamily="18" charset="0"/>
              </a:rPr>
              <a:t>combination cannot </a:t>
            </a:r>
            <a:r>
              <a:rPr lang="en-IN" sz="2000" dirty="0" smtClean="0">
                <a:latin typeface="Times New Roman" pitchFamily="18" charset="0"/>
                <a:cs typeface="Times New Roman" pitchFamily="18" charset="0"/>
              </a:rPr>
              <a:t>contribute to the final answer if there exist k distinct combinations whose lower bounds are greater than the upper </a:t>
            </a:r>
            <a:r>
              <a:rPr lang="en-IN" sz="2000" dirty="0" smtClean="0">
                <a:latin typeface="Times New Roman" pitchFamily="18" charset="0"/>
                <a:cs typeface="Times New Roman" pitchFamily="18" charset="0"/>
              </a:rPr>
              <a:t>bounds.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model such combination selection </a:t>
            </a:r>
            <a:r>
              <a:rPr lang="en-IN" sz="2000" dirty="0" err="1" smtClean="0">
                <a:latin typeface="Times New Roman" pitchFamily="18" charset="0"/>
                <a:cs typeface="Times New Roman" pitchFamily="18" charset="0"/>
              </a:rPr>
              <a:t>astop-k,m</a:t>
            </a:r>
            <a:r>
              <a:rPr lang="en-IN" sz="2000" dirty="0" smtClean="0">
                <a:latin typeface="Times New Roman" pitchFamily="18" charset="0"/>
                <a:cs typeface="Times New Roman" pitchFamily="18" charset="0"/>
              </a:rPr>
              <a:t> problems, which find top-k combinations with the highest overall scores based on the scores of their top-m </a:t>
            </a:r>
            <a:r>
              <a:rPr lang="en-IN" sz="2000" dirty="0" smtClean="0">
                <a:latin typeface="Times New Roman" pitchFamily="18" charset="0"/>
                <a:cs typeface="Times New Roman" pitchFamily="18" charset="0"/>
              </a:rPr>
              <a:t>objects.</a:t>
            </a:r>
          </a:p>
          <a:p>
            <a:pPr algn="just">
              <a:lnSpc>
                <a:spcPct val="150000"/>
              </a:lnSpc>
            </a:pPr>
            <a:r>
              <a:rPr lang="en-IN" sz="2000" dirty="0" smtClean="0">
                <a:latin typeface="Times New Roman" pitchFamily="18" charset="0"/>
                <a:cs typeface="Times New Roman" pitchFamily="18" charset="0"/>
              </a:rPr>
              <a:t>We can model this problem as a top-k, m problem again, i.e., it selects the top-k combinations of athletes according to their best top-m aggregate scores for games where they played together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provide a case study on biomedical query refinement to demonstrate how to apply top-k, m algorithms into real-life problems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important to note that top-k, m problems cannot be reduced to existing top-k problems.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propose a family of efficient top-k, m algorithms with different data access methods</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sorted accesses and random accesses and different query certainties, </a:t>
            </a:r>
            <a:r>
              <a:rPr lang="en-IN" sz="2000" dirty="0" smtClean="0">
                <a:latin typeface="Times New Roman" pitchFamily="18" charset="0"/>
                <a:cs typeface="Times New Roman" pitchFamily="18" charset="0"/>
              </a:rPr>
              <a:t>exact </a:t>
            </a:r>
            <a:r>
              <a:rPr lang="en-IN" sz="2000" dirty="0" smtClean="0">
                <a:latin typeface="Times New Roman" pitchFamily="18" charset="0"/>
                <a:cs typeface="Times New Roman" pitchFamily="18" charset="0"/>
              </a:rPr>
              <a:t>query processing and approximate query processing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we propose a new family of efficient top-k, m algorithms which avoid the expensive computation of top-m objects of each combination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propose a new type of top-k query, called top-k, m query, targeting at finding best k attribute combinations according to the overall scores of the corresponding </a:t>
            </a:r>
            <a:r>
              <a:rPr lang="en-IN" sz="2000" dirty="0" err="1" smtClean="0">
                <a:latin typeface="Times New Roman" pitchFamily="18" charset="0"/>
                <a:cs typeface="Times New Roman" pitchFamily="18" charset="0"/>
              </a:rPr>
              <a:t>topm</a:t>
            </a:r>
            <a:r>
              <a:rPr lang="en-IN" sz="2000" dirty="0" smtClean="0">
                <a:latin typeface="Times New Roman" pitchFamily="18" charset="0"/>
                <a:cs typeface="Times New Roman" pitchFamily="18" charset="0"/>
              </a:rPr>
              <a:t> objects.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If exact aggregate scores are required, </a:t>
            </a:r>
            <a:r>
              <a:rPr lang="en-IN" sz="2000" dirty="0" smtClean="0">
                <a:latin typeface="Times New Roman" pitchFamily="18" charset="0"/>
                <a:cs typeface="Times New Roman" pitchFamily="18" charset="0"/>
              </a:rPr>
              <a:t>proposes </a:t>
            </a:r>
            <a:r>
              <a:rPr lang="en-IN" sz="2000" dirty="0" smtClean="0">
                <a:latin typeface="Times New Roman" pitchFamily="18" charset="0"/>
                <a:cs typeface="Times New Roman" pitchFamily="18" charset="0"/>
              </a:rPr>
              <a:t>another version of NRA that outputs exact scores on-line (like SC) and can be applied for any join </a:t>
            </a:r>
            <a:r>
              <a:rPr lang="en-IN" sz="2000" dirty="0" smtClean="0">
                <a:latin typeface="Times New Roman" pitchFamily="18" charset="0"/>
                <a:cs typeface="Times New Roman" pitchFamily="18" charset="0"/>
              </a:rPr>
              <a:t>predicate.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We find that our top-k, m algorithms result in order-of-magnitude performance improvements when compared to baseline </a:t>
            </a:r>
            <a:r>
              <a:rPr lang="en-IN" sz="2000" dirty="0" smtClean="0">
                <a:latin typeface="Times New Roman" pitchFamily="18" charset="0"/>
                <a:cs typeface="Times New Roman" pitchFamily="18" charset="0"/>
              </a:rPr>
              <a:t>algorithms.</a:t>
            </a:r>
          </a:p>
          <a:p>
            <a:pPr algn="just">
              <a:lnSpc>
                <a:spcPct val="150000"/>
              </a:lnSpc>
            </a:pPr>
            <a:r>
              <a:rPr lang="en-IN" sz="2000" dirty="0" smtClean="0">
                <a:latin typeface="Times New Roman" pitchFamily="18" charset="0"/>
                <a:cs typeface="Times New Roman" pitchFamily="18" charset="0"/>
              </a:rPr>
              <a:t>This quantitative analysis reveals the average performance of the algorithm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is because YQL has less number of combinations </a:t>
            </a:r>
            <a:r>
              <a:rPr lang="en-IN" sz="2000" dirty="0" smtClean="0">
                <a:latin typeface="Times New Roman" pitchFamily="18" charset="0"/>
                <a:cs typeface="Times New Roman" pitchFamily="18" charset="0"/>
              </a:rPr>
              <a:t>than </a:t>
            </a:r>
            <a:r>
              <a:rPr lang="en-IN" sz="2000" dirty="0" smtClean="0">
                <a:latin typeface="Times New Roman" pitchFamily="18" charset="0"/>
                <a:cs typeface="Times New Roman" pitchFamily="18" charset="0"/>
              </a:rPr>
              <a:t>that of the NBA, which acts as a key factor to impact the run-time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evaluate the </a:t>
            </a:r>
            <a:r>
              <a:rPr lang="en-IN" sz="2000" dirty="0" smtClean="0">
                <a:latin typeface="Times New Roman" pitchFamily="18" charset="0"/>
                <a:cs typeface="Times New Roman" pitchFamily="18" charset="0"/>
              </a:rPr>
              <a:t>effects </a:t>
            </a:r>
            <a:r>
              <a:rPr lang="en-IN" sz="2000" dirty="0" smtClean="0">
                <a:latin typeface="Times New Roman" pitchFamily="18" charset="0"/>
                <a:cs typeface="Times New Roman" pitchFamily="18" charset="0"/>
              </a:rPr>
              <a:t>is plotted to evaluate the performance of different optimizations in terms of the number of accessed </a:t>
            </a:r>
            <a:r>
              <a:rPr lang="en-IN" sz="2000" dirty="0" err="1" smtClean="0">
                <a:latin typeface="Times New Roman" pitchFamily="18" charset="0"/>
                <a:cs typeface="Times New Roman" pitchFamily="18" charset="0"/>
              </a:rPr>
              <a:t>tuples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evaluate the performance gain from different approximate ratio settings, we </a:t>
            </a:r>
            <a:r>
              <a:rPr lang="en-IN" sz="2000" dirty="0" smtClean="0">
                <a:latin typeface="Times New Roman" pitchFamily="18" charset="0"/>
                <a:cs typeface="Times New Roman" pitchFamily="18" charset="0"/>
              </a:rPr>
              <a:t>plotted </a:t>
            </a:r>
            <a:r>
              <a:rPr lang="en-IN" sz="2000" dirty="0" smtClean="0">
                <a:latin typeface="Times New Roman" pitchFamily="18" charset="0"/>
                <a:cs typeface="Times New Roman" pitchFamily="18" charset="0"/>
              </a:rPr>
              <a:t>to show how much speedup is obtained (in percentage) with different approximate ratios.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png"/>
          <p:cNvPicPr>
            <a:picLocks noGrp="1" noChangeAspect="1" noChangeArrowheads="1"/>
          </p:cNvPicPr>
          <p:nvPr>
            <p:ph idx="1"/>
          </p:nvPr>
        </p:nvPicPr>
        <p:blipFill>
          <a:blip r:embed="rId2"/>
          <a:srcRect/>
          <a:stretch>
            <a:fillRect/>
          </a:stretch>
        </p:blipFill>
        <p:spPr bwMode="auto">
          <a:xfrm>
            <a:off x="2133600" y="1295400"/>
            <a:ext cx="5638800" cy="48006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article, we proposed a new problem called top-k, m query evaluation. We developed a family of efficient top-k, m algorithms ULA, ULA+, NULA and NULA+ with and without random accesses</a:t>
            </a:r>
            <a:r>
              <a:rPr lang="en-IN" dirty="0" smtClean="0">
                <a:latin typeface="Times New Roman" pitchFamily="18" charset="0"/>
                <a:cs typeface="Times New Roman" pitchFamily="18" charset="0"/>
              </a:rPr>
              <a:t>. We </a:t>
            </a:r>
            <a:r>
              <a:rPr lang="en-IN" dirty="0" smtClean="0">
                <a:latin typeface="Times New Roman" pitchFamily="18" charset="0"/>
                <a:cs typeface="Times New Roman" pitchFamily="18" charset="0"/>
              </a:rPr>
              <a:t>provided the corresponding </a:t>
            </a:r>
            <a:r>
              <a:rPr lang="en-IN" dirty="0" smtClean="0">
                <a:latin typeface="Times New Roman" pitchFamily="18" charset="0"/>
                <a:cs typeface="Times New Roman" pitchFamily="18" charset="0"/>
              </a:rPr>
              <a:t>approximate </a:t>
            </a:r>
            <a:r>
              <a:rPr lang="en-IN" dirty="0" smtClean="0">
                <a:latin typeface="Times New Roman" pitchFamily="18" charset="0"/>
                <a:cs typeface="Times New Roman" pitchFamily="18" charset="0"/>
              </a:rPr>
              <a:t>version for each of them. We theoretically proved the optimality of each algorithm. To demonstrate the applicability of the top-k, m problems, we applied our algorithms to the query refinement problem in a biomedical database. Finally, we conducted comprehensive experiments on four real-life datasets to verify the efficiency of our algorithms.</a:t>
            </a:r>
            <a:endParaRPr lang="en-US"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2286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Babcock</a:t>
            </a:r>
            <a:r>
              <a:rPr lang="en-IN" sz="2000" dirty="0" smtClean="0">
                <a:latin typeface="Times New Roman" pitchFamily="18" charset="0"/>
                <a:cs typeface="Times New Roman" pitchFamily="18" charset="0"/>
              </a:rPr>
              <a:t>, B., </a:t>
            </a:r>
            <a:r>
              <a:rPr lang="en-IN" sz="2000" dirty="0" err="1" smtClean="0">
                <a:latin typeface="Times New Roman" pitchFamily="18" charset="0"/>
                <a:cs typeface="Times New Roman" pitchFamily="18" charset="0"/>
              </a:rPr>
              <a:t>Datar</a:t>
            </a:r>
            <a:r>
              <a:rPr lang="en-IN" sz="2000" dirty="0" smtClean="0">
                <a:latin typeface="Times New Roman" pitchFamily="18" charset="0"/>
                <a:cs typeface="Times New Roman" pitchFamily="18" charset="0"/>
              </a:rPr>
              <a:t>, M., </a:t>
            </a:r>
            <a:r>
              <a:rPr lang="en-IN" sz="2000" dirty="0" err="1" smtClean="0">
                <a:latin typeface="Times New Roman" pitchFamily="18" charset="0"/>
                <a:cs typeface="Times New Roman" pitchFamily="18" charset="0"/>
              </a:rPr>
              <a:t>Motwani</a:t>
            </a:r>
            <a:r>
              <a:rPr lang="en-IN" sz="2000" dirty="0" smtClean="0">
                <a:latin typeface="Times New Roman" pitchFamily="18" charset="0"/>
                <a:cs typeface="Times New Roman" pitchFamily="18" charset="0"/>
              </a:rPr>
              <a:t>, R.: Sampling from a moving window over streaming data. In: SODA, pp. 633–634 (2002)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Bast</a:t>
            </a:r>
            <a:r>
              <a:rPr lang="en-IN" sz="2000" dirty="0" smtClean="0">
                <a:latin typeface="Times New Roman" pitchFamily="18" charset="0"/>
                <a:cs typeface="Times New Roman" pitchFamily="18" charset="0"/>
              </a:rPr>
              <a:t>, H., </a:t>
            </a:r>
            <a:r>
              <a:rPr lang="en-IN" sz="2000" dirty="0" err="1" smtClean="0">
                <a:latin typeface="Times New Roman" pitchFamily="18" charset="0"/>
                <a:cs typeface="Times New Roman" pitchFamily="18" charset="0"/>
              </a:rPr>
              <a:t>Majumdar</a:t>
            </a:r>
            <a:r>
              <a:rPr lang="en-IN" sz="2000" dirty="0" smtClean="0">
                <a:latin typeface="Times New Roman" pitchFamily="18" charset="0"/>
                <a:cs typeface="Times New Roman" pitchFamily="18" charset="0"/>
              </a:rPr>
              <a:t>, D., </a:t>
            </a:r>
            <a:r>
              <a:rPr lang="en-IN" sz="2000" dirty="0" err="1" smtClean="0">
                <a:latin typeface="Times New Roman" pitchFamily="18" charset="0"/>
                <a:cs typeface="Times New Roman" pitchFamily="18" charset="0"/>
              </a:rPr>
              <a:t>Schenkel</a:t>
            </a:r>
            <a:r>
              <a:rPr lang="en-IN" sz="2000" dirty="0" smtClean="0">
                <a:latin typeface="Times New Roman" pitchFamily="18" charset="0"/>
                <a:cs typeface="Times New Roman" pitchFamily="18" charset="0"/>
              </a:rPr>
              <a:t>, R., </a:t>
            </a:r>
            <a:r>
              <a:rPr lang="en-IN" sz="2000" dirty="0" err="1" smtClean="0">
                <a:latin typeface="Times New Roman" pitchFamily="18" charset="0"/>
                <a:cs typeface="Times New Roman" pitchFamily="18" charset="0"/>
              </a:rPr>
              <a:t>Theobald</a:t>
            </a:r>
            <a:r>
              <a:rPr lang="en-IN" sz="2000" dirty="0" smtClean="0">
                <a:latin typeface="Times New Roman" pitchFamily="18" charset="0"/>
                <a:cs typeface="Times New Roman" pitchFamily="18" charset="0"/>
              </a:rPr>
              <a:t>, M., </a:t>
            </a:r>
            <a:r>
              <a:rPr lang="en-IN" sz="2000" dirty="0" err="1" smtClean="0">
                <a:latin typeface="Times New Roman" pitchFamily="18" charset="0"/>
                <a:cs typeface="Times New Roman" pitchFamily="18" charset="0"/>
              </a:rPr>
              <a:t>Weikum</a:t>
            </a:r>
            <a:r>
              <a:rPr lang="en-IN" sz="2000" dirty="0" smtClean="0">
                <a:latin typeface="Times New Roman" pitchFamily="18" charset="0"/>
                <a:cs typeface="Times New Roman" pitchFamily="18" charset="0"/>
              </a:rPr>
              <a:t>, G.: Io-top-k: Index-access optimized top-k query processing. In: VLDB, pp. 475–486 (2006)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3</a:t>
            </a:r>
            <a:r>
              <a:rPr lang="en-IN" sz="2000" dirty="0" smtClean="0">
                <a:latin typeface="Times New Roman" pitchFamily="18" charset="0"/>
                <a:cs typeface="Times New Roman" pitchFamily="18" charset="0"/>
              </a:rPr>
              <a:t>. Bruno, N., </a:t>
            </a:r>
            <a:r>
              <a:rPr lang="en-IN" sz="2000" dirty="0" err="1" smtClean="0">
                <a:latin typeface="Times New Roman" pitchFamily="18" charset="0"/>
                <a:cs typeface="Times New Roman" pitchFamily="18" charset="0"/>
              </a:rPr>
              <a:t>Chaudhuri</a:t>
            </a:r>
            <a:r>
              <a:rPr lang="en-IN" sz="2000" dirty="0" smtClean="0">
                <a:latin typeface="Times New Roman" pitchFamily="18" charset="0"/>
                <a:cs typeface="Times New Roman" pitchFamily="18" charset="0"/>
              </a:rPr>
              <a:t>, S., </a:t>
            </a:r>
            <a:r>
              <a:rPr lang="en-IN" sz="2000" dirty="0" err="1" smtClean="0">
                <a:latin typeface="Times New Roman" pitchFamily="18" charset="0"/>
                <a:cs typeface="Times New Roman" pitchFamily="18" charset="0"/>
              </a:rPr>
              <a:t>Gravano</a:t>
            </a:r>
            <a:r>
              <a:rPr lang="en-IN" sz="2000" dirty="0" smtClean="0">
                <a:latin typeface="Times New Roman" pitchFamily="18" charset="0"/>
                <a:cs typeface="Times New Roman" pitchFamily="18" charset="0"/>
              </a:rPr>
              <a:t>, L.: Top-k selection queries over relational databases: mapping strategies and performance evaluation. ACM TODS 27(2), 153–187 (2002)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4</a:t>
            </a:r>
            <a:r>
              <a:rPr lang="en-IN" sz="2000" dirty="0" smtClean="0">
                <a:latin typeface="Times New Roman" pitchFamily="18" charset="0"/>
                <a:cs typeface="Times New Roman" pitchFamily="18" charset="0"/>
              </a:rPr>
              <a:t>. Bruno, N., </a:t>
            </a:r>
            <a:r>
              <a:rPr lang="en-IN" sz="2000" dirty="0" err="1" smtClean="0">
                <a:latin typeface="Times New Roman" pitchFamily="18" charset="0"/>
                <a:cs typeface="Times New Roman" pitchFamily="18" charset="0"/>
              </a:rPr>
              <a:t>Gravano</a:t>
            </a:r>
            <a:r>
              <a:rPr lang="en-IN" sz="2000" dirty="0" smtClean="0">
                <a:latin typeface="Times New Roman" pitchFamily="18" charset="0"/>
                <a:cs typeface="Times New Roman" pitchFamily="18" charset="0"/>
              </a:rPr>
              <a:t>, L., Marian, A.: Evaluating top-k queries over web-accessible databases. In: ICDE, pp. 369–380 (2002)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5</a:t>
            </a:r>
            <a:r>
              <a:rPr lang="en-IN" sz="2000" dirty="0" smtClean="0">
                <a:latin typeface="Times New Roman" pitchFamily="18" charset="0"/>
                <a:cs typeface="Times New Roman" pitchFamily="18" charset="0"/>
              </a:rPr>
              <a:t>. Chang, K.C.-C., Hwang, S.-W.: Minimal probing: supporting expensive predicates for top-k queries. In: SIGMOD, pp. 346–357 (2002)</a:t>
            </a:r>
            <a:endParaRPr lang="en-US" sz="20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Chen, L.J., </a:t>
            </a:r>
            <a:r>
              <a:rPr lang="en-IN" sz="2000" dirty="0" err="1" smtClean="0">
                <a:latin typeface="Times New Roman" pitchFamily="18" charset="0"/>
                <a:cs typeface="Times New Roman" pitchFamily="18" charset="0"/>
              </a:rPr>
              <a:t>Papakonstantinou</a:t>
            </a:r>
            <a:r>
              <a:rPr lang="en-IN" sz="2000" dirty="0" smtClean="0">
                <a:latin typeface="Times New Roman" pitchFamily="18" charset="0"/>
                <a:cs typeface="Times New Roman" pitchFamily="18" charset="0"/>
              </a:rPr>
              <a:t>, Y.: Supporting top-k keyword search in xml databases. In: ICDE, pp. 689–700 (2010)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7</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Dylla</a:t>
            </a:r>
            <a:r>
              <a:rPr lang="en-IN" sz="2000" dirty="0" smtClean="0">
                <a:latin typeface="Times New Roman" pitchFamily="18" charset="0"/>
                <a:cs typeface="Times New Roman" pitchFamily="18" charset="0"/>
              </a:rPr>
              <a:t>, M., </a:t>
            </a:r>
            <a:r>
              <a:rPr lang="en-IN" sz="2000" dirty="0" err="1" smtClean="0">
                <a:latin typeface="Times New Roman" pitchFamily="18" charset="0"/>
                <a:cs typeface="Times New Roman" pitchFamily="18" charset="0"/>
              </a:rPr>
              <a:t>Miliaraki</a:t>
            </a:r>
            <a:r>
              <a:rPr lang="en-IN" sz="2000" dirty="0" smtClean="0">
                <a:latin typeface="Times New Roman" pitchFamily="18" charset="0"/>
                <a:cs typeface="Times New Roman" pitchFamily="18" charset="0"/>
              </a:rPr>
              <a:t>, I., </a:t>
            </a:r>
            <a:r>
              <a:rPr lang="en-IN" sz="2000" dirty="0" err="1" smtClean="0">
                <a:latin typeface="Times New Roman" pitchFamily="18" charset="0"/>
                <a:cs typeface="Times New Roman" pitchFamily="18" charset="0"/>
              </a:rPr>
              <a:t>Theobald</a:t>
            </a:r>
            <a:r>
              <a:rPr lang="en-IN" sz="2000" dirty="0" smtClean="0">
                <a:latin typeface="Times New Roman" pitchFamily="18" charset="0"/>
                <a:cs typeface="Times New Roman" pitchFamily="18" charset="0"/>
              </a:rPr>
              <a:t>, M.: Top-k query processing in probabilistic databases with non-materialized views. In: ICDE, pp. 122–133 (2013)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8</a:t>
            </a:r>
            <a:r>
              <a:rPr lang="en-IN" sz="2000" dirty="0" smtClean="0">
                <a:latin typeface="Times New Roman" pitchFamily="18" charset="0"/>
                <a:cs typeface="Times New Roman" pitchFamily="18" charset="0"/>
              </a:rPr>
              <a:t>. Fagin, R.: Combining fuzzy information from multiple systems. In: PODS, pp. 216–226 (1996)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9</a:t>
            </a:r>
            <a:r>
              <a:rPr lang="en-IN" sz="2000" dirty="0" smtClean="0">
                <a:latin typeface="Times New Roman" pitchFamily="18" charset="0"/>
                <a:cs typeface="Times New Roman" pitchFamily="18" charset="0"/>
              </a:rPr>
              <a:t>. Fagin, R., Kumar, R., </a:t>
            </a:r>
            <a:r>
              <a:rPr lang="en-IN" sz="2000" dirty="0" err="1" smtClean="0">
                <a:latin typeface="Times New Roman" pitchFamily="18" charset="0"/>
                <a:cs typeface="Times New Roman" pitchFamily="18" charset="0"/>
              </a:rPr>
              <a:t>Sivakumar</a:t>
            </a:r>
            <a:r>
              <a:rPr lang="en-IN" sz="2000" dirty="0" smtClean="0">
                <a:latin typeface="Times New Roman" pitchFamily="18" charset="0"/>
                <a:cs typeface="Times New Roman" pitchFamily="18" charset="0"/>
              </a:rPr>
              <a:t>, D.: Comparing top k lists. SIDMA 17(1), 134–160 (2003)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10</a:t>
            </a:r>
            <a:r>
              <a:rPr lang="en-IN" sz="2000" dirty="0" smtClean="0">
                <a:latin typeface="Times New Roman" pitchFamily="18" charset="0"/>
                <a:cs typeface="Times New Roman" pitchFamily="18" charset="0"/>
              </a:rPr>
              <a:t>. Fagin, R., </a:t>
            </a:r>
            <a:r>
              <a:rPr lang="en-IN" sz="2000" dirty="0" err="1" smtClean="0">
                <a:latin typeface="Times New Roman" pitchFamily="18" charset="0"/>
                <a:cs typeface="Times New Roman" pitchFamily="18" charset="0"/>
              </a:rPr>
              <a:t>Lotem</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Naor</a:t>
            </a:r>
            <a:r>
              <a:rPr lang="en-IN" sz="2000" dirty="0" smtClean="0">
                <a:latin typeface="Times New Roman" pitchFamily="18" charset="0"/>
                <a:cs typeface="Times New Roman" pitchFamily="18" charset="0"/>
              </a:rPr>
              <a:t>, M.: Optimal aggregation algorithms for middleware. JCSS 66(4), 614–656 (2003)</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1238</TotalTime>
  <Words>1178</Words>
  <Application>Microsoft Office PowerPoint</Application>
  <PresentationFormat>On-screen Show (4:3)</PresentationFormat>
  <Paragraphs>52</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Top k algorthim based it sector coding search </vt:lpstr>
      <vt:lpstr>Abstract</vt:lpstr>
      <vt:lpstr>Slide 3</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2021-11-03T17:21:06Z</dcterms:modified>
</cp:coreProperties>
</file>