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Multilevel Marketing Analysis in Graphical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Marketing </a:t>
            </a:r>
            <a:r>
              <a:rPr lang="en-IN" sz="2000" dirty="0" smtClean="0">
                <a:latin typeface="Times New Roman" pitchFamily="18" charset="0"/>
                <a:cs typeface="Times New Roman" pitchFamily="18" charset="0"/>
              </a:rPr>
              <a:t>scholars are increasingly recognizing the importance of investigating phenomena at multiple levels. However, the analyses methods that are currently dominant within marketing may not be appropriate to dealing with multilevel or nested data structures. We identify the state of contemporary multilevel marketing research, </a:t>
            </a:r>
            <a:r>
              <a:rPr lang="en-IN" sz="2000" dirty="0" err="1" smtClean="0">
                <a:latin typeface="Times New Roman" pitchFamily="18" charset="0"/>
                <a:cs typeface="Times New Roman" pitchFamily="18" charset="0"/>
              </a:rPr>
              <a:t>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nding</a:t>
            </a:r>
            <a:r>
              <a:rPr lang="en-IN" sz="2000" dirty="0" smtClean="0">
                <a:latin typeface="Times New Roman" pitchFamily="18" charset="0"/>
                <a:cs typeface="Times New Roman" pitchFamily="18" charset="0"/>
              </a:rPr>
              <a:t> that typical empirical approaches within marketing research may be less effective at explicitly taking account of multilevel data structures than those in other organizational disciplines. A Monte Carlo simulation, based on results from a previously published marketing study, demonstrates that different approaches to analysis of the same data can result in very different results (both in terms of power and effect size). The implication is that marketing scholars should be cautious when analyzing multilevel or other grouped data, and we provide a discussion and introduction to the use of hierarchical linear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for this purpose.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explored existing literature in top marketing journals, which analyzed research questions where the answers clearly depended on assumptions regarding the </a:t>
            </a:r>
            <a:r>
              <a:rPr lang="en-IN" sz="2000" dirty="0" err="1" smtClean="0">
                <a:latin typeface="Times New Roman" pitchFamily="18" charset="0"/>
                <a:cs typeface="Times New Roman" pitchFamily="18" charset="0"/>
              </a:rPr>
              <a:t>nonindependence</a:t>
            </a:r>
            <a:r>
              <a:rPr lang="en-IN" sz="2000" dirty="0" smtClean="0">
                <a:latin typeface="Times New Roman" pitchFamily="18" charset="0"/>
                <a:cs typeface="Times New Roman" pitchFamily="18" charset="0"/>
              </a:rPr>
              <a:t> of cases at the micro level.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methodological research does shed light on this issue (e.g., </a:t>
            </a:r>
            <a:r>
              <a:rPr lang="en-IN" sz="2000" dirty="0" err="1" smtClean="0">
                <a:latin typeface="Times New Roman" pitchFamily="18" charset="0"/>
                <a:cs typeface="Times New Roman" pitchFamily="18" charset="0"/>
              </a:rPr>
              <a:t>Bleise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Hanges</a:t>
            </a:r>
            <a:r>
              <a:rPr lang="en-IN" sz="2000" dirty="0" smtClean="0">
                <a:latin typeface="Times New Roman" pitchFamily="18" charset="0"/>
                <a:cs typeface="Times New Roman" pitchFamily="18" charset="0"/>
              </a:rPr>
              <a:t> 2004), and can be consulted by the interested reader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may be huge potential in the reanalysis of existing data, to look for new answers to old questions by utilizing the power of multilevel tools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Multilevel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should be considered an addition to, not a replacement for, our existing methodological repertoire.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address the potential </a:t>
            </a:r>
            <a:r>
              <a:rPr lang="en-IN" sz="2000" dirty="0" err="1" smtClean="0">
                <a:latin typeface="Times New Roman" pitchFamily="18" charset="0"/>
                <a:cs typeface="Times New Roman" pitchFamily="18" charset="0"/>
              </a:rPr>
              <a:t>nonindependence</a:t>
            </a:r>
            <a:r>
              <a:rPr lang="en-IN" sz="2000" dirty="0" smtClean="0">
                <a:latin typeface="Times New Roman" pitchFamily="18" charset="0"/>
                <a:cs typeface="Times New Roman" pitchFamily="18" charset="0"/>
              </a:rPr>
              <a:t> problems that may result from the use of multiple responses from groups or organizations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Problematic in this approach is the violation of the assumption of independent observation, which is a central assumption of most classical statistical </a:t>
            </a:r>
            <a:r>
              <a:rPr lang="en-IN" sz="2000" dirty="0" smtClean="0">
                <a:latin typeface="Times New Roman" pitchFamily="18" charset="0"/>
                <a:cs typeface="Times New Roman" pitchFamily="18" charset="0"/>
              </a:rPr>
              <a:t>procedures.</a:t>
            </a:r>
          </a:p>
          <a:p>
            <a:pPr algn="just">
              <a:lnSpc>
                <a:spcPct val="150000"/>
              </a:lnSpc>
            </a:pPr>
            <a:r>
              <a:rPr lang="en-IN" sz="2000" dirty="0" smtClean="0">
                <a:latin typeface="Times New Roman" pitchFamily="18" charset="0"/>
                <a:cs typeface="Times New Roman" pitchFamily="18" charset="0"/>
              </a:rPr>
              <a:t>A further problem of disaggregation lies in the fact that variables concerning the higher level are analyzed on the basis of the larger lower-level sample size.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multilevel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is likely to be of </a:t>
            </a:r>
            <a:r>
              <a:rPr lang="en-IN" sz="2000" dirty="0" err="1" smtClean="0">
                <a:latin typeface="Times New Roman" pitchFamily="18" charset="0"/>
                <a:cs typeface="Times New Roman" pitchFamily="18" charset="0"/>
              </a:rPr>
              <a:t>signifi</a:t>
            </a:r>
            <a:r>
              <a:rPr lang="en-IN" sz="2000" dirty="0" smtClean="0">
                <a:latin typeface="Times New Roman" pitchFamily="18" charset="0"/>
                <a:cs typeface="Times New Roman" pitchFamily="18" charset="0"/>
              </a:rPr>
              <a:t> cant use to the marketing researcher, we would issue a word of caution about overenthusiastic application of multilevel techniques to new and existing marketing problems.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purposes, we focus on the Chinese data set. Due to the inherent </a:t>
            </a:r>
            <a:r>
              <a:rPr lang="en-IN" sz="2000" dirty="0" smtClean="0">
                <a:latin typeface="Times New Roman" pitchFamily="18" charset="0"/>
                <a:cs typeface="Times New Roman" pitchFamily="18" charset="0"/>
              </a:rPr>
              <a:t>difficulty </a:t>
            </a:r>
            <a:r>
              <a:rPr lang="en-IN" sz="2000" dirty="0" smtClean="0">
                <a:latin typeface="Times New Roman" pitchFamily="18" charset="0"/>
                <a:cs typeface="Times New Roman" pitchFamily="18" charset="0"/>
              </a:rPr>
              <a:t>in collecting data in China, </a:t>
            </a:r>
            <a:r>
              <a:rPr lang="en-IN" sz="2000" dirty="0" err="1" smtClean="0">
                <a:latin typeface="Times New Roman" pitchFamily="18" charset="0"/>
                <a:cs typeface="Times New Roman" pitchFamily="18" charset="0"/>
              </a:rPr>
              <a:t>AtuaheneGima</a:t>
            </a:r>
            <a:r>
              <a:rPr lang="en-IN" sz="2000" dirty="0" smtClean="0">
                <a:latin typeface="Times New Roman" pitchFamily="18" charset="0"/>
                <a:cs typeface="Times New Roman" pitchFamily="18" charset="0"/>
              </a:rPr>
              <a:t> and Li were forced to use multiple respondents from organizations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purposes of our analysis, we selected four individual hypotheses that together exemplify the main types of multilevel hypotheses likely to be encountered by marketing researchers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data are intrinsically structured on at least two levels—employees are naturally grouped into </a:t>
            </a:r>
            <a:r>
              <a:rPr lang="en-IN" sz="2000" dirty="0" smtClean="0">
                <a:latin typeface="Times New Roman" pitchFamily="18" charset="0"/>
                <a:cs typeface="Times New Roman" pitchFamily="18" charset="0"/>
              </a:rPr>
              <a:t>firms.</a:t>
            </a:r>
          </a:p>
          <a:p>
            <a:pPr algn="just">
              <a:lnSpc>
                <a:spcPct val="150000"/>
              </a:lnSpc>
            </a:pPr>
            <a:r>
              <a:rPr lang="en-IN" sz="2000" dirty="0" smtClean="0">
                <a:latin typeface="Times New Roman" pitchFamily="18" charset="0"/>
                <a:cs typeface="Times New Roman" pitchFamily="18" charset="0"/>
              </a:rPr>
              <a:t>However, there are a number of group-level factors likely to affect the variance of the constructs (e.g., manager or </a:t>
            </a:r>
            <a:r>
              <a:rPr lang="en-IN" sz="2000" dirty="0" err="1" smtClean="0">
                <a:latin typeface="Times New Roman" pitchFamily="18" charset="0"/>
                <a:cs typeface="Times New Roman" pitchFamily="18" charset="0"/>
              </a:rPr>
              <a:t>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rm</a:t>
            </a:r>
            <a:r>
              <a:rPr lang="en-IN" sz="2000" dirty="0" smtClean="0">
                <a:latin typeface="Times New Roman" pitchFamily="18" charset="0"/>
                <a:cs typeface="Times New Roman" pitchFamily="18" charset="0"/>
              </a:rPr>
              <a:t> factors), and thus again it is not clear that cases from the same </a:t>
            </a:r>
            <a:r>
              <a:rPr lang="en-IN" sz="2000" dirty="0" err="1" smtClean="0">
                <a:latin typeface="Times New Roman" pitchFamily="18" charset="0"/>
                <a:cs typeface="Times New Roman" pitchFamily="18" charset="0"/>
              </a:rPr>
              <a:t>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rm</a:t>
            </a:r>
            <a:r>
              <a:rPr lang="en-IN" sz="2000" dirty="0" smtClean="0">
                <a:latin typeface="Times New Roman" pitchFamily="18" charset="0"/>
                <a:cs typeface="Times New Roman" pitchFamily="18" charset="0"/>
              </a:rPr>
              <a:t> should be treated as independent.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 of multilevel analysis approaches in research can provide practitioners with a more accurate picture of what level of the organization they should directly target for any performance improvement efforts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studies reviewed above, only a small minority of studies tested the assumption of a </a:t>
            </a:r>
            <a:r>
              <a:rPr lang="en-IN" sz="2000" dirty="0" err="1" smtClean="0">
                <a:latin typeface="Times New Roman" pitchFamily="18" charset="0"/>
                <a:cs typeface="Times New Roman" pitchFamily="18" charset="0"/>
              </a:rPr>
              <a:t>suffi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cient</a:t>
            </a:r>
            <a:r>
              <a:rPr lang="en-IN" sz="2000" dirty="0" smtClean="0">
                <a:latin typeface="Times New Roman" pitchFamily="18" charset="0"/>
                <a:cs typeface="Times New Roman" pitchFamily="18" charset="0"/>
              </a:rPr>
              <a:t> correspondence among the ratings within the micro level, by, for example, using </a:t>
            </a:r>
            <a:r>
              <a:rPr lang="en-IN" sz="2000" dirty="0" err="1" smtClean="0">
                <a:latin typeface="Times New Roman" pitchFamily="18" charset="0"/>
                <a:cs typeface="Times New Roman" pitchFamily="18" charset="0"/>
              </a:rPr>
              <a:t>intraclass</a:t>
            </a:r>
            <a:r>
              <a:rPr lang="en-IN" sz="2000" dirty="0" smtClean="0">
                <a:latin typeface="Times New Roman" pitchFamily="18" charset="0"/>
                <a:cs typeface="Times New Roman" pitchFamily="18" charset="0"/>
              </a:rPr>
              <a:t> correlation </a:t>
            </a:r>
            <a:r>
              <a:rPr lang="en-IN" sz="2000" dirty="0" err="1" smtClean="0">
                <a:latin typeface="Times New Roman" pitchFamily="18" charset="0"/>
                <a:cs typeface="Times New Roman" pitchFamily="18" charset="0"/>
              </a:rPr>
              <a:t>coeffi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cients</a:t>
            </a:r>
            <a:r>
              <a:rPr lang="en-IN" sz="2000" dirty="0" smtClean="0">
                <a:latin typeface="Times New Roman" pitchFamily="18" charset="0"/>
                <a:cs typeface="Times New Roman" pitchFamily="18" charset="0"/>
              </a:rPr>
              <a:t> (ICCs) or within- and </a:t>
            </a:r>
            <a:r>
              <a:rPr lang="en-IN" sz="2000" dirty="0" err="1" smtClean="0">
                <a:latin typeface="Times New Roman" pitchFamily="18" charset="0"/>
                <a:cs typeface="Times New Roman" pitchFamily="18" charset="0"/>
              </a:rPr>
              <a:t>betweengroup</a:t>
            </a:r>
            <a:r>
              <a:rPr lang="en-IN" sz="2000" dirty="0" smtClean="0">
                <a:latin typeface="Times New Roman" pitchFamily="18" charset="0"/>
                <a:cs typeface="Times New Roman" pitchFamily="18" charset="0"/>
              </a:rPr>
              <a:t> analysis (WABA), before aggregating the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higher the </a:t>
            </a:r>
            <a:r>
              <a:rPr lang="en-IN" sz="2000" dirty="0" err="1" smtClean="0">
                <a:latin typeface="Times New Roman" pitchFamily="18" charset="0"/>
                <a:cs typeface="Times New Roman" pitchFamily="18" charset="0"/>
              </a:rPr>
              <a:t>intraclass</a:t>
            </a:r>
            <a:r>
              <a:rPr lang="en-IN" sz="2000" dirty="0" smtClean="0">
                <a:latin typeface="Times New Roman" pitchFamily="18" charset="0"/>
                <a:cs typeface="Times New Roman" pitchFamily="18" charset="0"/>
              </a:rPr>
              <a:t> correlation </a:t>
            </a:r>
            <a:r>
              <a:rPr lang="en-IN" sz="2000" dirty="0" err="1" smtClean="0">
                <a:latin typeface="Times New Roman" pitchFamily="18" charset="0"/>
                <a:cs typeface="Times New Roman" pitchFamily="18" charset="0"/>
              </a:rPr>
              <a:t>coeffi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cient</a:t>
            </a:r>
            <a:r>
              <a:rPr lang="en-IN" sz="2000" dirty="0" smtClean="0">
                <a:latin typeface="Times New Roman" pitchFamily="18" charset="0"/>
                <a:cs typeface="Times New Roman" pitchFamily="18" charset="0"/>
              </a:rPr>
              <a:t> within the lower level group, the less appropriate it is to treat individuals within a group as independent data points.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524000"/>
            <a:ext cx="6400800"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presented the state-of-the-art of multilevel research in marketing science, and explored key issues regarding the use and appropriateness of multilevel analysis within marketing research. Our study has clear and substantive implications for marketing scholars and practitioners. First, our analysis of existing marketing literature shows that there is a need for empirical and analytical approaches within marketing research to catch up to multilevel marketing theory development in taking account of the </a:t>
            </a:r>
            <a:r>
              <a:rPr lang="en-IN" sz="2000" dirty="0" err="1" smtClean="0">
                <a:latin typeface="Times New Roman" pitchFamily="18" charset="0"/>
                <a:cs typeface="Times New Roman" pitchFamily="18" charset="0"/>
              </a:rPr>
              <a:t>nonindependence</a:t>
            </a:r>
            <a:r>
              <a:rPr lang="en-IN" sz="2000" dirty="0" smtClean="0">
                <a:latin typeface="Times New Roman" pitchFamily="18" charset="0"/>
                <a:cs typeface="Times New Roman" pitchFamily="18" charset="0"/>
              </a:rPr>
              <a:t> of nested data structures, and incorporating multiple levels of analysis. In particular, in light of recent recommendations in the literature that marketing scholars should make efforts to collect multiple responses per work group or organization and aggregate them (e.g., van </a:t>
            </a:r>
            <a:r>
              <a:rPr lang="en-IN" sz="2000" dirty="0" err="1" smtClean="0">
                <a:latin typeface="Times New Roman" pitchFamily="18" charset="0"/>
                <a:cs typeface="Times New Roman" pitchFamily="18" charset="0"/>
              </a:rPr>
              <a:t>Bruggen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Lilien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Kacker</a:t>
            </a:r>
            <a:r>
              <a:rPr lang="en-IN" sz="2000" dirty="0" smtClean="0">
                <a:latin typeface="Times New Roman" pitchFamily="18" charset="0"/>
                <a:cs typeface="Times New Roman" pitchFamily="18" charset="0"/>
              </a:rPr>
              <a:t> 2002), further information on the implications of such a strategy—which we provide here—is surely welcome. As well as this, the growing importance of considering varying levels of analysis, and conceptualizing relationships across multiple levels of the </a:t>
            </a:r>
            <a:r>
              <a:rPr lang="en-IN" sz="2000" dirty="0" err="1" smtClean="0">
                <a:latin typeface="Times New Roman" pitchFamily="18" charset="0"/>
                <a:cs typeface="Times New Roman" pitchFamily="18" charset="0"/>
              </a:rPr>
              <a:t>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rm</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rm</a:t>
            </a:r>
            <a:r>
              <a:rPr lang="en-IN" sz="2000" dirty="0" smtClean="0">
                <a:latin typeface="Times New Roman" pitchFamily="18" charset="0"/>
                <a:cs typeface="Times New Roman" pitchFamily="18" charset="0"/>
              </a:rPr>
              <a:t>–customer interface, mean that a marketing-</a:t>
            </a:r>
            <a:r>
              <a:rPr lang="en-IN" sz="2000" dirty="0" err="1" smtClean="0">
                <a:latin typeface="Times New Roman" pitchFamily="18" charset="0"/>
                <a:cs typeface="Times New Roman" pitchFamily="18" charset="0"/>
              </a:rPr>
              <a:t>specifi</a:t>
            </a:r>
            <a:r>
              <a:rPr lang="en-IN" sz="2000" dirty="0" smtClean="0">
                <a:latin typeface="Times New Roman" pitchFamily="18" charset="0"/>
                <a:cs typeface="Times New Roman" pitchFamily="18" charset="0"/>
              </a:rPr>
              <a:t> c consideration of multilevel analysis issues is overdue.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Bentler</a:t>
            </a:r>
            <a:r>
              <a:rPr lang="en-IN" sz="1600" dirty="0" smtClean="0">
                <a:latin typeface="Times New Roman" pitchFamily="18" charset="0"/>
                <a:cs typeface="Times New Roman" pitchFamily="18" charset="0"/>
              </a:rPr>
              <a:t>, Peter M. (2005), EQS Structural Equation: Program Manual, Encino, CA: Multivariate Software.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Bettencourt</a:t>
            </a:r>
            <a:r>
              <a:rPr lang="en-IN" sz="1600" dirty="0" smtClean="0">
                <a:latin typeface="Times New Roman" pitchFamily="18" charset="0"/>
                <a:cs typeface="Times New Roman" pitchFamily="18" charset="0"/>
              </a:rPr>
              <a:t>, Lance A. (2004), “Change-Orientated Organizational Citizenship </a:t>
            </a:r>
            <a:r>
              <a:rPr lang="en-IN" sz="1600" dirty="0" err="1" smtClean="0">
                <a:latin typeface="Times New Roman" pitchFamily="18" charset="0"/>
                <a:cs typeface="Times New Roman" pitchFamily="18" charset="0"/>
              </a:rPr>
              <a:t>Behaviors</a:t>
            </a:r>
            <a:r>
              <a:rPr lang="en-IN" sz="1600" dirty="0" smtClean="0">
                <a:latin typeface="Times New Roman" pitchFamily="18" charset="0"/>
                <a:cs typeface="Times New Roman" pitchFamily="18" charset="0"/>
              </a:rPr>
              <a:t>: The Direct Effect and Moderating </a:t>
            </a:r>
            <a:r>
              <a:rPr lang="en-IN" sz="1600" dirty="0" err="1" smtClean="0">
                <a:latin typeface="Times New Roman" pitchFamily="18" charset="0"/>
                <a:cs typeface="Times New Roman" pitchFamily="18" charset="0"/>
              </a:rPr>
              <a:t>Infl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uence</a:t>
            </a:r>
            <a:r>
              <a:rPr lang="en-IN" sz="1600" dirty="0" smtClean="0">
                <a:latin typeface="Times New Roman" pitchFamily="18" charset="0"/>
                <a:cs typeface="Times New Roman" pitchFamily="18" charset="0"/>
              </a:rPr>
              <a:t> of Goal Orientation,” Journal of Retailing, 80 (3), 165–180</a:t>
            </a:r>
            <a:r>
              <a:rPr lang="en-IN" sz="1600" dirty="0" smtClean="0">
                <a:latin typeface="Times New Roman" pitchFamily="18" charset="0"/>
                <a:cs typeface="Times New Roman" pitchFamily="18" charset="0"/>
              </a:rPr>
              <a:t>.</a:t>
            </a:r>
          </a:p>
          <a:p>
            <a:pPr algn="just">
              <a:lnSpc>
                <a:spcPct val="160000"/>
              </a:lnSpc>
            </a:pPr>
            <a:r>
              <a:rPr lang="en-IN" sz="1600" dirty="0" err="1" smtClean="0">
                <a:latin typeface="Times New Roman" pitchFamily="18" charset="0"/>
                <a:cs typeface="Times New Roman" pitchFamily="18" charset="0"/>
              </a:rPr>
              <a:t>Atuahene-Gima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Kwaku</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Haiyang</a:t>
            </a:r>
            <a:r>
              <a:rPr lang="en-IN" sz="1600" dirty="0" smtClean="0">
                <a:latin typeface="Times New Roman" pitchFamily="18" charset="0"/>
                <a:cs typeface="Times New Roman" pitchFamily="18" charset="0"/>
              </a:rPr>
              <a:t> Li (2002), “When Does Trust Matter? Antecedents and Contingent Effects of Supervisee Trust on Performance in Selling New Products in China and the United States,” Journal of Marketing, 66 (3), 61–82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Duncan, Craig, </a:t>
            </a:r>
            <a:r>
              <a:rPr lang="en-IN" sz="1600" dirty="0" err="1" smtClean="0">
                <a:latin typeface="Times New Roman" pitchFamily="18" charset="0"/>
                <a:cs typeface="Times New Roman" pitchFamily="18" charset="0"/>
              </a:rPr>
              <a:t>Kelwyn</a:t>
            </a:r>
            <a:r>
              <a:rPr lang="en-IN" sz="1600" dirty="0" smtClean="0">
                <a:latin typeface="Times New Roman" pitchFamily="18" charset="0"/>
                <a:cs typeface="Times New Roman" pitchFamily="18" charset="0"/>
              </a:rPr>
              <a:t> Jones, and Graham Moon (1995), “Blood Pressure, Age and Gender,” in A Guide to </a:t>
            </a:r>
            <a:r>
              <a:rPr lang="en-IN" sz="1600" dirty="0" err="1" smtClean="0">
                <a:latin typeface="Times New Roman" pitchFamily="18" charset="0"/>
                <a:cs typeface="Times New Roman" pitchFamily="18" charset="0"/>
              </a:rPr>
              <a:t>MLn</a:t>
            </a:r>
            <a:r>
              <a:rPr lang="en-IN" sz="1600" dirty="0" smtClean="0">
                <a:latin typeface="Times New Roman" pitchFamily="18" charset="0"/>
                <a:cs typeface="Times New Roman" pitchFamily="18" charset="0"/>
              </a:rPr>
              <a:t> for New Users, Geoff Woodhouse, ed., London: Institute of Education, 59–85.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Gavin</a:t>
            </a:r>
            <a:r>
              <a:rPr lang="en-IN" sz="1600" dirty="0" smtClean="0">
                <a:latin typeface="Times New Roman" pitchFamily="18" charset="0"/>
                <a:cs typeface="Times New Roman" pitchFamily="18" charset="0"/>
              </a:rPr>
              <a:t>, Mark B., and David A. Hofmann (2002), “Using Hierarchical Linear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to Investigate the Moderating </a:t>
            </a:r>
            <a:r>
              <a:rPr lang="en-IN" sz="1600" dirty="0" err="1" smtClean="0">
                <a:latin typeface="Times New Roman" pitchFamily="18" charset="0"/>
                <a:cs typeface="Times New Roman" pitchFamily="18" charset="0"/>
              </a:rPr>
              <a:t>Infl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uence</a:t>
            </a:r>
            <a:r>
              <a:rPr lang="en-IN" sz="1600" dirty="0" smtClean="0">
                <a:latin typeface="Times New Roman" pitchFamily="18" charset="0"/>
                <a:cs typeface="Times New Roman" pitchFamily="18" charset="0"/>
              </a:rPr>
              <a:t> of Leadership Climate,” Leadership Quarterly, 13 (1), 15–33.</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1020</Words>
  <Application>Microsoft Office PowerPoint</Application>
  <PresentationFormat>On-screen Show (4:3)</PresentationFormat>
  <Paragraphs>44</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Multilevel Marketing Analysis in Graphical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2021-11-03T16:23:17Z</dcterms:modified>
</cp:coreProperties>
</file>