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Garpage</a:t>
            </a:r>
            <a:r>
              <a:rPr lang="en-IN" b="1" dirty="0" smtClean="0">
                <a:latin typeface="Times New Roman" pitchFamily="18" charset="0"/>
                <a:cs typeface="Times New Roman" pitchFamily="18" charset="0"/>
              </a:rPr>
              <a:t> compliant </a:t>
            </a:r>
            <a:r>
              <a:rPr lang="en-IN" b="1" dirty="0" err="1" smtClean="0">
                <a:latin typeface="Times New Roman" pitchFamily="18" charset="0"/>
                <a:cs typeface="Times New Roman" pitchFamily="18" charset="0"/>
              </a:rPr>
              <a:t>sms</a:t>
            </a:r>
            <a:r>
              <a:rPr lang="en-IN" b="1" dirty="0" smtClean="0">
                <a:latin typeface="Times New Roman" pitchFamily="18" charset="0"/>
                <a:cs typeface="Times New Roman" pitchFamily="18" charset="0"/>
              </a:rPr>
              <a:t> tracking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smart devices are the core elements for any smart environment. The sensors and actuators make the life easier when they are connected to one another and to the Internet. The Smart city and ‘</a:t>
            </a:r>
            <a:r>
              <a:rPr lang="en-IN" sz="2000" dirty="0" err="1" smtClean="0">
                <a:latin typeface="Times New Roman" pitchFamily="18" charset="0"/>
                <a:cs typeface="Times New Roman" pitchFamily="18" charset="0"/>
              </a:rPr>
              <a:t>Swach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Bharath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Abhiyan</a:t>
            </a:r>
            <a:r>
              <a:rPr lang="en-IN" sz="2000" dirty="0" smtClean="0">
                <a:latin typeface="Times New Roman" pitchFamily="18" charset="0"/>
                <a:cs typeface="Times New Roman" pitchFamily="18" charset="0"/>
              </a:rPr>
              <a:t>’ projects introduced by the Government of India tried to promote clean and hygienic Environment. The constant growth of population, industrialization and urbanization increase the unorganized manner of dumping the solid waste in landfills. Smart waste management is the must in all countries due to the voluminous generation of solid waste. In this paper, a methodology for monitoring the dustbins in smart cities, household or organization is proposed. The dustbins are monitored very often to check the garbage level. Whenever the dustbins reach maximum level, alert will be sent to the corresponding authorities with the bin details to dispose the waste. Additionally, the gas sensors in the dustbins detect the bad smell and alert when it reaches the threshold level though the garbage level will not reach the dustbin’s maximum capacity. The areas which require emptying the dustbins very often are also identified. Large-scale implementation of the system will promote a clean and hygienic environment.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the garbage level exceeds the threshold, the ultrasonic sensor will send an alert to the block in-charge along with the bin-id. </a:t>
            </a:r>
          </a:p>
          <a:p>
            <a:pPr algn="just">
              <a:lnSpc>
                <a:spcPct val="150000"/>
              </a:lnSpc>
            </a:pPr>
            <a:r>
              <a:rPr lang="en-IN" sz="2000" dirty="0" smtClean="0">
                <a:latin typeface="Times New Roman" pitchFamily="18" charset="0"/>
                <a:cs typeface="Times New Roman" pitchFamily="18" charset="0"/>
              </a:rPr>
              <a:t>It is suggested to place more dustbins in the areas where the frequency is high. </a:t>
            </a:r>
          </a:p>
          <a:p>
            <a:pPr algn="just">
              <a:lnSpc>
                <a:spcPct val="150000"/>
              </a:lnSpc>
            </a:pPr>
            <a:r>
              <a:rPr lang="en-IN" sz="2000" dirty="0" smtClean="0">
                <a:latin typeface="Times New Roman" pitchFamily="18" charset="0"/>
                <a:cs typeface="Times New Roman" pitchFamily="18" charset="0"/>
              </a:rPr>
              <a:t>The system involves number of sensors and other hardware components. Implementing the system on a broad level will require lot of technical and financial investment.</a:t>
            </a:r>
          </a:p>
          <a:p>
            <a:pPr algn="just">
              <a:lnSpc>
                <a:spcPct val="150000"/>
              </a:lnSpc>
            </a:pPr>
            <a:r>
              <a:rPr lang="en-IN" sz="2000" dirty="0" smtClean="0">
                <a:latin typeface="Times New Roman" pitchFamily="18" charset="0"/>
                <a:cs typeface="Times New Roman" pitchFamily="18" charset="0"/>
              </a:rPr>
              <a:t>This paper suggests a methodology for a simple and easy to use garbage monitoring system which monitors the dustbins of an organization and gives alert notifications to the waste management department to take necessary actions to dispose the waste.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a boon to solve this ever growing problem. To make a clean atmosphere,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automated process in waste management is necessary.</a:t>
            </a:r>
          </a:p>
          <a:p>
            <a:pPr algn="just">
              <a:lnSpc>
                <a:spcPct val="150000"/>
              </a:lnSpc>
            </a:pP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makes the real-world objects to communicate each other and also connect to the global network using various protocols and standards.</a:t>
            </a:r>
          </a:p>
          <a:p>
            <a:pPr algn="just">
              <a:lnSpc>
                <a:spcPct val="150000"/>
              </a:lnSpc>
            </a:pPr>
            <a:r>
              <a:rPr lang="en-IN" sz="2000" dirty="0" smtClean="0">
                <a:latin typeface="Times New Roman" pitchFamily="18" charset="0"/>
                <a:cs typeface="Times New Roman" pitchFamily="18" charset="0"/>
              </a:rPr>
              <a:t>The connectivity is checked and the problems are rectified.</a:t>
            </a:r>
          </a:p>
          <a:p>
            <a:pPr algn="just">
              <a:lnSpc>
                <a:spcPct val="150000"/>
              </a:lnSpc>
            </a:pPr>
            <a:r>
              <a:rPr lang="en-IN" sz="2000" dirty="0" smtClean="0">
                <a:latin typeface="Times New Roman" pitchFamily="18" charset="0"/>
                <a:cs typeface="Times New Roman" pitchFamily="18" charset="0"/>
              </a:rPr>
              <a:t>Cleanliness is one of the important issues in the modern society. </a:t>
            </a:r>
          </a:p>
          <a:p>
            <a:pPr algn="just">
              <a:lnSpc>
                <a:spcPct val="150000"/>
              </a:lnSpc>
            </a:pPr>
            <a:r>
              <a:rPr lang="en-IN" sz="2000" dirty="0" smtClean="0">
                <a:latin typeface="Times New Roman" pitchFamily="18" charset="0"/>
                <a:cs typeface="Times New Roman" pitchFamily="18" charset="0"/>
              </a:rPr>
              <a:t>To understand the International and National issues related to waste management system, the related recent works for waste management system using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were studied and analysed.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project deals with the waste management systems in household or institution level through which it can promote clean city. </a:t>
            </a:r>
          </a:p>
          <a:p>
            <a:pPr algn="just">
              <a:lnSpc>
                <a:spcPct val="150000"/>
              </a:lnSpc>
            </a:pPr>
            <a:r>
              <a:rPr lang="en-IN" sz="2000" dirty="0" smtClean="0">
                <a:latin typeface="Times New Roman" pitchFamily="18" charset="0"/>
                <a:cs typeface="Times New Roman" pitchFamily="18" charset="0"/>
              </a:rPr>
              <a:t>The garbage level and bad smell level of all the dustbins are monitored, if it exceeds the threshold level, then the block in-charge who manages the particular area will be notified to take necessary actions with the block name and bin-id of the dustbin. </a:t>
            </a:r>
          </a:p>
          <a:p>
            <a:pPr algn="just">
              <a:lnSpc>
                <a:spcPct val="150000"/>
              </a:lnSpc>
            </a:pPr>
            <a:r>
              <a:rPr lang="en-IN" sz="2000" dirty="0" smtClean="0">
                <a:latin typeface="Times New Roman" pitchFamily="18" charset="0"/>
                <a:cs typeface="Times New Roman" pitchFamily="18" charset="0"/>
              </a:rPr>
              <a:t>Whenever the block in-charge receives notification, the message will be automatically forwarded to the personnel who are responsible for emptying the smart bin.</a:t>
            </a:r>
          </a:p>
          <a:p>
            <a:pPr algn="just">
              <a:lnSpc>
                <a:spcPct val="150000"/>
              </a:lnSpc>
            </a:pPr>
            <a:r>
              <a:rPr lang="en-IN" sz="2000" dirty="0" smtClean="0">
                <a:latin typeface="Times New Roman" pitchFamily="18" charset="0"/>
                <a:cs typeface="Times New Roman" pitchFamily="18" charset="0"/>
              </a:rPr>
              <a:t>If the trash is not treated then the warning message will be sent to the cleanliness administrator of the system.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An IR (Infrared) sensor, a moisture sensor and a metal sensor were used to detect and identify various types of waste respectively. </a:t>
            </a:r>
          </a:p>
          <a:p>
            <a:pPr algn="just">
              <a:lnSpc>
                <a:spcPct val="150000"/>
              </a:lnSpc>
            </a:pPr>
            <a:r>
              <a:rPr lang="en-IN" sz="2000" dirty="0" smtClean="0">
                <a:latin typeface="Times New Roman" pitchFamily="18" charset="0"/>
                <a:cs typeface="Times New Roman" pitchFamily="18" charset="0"/>
              </a:rPr>
              <a:t>Even though many efforts have been taken to handle the trash efficiently, it is a challenging dispute for all countries.</a:t>
            </a:r>
          </a:p>
          <a:p>
            <a:pPr algn="just">
              <a:lnSpc>
                <a:spcPct val="150000"/>
              </a:lnSpc>
            </a:pPr>
            <a:r>
              <a:rPr lang="en-IN" sz="2000" dirty="0" smtClean="0">
                <a:latin typeface="Times New Roman" pitchFamily="18" charset="0"/>
                <a:cs typeface="Times New Roman" pitchFamily="18" charset="0"/>
              </a:rPr>
              <a:t>The authors used Proteus tool to simulate their research idea to categorize the metallic and non-metallic waste efficiently. There is no real garbage segregation in their work.</a:t>
            </a:r>
          </a:p>
          <a:p>
            <a:pPr algn="just">
              <a:lnSpc>
                <a:spcPct val="150000"/>
              </a:lnSpc>
            </a:pPr>
            <a:r>
              <a:rPr lang="en-IN" sz="2000" dirty="0" smtClean="0">
                <a:latin typeface="Times New Roman" pitchFamily="18" charset="0"/>
                <a:cs typeface="Times New Roman" pitchFamily="18" charset="0"/>
              </a:rPr>
              <a:t>Load sensors were used to increase the efficiency of the level of garbage whereas moisture sensor was used to segregate the wastes.</a:t>
            </a:r>
          </a:p>
          <a:p>
            <a:pPr algn="just">
              <a:lnSpc>
                <a:spcPct val="150000"/>
              </a:lnSpc>
            </a:pPr>
            <a:r>
              <a:rPr lang="en-IN" sz="2000" dirty="0" smtClean="0">
                <a:latin typeface="Times New Roman" pitchFamily="18" charset="0"/>
                <a:cs typeface="Times New Roman" pitchFamily="18" charset="0"/>
              </a:rPr>
              <a:t>To automate the waste management process efficiently.</a:t>
            </a:r>
          </a:p>
          <a:p>
            <a:pPr algn="just">
              <a:lnSpc>
                <a:spcPct val="150000"/>
              </a:lnSpc>
            </a:pPr>
            <a:r>
              <a:rPr lang="en-IN" sz="2000" dirty="0" smtClean="0">
                <a:latin typeface="Times New Roman" pitchFamily="18" charset="0"/>
                <a:cs typeface="Times New Roman" pitchFamily="18" charset="0"/>
              </a:rPr>
              <a:t>Moisture and IR sensors were used to distinguish the dry and wet waste.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05000" y="1524000"/>
            <a:ext cx="6324600" cy="44957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The project was designed to improve the waste management at an organization level. The technical aspects and constraints related to the project have been analyzed before developing the project. Large-scale implementation of the project will reduce the service cost associated with the Waste Management System significantly. It is recommended to include surveillance camera to monitor the improper usage of the garbage bins. In future, the project can be enhanced by implementing data security and device security at the edge level. The stored sensor data can also be analyzed for decision making.</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Fetulhak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Abdurahman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Sileshi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Aweke</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Chera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Assefa</a:t>
            </a:r>
            <a:r>
              <a:rPr lang="en-IN" sz="1600" dirty="0" smtClean="0">
                <a:latin typeface="Times New Roman" pitchFamily="18" charset="0"/>
                <a:cs typeface="Times New Roman" pitchFamily="18" charset="0"/>
              </a:rPr>
              <a:t>, “Automated Garbage Monitoring System using </a:t>
            </a:r>
            <a:r>
              <a:rPr lang="en-IN" sz="1600" dirty="0" err="1" smtClean="0">
                <a:latin typeface="Times New Roman" pitchFamily="18" charset="0"/>
                <a:cs typeface="Times New Roman" pitchFamily="18" charset="0"/>
              </a:rPr>
              <a:t>Arduino</a:t>
            </a:r>
            <a:r>
              <a:rPr lang="en-IN" sz="1600" dirty="0" smtClean="0">
                <a:latin typeface="Times New Roman" pitchFamily="18" charset="0"/>
                <a:cs typeface="Times New Roman" pitchFamily="18" charset="0"/>
              </a:rPr>
              <a:t>”, IOSR Journal of Computer Engineering (IOSR-JCE), e-ISSN: 2278-0661, p-ISSN: 2278-8727, Volume 20, Issue 1, Ver. I, 2018, PP 64-76. </a:t>
            </a:r>
          </a:p>
          <a:p>
            <a:pPr algn="just">
              <a:lnSpc>
                <a:spcPct val="160000"/>
              </a:lnSpc>
            </a:pPr>
            <a:r>
              <a:rPr lang="en-IN" sz="1600" dirty="0" smtClean="0">
                <a:latin typeface="Times New Roman" pitchFamily="18" charset="0"/>
                <a:cs typeface="Times New Roman" pitchFamily="18" charset="0"/>
              </a:rPr>
              <a:t>2. A. Arul </a:t>
            </a:r>
            <a:r>
              <a:rPr lang="en-IN" sz="1600" dirty="0" err="1" smtClean="0">
                <a:latin typeface="Times New Roman" pitchFamily="18" charset="0"/>
                <a:cs typeface="Times New Roman" pitchFamily="18" charset="0"/>
              </a:rPr>
              <a:t>Anitha</a:t>
            </a:r>
            <a:r>
              <a:rPr lang="en-IN" sz="1600" dirty="0" smtClean="0">
                <a:latin typeface="Times New Roman" pitchFamily="18" charset="0"/>
                <a:cs typeface="Times New Roman" pitchFamily="18" charset="0"/>
              </a:rPr>
              <a:t>, A. Stephen and Dr. L. </a:t>
            </a:r>
            <a:r>
              <a:rPr lang="en-IN" sz="1600" dirty="0" err="1" smtClean="0">
                <a:latin typeface="Times New Roman" pitchFamily="18" charset="0"/>
                <a:cs typeface="Times New Roman" pitchFamily="18" charset="0"/>
              </a:rPr>
              <a:t>Arockaim</a:t>
            </a:r>
            <a:r>
              <a:rPr lang="en-IN" sz="1600" dirty="0" smtClean="0">
                <a:latin typeface="Times New Roman" pitchFamily="18" charset="0"/>
                <a:cs typeface="Times New Roman" pitchFamily="18" charset="0"/>
              </a:rPr>
              <a:t>, “A Hybrid Method for Smart Irrigation System”, International Journal of Recent Technology and Engineering (IJRTE), ISSN: 2277-3878 (Online), Volume-8 Issue-3, 2019, PP 2995-2998. </a:t>
            </a:r>
          </a:p>
          <a:p>
            <a:pPr algn="just">
              <a:lnSpc>
                <a:spcPct val="16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Nisarga</a:t>
            </a:r>
            <a:r>
              <a:rPr lang="en-IN" sz="1600" dirty="0" smtClean="0">
                <a:latin typeface="Times New Roman" pitchFamily="18" charset="0"/>
                <a:cs typeface="Times New Roman" pitchFamily="18" charset="0"/>
              </a:rPr>
              <a:t> T D, </a:t>
            </a:r>
            <a:r>
              <a:rPr lang="en-IN" sz="1600" dirty="0" err="1" smtClean="0">
                <a:latin typeface="Times New Roman" pitchFamily="18" charset="0"/>
                <a:cs typeface="Times New Roman" pitchFamily="18" charset="0"/>
              </a:rPr>
              <a:t>Sahana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Saket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Parashar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Suhas</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Shilpa</a:t>
            </a:r>
            <a:r>
              <a:rPr lang="en-IN" sz="1600" dirty="0" smtClean="0">
                <a:latin typeface="Times New Roman" pitchFamily="18" charset="0"/>
                <a:cs typeface="Times New Roman" pitchFamily="18" charset="0"/>
              </a:rPr>
              <a:t> R and </a:t>
            </a:r>
            <a:r>
              <a:rPr lang="en-IN" sz="1600" dirty="0" err="1" smtClean="0">
                <a:latin typeface="Times New Roman" pitchFamily="18" charset="0"/>
                <a:cs typeface="Times New Roman" pitchFamily="18" charset="0"/>
              </a:rPr>
              <a:t>Girijamaba</a:t>
            </a:r>
            <a:r>
              <a:rPr lang="en-IN" sz="1600" dirty="0" smtClean="0">
                <a:latin typeface="Times New Roman" pitchFamily="18" charset="0"/>
                <a:cs typeface="Times New Roman" pitchFamily="18" charset="0"/>
              </a:rPr>
              <a:t> D L, “Waste bin Monitoring System using Integrated Technology and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International Journal of Engineering Research &amp; Technology (IJERT), ISSN: 2278-0181, 2018. </a:t>
            </a:r>
          </a:p>
          <a:p>
            <a:pPr algn="just">
              <a:lnSpc>
                <a:spcPct val="16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Patric</a:t>
            </a:r>
            <a:r>
              <a:rPr lang="en-IN" sz="1600" dirty="0" smtClean="0">
                <a:latin typeface="Times New Roman" pitchFamily="18" charset="0"/>
                <a:cs typeface="Times New Roman" pitchFamily="18" charset="0"/>
              </a:rPr>
              <a:t> Marques, </a:t>
            </a:r>
            <a:r>
              <a:rPr lang="en-IN" sz="1600" dirty="0" err="1" smtClean="0">
                <a:latin typeface="Times New Roman" pitchFamily="18" charset="0"/>
                <a:cs typeface="Times New Roman" pitchFamily="18" charset="0"/>
              </a:rPr>
              <a:t>Diogo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Manfroi</a:t>
            </a:r>
            <a:r>
              <a:rPr lang="en-IN" sz="1600" dirty="0" smtClean="0">
                <a:latin typeface="Times New Roman" pitchFamily="18" charset="0"/>
                <a:cs typeface="Times New Roman" pitchFamily="18" charset="0"/>
              </a:rPr>
              <a:t>, Eduardo </a:t>
            </a:r>
            <a:r>
              <a:rPr lang="en-IN" sz="1600" dirty="0" err="1" smtClean="0">
                <a:latin typeface="Times New Roman" pitchFamily="18" charset="0"/>
                <a:cs typeface="Times New Roman" pitchFamily="18" charset="0"/>
              </a:rPr>
              <a:t>Deitos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Jonatan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Cegoni</a:t>
            </a:r>
            <a:r>
              <a:rPr lang="en-IN" sz="1600" dirty="0" smtClean="0">
                <a:latin typeface="Times New Roman" pitchFamily="18" charset="0"/>
                <a:cs typeface="Times New Roman" pitchFamily="18" charset="0"/>
              </a:rPr>
              <a:t>, Rodrigo </a:t>
            </a:r>
            <a:r>
              <a:rPr lang="en-IN" sz="1600" dirty="0" err="1" smtClean="0">
                <a:latin typeface="Times New Roman" pitchFamily="18" charset="0"/>
                <a:cs typeface="Times New Roman" pitchFamily="18" charset="0"/>
              </a:rPr>
              <a:t>Castilhos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Juergen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Rochol</a:t>
            </a:r>
            <a:r>
              <a:rPr lang="en-IN" sz="1600" dirty="0" smtClean="0">
                <a:latin typeface="Times New Roman" pitchFamily="18" charset="0"/>
                <a:cs typeface="Times New Roman" pitchFamily="18" charset="0"/>
              </a:rPr>
              <a:t>, Edison </a:t>
            </a:r>
            <a:r>
              <a:rPr lang="en-IN" sz="1600" dirty="0" err="1" smtClean="0">
                <a:latin typeface="Times New Roman" pitchFamily="18" charset="0"/>
                <a:cs typeface="Times New Roman" pitchFamily="18" charset="0"/>
              </a:rPr>
              <a:t>Pignaton</a:t>
            </a:r>
            <a:r>
              <a:rPr lang="en-IN" sz="1600" dirty="0" smtClean="0">
                <a:latin typeface="Times New Roman" pitchFamily="18" charset="0"/>
                <a:cs typeface="Times New Roman" pitchFamily="18" charset="0"/>
              </a:rPr>
              <a:t> and Rafael </a:t>
            </a:r>
            <a:r>
              <a:rPr lang="en-IN" sz="1600" dirty="0" err="1" smtClean="0">
                <a:latin typeface="Times New Roman" pitchFamily="18" charset="0"/>
                <a:cs typeface="Times New Roman" pitchFamily="18" charset="0"/>
              </a:rPr>
              <a:t>Kunst</a:t>
            </a:r>
            <a:r>
              <a:rPr lang="en-IN" sz="1600" dirty="0" smtClean="0">
                <a:latin typeface="Times New Roman" pitchFamily="18" charset="0"/>
                <a:cs typeface="Times New Roman" pitchFamily="18" charset="0"/>
              </a:rPr>
              <a:t>, “An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-based smart cities infrastructure architecture applied to a waste management scenario”, Ad Hoc Networks, Issue 87, 2019, pp 200–208.</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5. </a:t>
            </a:r>
            <a:r>
              <a:rPr lang="en-IN" sz="1500" dirty="0" err="1" smtClean="0">
                <a:latin typeface="Times New Roman" pitchFamily="18" charset="0"/>
                <a:cs typeface="Times New Roman" pitchFamily="18" charset="0"/>
              </a:rPr>
              <a:t>Padma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Nyoman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Crisnapat</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Komang</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Agus</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Ady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Aryanto</a:t>
            </a:r>
            <a:r>
              <a:rPr lang="en-IN" sz="1500" dirty="0" smtClean="0">
                <a:latin typeface="Times New Roman" pitchFamily="18" charset="0"/>
                <a:cs typeface="Times New Roman" pitchFamily="18" charset="0"/>
              </a:rPr>
              <a:t>, Made </a:t>
            </a:r>
            <a:r>
              <a:rPr lang="en-IN" sz="1500" dirty="0" err="1" smtClean="0">
                <a:latin typeface="Times New Roman" pitchFamily="18" charset="0"/>
                <a:cs typeface="Times New Roman" pitchFamily="18" charset="0"/>
              </a:rPr>
              <a:t>Satria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Wibawa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Nyoman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Kusuma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Wardana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Dedy</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Panji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Agustino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Arkav</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Juliandri</a:t>
            </a:r>
            <a:r>
              <a:rPr lang="en-IN" sz="1500" dirty="0" smtClean="0">
                <a:latin typeface="Times New Roman" pitchFamily="18" charset="0"/>
                <a:cs typeface="Times New Roman" pitchFamily="18" charset="0"/>
              </a:rPr>
              <a:t>, Ann </a:t>
            </a:r>
            <a:r>
              <a:rPr lang="en-IN" sz="1500" dirty="0" err="1" smtClean="0">
                <a:latin typeface="Times New Roman" pitchFamily="18" charset="0"/>
                <a:cs typeface="Times New Roman" pitchFamily="18" charset="0"/>
              </a:rPr>
              <a:t>Margareth</a:t>
            </a:r>
            <a:r>
              <a:rPr lang="en-IN" sz="1500" dirty="0" smtClean="0">
                <a:latin typeface="Times New Roman" pitchFamily="18" charset="0"/>
                <a:cs typeface="Times New Roman" pitchFamily="18" charset="0"/>
              </a:rPr>
              <a:t>, Ricky Aurelius </a:t>
            </a:r>
            <a:r>
              <a:rPr lang="en-IN" sz="1500" dirty="0" err="1" smtClean="0">
                <a:latin typeface="Times New Roman" pitchFamily="18" charset="0"/>
                <a:cs typeface="Times New Roman" pitchFamily="18" charset="0"/>
              </a:rPr>
              <a:t>Nurtanto</a:t>
            </a:r>
            <a:r>
              <a:rPr lang="en-IN" sz="1500" dirty="0" smtClean="0">
                <a:latin typeface="Times New Roman" pitchFamily="18" charset="0"/>
                <a:cs typeface="Times New Roman" pitchFamily="18" charset="0"/>
              </a:rPr>
              <a:t> Diaz, </a:t>
            </a:r>
            <a:r>
              <a:rPr lang="en-IN" sz="1500" dirty="0" err="1" smtClean="0">
                <a:latin typeface="Times New Roman" pitchFamily="18" charset="0"/>
                <a:cs typeface="Times New Roman" pitchFamily="18" charset="0"/>
              </a:rPr>
              <a:t>Naser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Jawas</a:t>
            </a:r>
            <a:r>
              <a:rPr lang="en-IN" sz="1500" dirty="0" smtClean="0">
                <a:latin typeface="Times New Roman" pitchFamily="18" charset="0"/>
                <a:cs typeface="Times New Roman" pitchFamily="18" charset="0"/>
              </a:rPr>
              <a:t> and Made </a:t>
            </a:r>
            <a:r>
              <a:rPr lang="en-IN" sz="1500" dirty="0" err="1" smtClean="0">
                <a:latin typeface="Times New Roman" pitchFamily="18" charset="0"/>
                <a:cs typeface="Times New Roman" pitchFamily="18" charset="0"/>
              </a:rPr>
              <a:t>Sarjana</a:t>
            </a:r>
            <a:r>
              <a:rPr lang="en-IN" sz="1500" dirty="0" smtClean="0">
                <a:latin typeface="Times New Roman" pitchFamily="18" charset="0"/>
                <a:cs typeface="Times New Roman" pitchFamily="18" charset="0"/>
              </a:rPr>
              <a:t>, “STTS: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-based Smart Trash Tracking System for Dumpsters Monitoring using Web Technology”, Journal of Physics, IOP Publishing, 1175 (2019) 012089, doi:10.1088/1742-6596/1175/1/012089. </a:t>
            </a:r>
          </a:p>
          <a:p>
            <a:pPr algn="just">
              <a:lnSpc>
                <a:spcPct val="170000"/>
              </a:lnSpc>
            </a:pPr>
            <a:r>
              <a:rPr lang="en-IN" sz="1500" dirty="0" smtClean="0">
                <a:latin typeface="Times New Roman" pitchFamily="18" charset="0"/>
                <a:cs typeface="Times New Roman" pitchFamily="18" charset="0"/>
              </a:rPr>
              <a:t>6. Hassan, </a:t>
            </a:r>
            <a:r>
              <a:rPr lang="en-IN" sz="1500" dirty="0" err="1" smtClean="0">
                <a:latin typeface="Times New Roman" pitchFamily="18" charset="0"/>
                <a:cs typeface="Times New Roman" pitchFamily="18" charset="0"/>
              </a:rPr>
              <a:t>Hala</a:t>
            </a:r>
            <a:r>
              <a:rPr lang="en-IN" sz="1500" dirty="0" smtClean="0">
                <a:latin typeface="Times New Roman" pitchFamily="18" charset="0"/>
                <a:cs typeface="Times New Roman" pitchFamily="18" charset="0"/>
              </a:rPr>
              <a:t>, A. El- </a:t>
            </a:r>
            <a:r>
              <a:rPr lang="en-IN" sz="1500" dirty="0" err="1" smtClean="0">
                <a:latin typeface="Times New Roman" pitchFamily="18" charset="0"/>
                <a:cs typeface="Times New Roman" pitchFamily="18" charset="0"/>
              </a:rPr>
              <a:t>Nadi</a:t>
            </a:r>
            <a:r>
              <a:rPr lang="en-IN" sz="1500" dirty="0" smtClean="0">
                <a:latin typeface="Times New Roman" pitchFamily="18" charset="0"/>
                <a:cs typeface="Times New Roman" pitchFamily="18" charset="0"/>
              </a:rPr>
              <a:t>, M. E. A., Nasr, N any, A. H </a:t>
            </a:r>
            <a:r>
              <a:rPr lang="en-IN" sz="1500" dirty="0" err="1" smtClean="0">
                <a:latin typeface="Times New Roman" pitchFamily="18" charset="0"/>
                <a:cs typeface="Times New Roman" pitchFamily="18" charset="0"/>
              </a:rPr>
              <a:t>Badawy</a:t>
            </a:r>
            <a:r>
              <a:rPr lang="en-IN" sz="1500" dirty="0" smtClean="0">
                <a:latin typeface="Times New Roman" pitchFamily="18" charset="0"/>
                <a:cs typeface="Times New Roman" pitchFamily="18" charset="0"/>
              </a:rPr>
              <a:t> and </a:t>
            </a:r>
            <a:r>
              <a:rPr lang="en-IN" sz="1500" dirty="0" err="1" smtClean="0">
                <a:latin typeface="Times New Roman" pitchFamily="18" charset="0"/>
                <a:cs typeface="Times New Roman" pitchFamily="18" charset="0"/>
              </a:rPr>
              <a:t>Nahla</a:t>
            </a:r>
            <a:r>
              <a:rPr lang="en-IN" sz="1500" dirty="0" smtClean="0">
                <a:latin typeface="Times New Roman" pitchFamily="18" charset="0"/>
                <a:cs typeface="Times New Roman" pitchFamily="18" charset="0"/>
              </a:rPr>
              <a:t> M, “Solid Waste Management for </a:t>
            </a:r>
            <a:r>
              <a:rPr lang="en-IN" sz="1500" dirty="0" err="1" smtClean="0">
                <a:latin typeface="Times New Roman" pitchFamily="18" charset="0"/>
                <a:cs typeface="Times New Roman" pitchFamily="18" charset="0"/>
              </a:rPr>
              <a:t>Quweisna</a:t>
            </a:r>
            <a:r>
              <a:rPr lang="en-IN" sz="1500" dirty="0" smtClean="0">
                <a:latin typeface="Times New Roman" pitchFamily="18" charset="0"/>
                <a:cs typeface="Times New Roman" pitchFamily="18" charset="0"/>
              </a:rPr>
              <a:t> Industrial Zone” Journal of Environmental Science, Article 4, Volume 43, Issue 2, 2018, Page 61-77, ISSN: 1110-0826, DOI: 10.21608 /JES. 2018.22772 </a:t>
            </a:r>
          </a:p>
          <a:p>
            <a:pPr algn="just">
              <a:lnSpc>
                <a:spcPct val="170000"/>
              </a:lnSpc>
            </a:pPr>
            <a:r>
              <a:rPr lang="en-IN" sz="1500" dirty="0" smtClean="0">
                <a:latin typeface="Times New Roman" pitchFamily="18" charset="0"/>
                <a:cs typeface="Times New Roman" pitchFamily="18" charset="0"/>
              </a:rPr>
              <a:t>7. </a:t>
            </a:r>
            <a:r>
              <a:rPr lang="en-IN" sz="1500" dirty="0" err="1" smtClean="0">
                <a:latin typeface="Times New Roman" pitchFamily="18" charset="0"/>
                <a:cs typeface="Times New Roman" pitchFamily="18" charset="0"/>
              </a:rPr>
              <a:t>Josiane</a:t>
            </a:r>
            <a:r>
              <a:rPr lang="en-IN" sz="1500" dirty="0" smtClean="0">
                <a:latin typeface="Times New Roman" pitchFamily="18" charset="0"/>
                <a:cs typeface="Times New Roman" pitchFamily="18" charset="0"/>
              </a:rPr>
              <a:t> Palma Lima, Kelly Carla Dias </a:t>
            </a:r>
            <a:r>
              <a:rPr lang="en-IN" sz="1500" dirty="0" err="1" smtClean="0">
                <a:latin typeface="Times New Roman" pitchFamily="18" charset="0"/>
                <a:cs typeface="Times New Roman" pitchFamily="18" charset="0"/>
              </a:rPr>
              <a:t>Lobato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Fabiano</a:t>
            </a:r>
            <a:r>
              <a:rPr lang="en-IN" sz="1500" dirty="0" smtClean="0">
                <a:latin typeface="Times New Roman" pitchFamily="18" charset="0"/>
                <a:cs typeface="Times New Roman" pitchFamily="18" charset="0"/>
              </a:rPr>
              <a:t> Leal and </a:t>
            </a:r>
            <a:r>
              <a:rPr lang="en-IN" sz="1500" dirty="0" err="1" smtClean="0">
                <a:latin typeface="Times New Roman" pitchFamily="18" charset="0"/>
                <a:cs typeface="Times New Roman" pitchFamily="18" charset="0"/>
              </a:rPr>
              <a:t>Renato</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da</a:t>
            </a:r>
            <a:r>
              <a:rPr lang="en-IN" sz="1500" dirty="0" smtClean="0">
                <a:latin typeface="Times New Roman" pitchFamily="18" charset="0"/>
                <a:cs typeface="Times New Roman" pitchFamily="18" charset="0"/>
              </a:rPr>
              <a:t> Silva Lima, “Urban Solid Waste Management by Process Mapping and Simulation”, </a:t>
            </a:r>
            <a:r>
              <a:rPr lang="en-IN" sz="1500" dirty="0" err="1" smtClean="0">
                <a:latin typeface="Times New Roman" pitchFamily="18" charset="0"/>
                <a:cs typeface="Times New Roman" pitchFamily="18" charset="0"/>
              </a:rPr>
              <a:t>Pesquisa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Operacional</a:t>
            </a:r>
            <a:r>
              <a:rPr lang="en-IN" sz="1500" dirty="0" smtClean="0">
                <a:latin typeface="Times New Roman" pitchFamily="18" charset="0"/>
                <a:cs typeface="Times New Roman" pitchFamily="18" charset="0"/>
              </a:rPr>
              <a:t>, Vol.35 no.1, April 2015, ISSN 0101-7438 online version ISSN 1678-5142, DOI: 10.1590/01017438.2015.035.01.0143 </a:t>
            </a:r>
          </a:p>
          <a:p>
            <a:pPr algn="just">
              <a:lnSpc>
                <a:spcPct val="170000"/>
              </a:lnSpc>
            </a:pPr>
            <a:r>
              <a:rPr lang="en-IN" sz="1500" dirty="0" smtClean="0">
                <a:latin typeface="Times New Roman" pitchFamily="18" charset="0"/>
                <a:cs typeface="Times New Roman" pitchFamily="18" charset="0"/>
              </a:rPr>
              <a:t>8. </a:t>
            </a:r>
            <a:r>
              <a:rPr lang="en-IN" sz="1500" dirty="0" err="1" smtClean="0">
                <a:latin typeface="Times New Roman" pitchFamily="18" charset="0"/>
                <a:cs typeface="Times New Roman" pitchFamily="18" charset="0"/>
              </a:rPr>
              <a:t>Andreasi</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Bassi</a:t>
            </a:r>
            <a:r>
              <a:rPr lang="en-IN" sz="1500" dirty="0" smtClean="0">
                <a:latin typeface="Times New Roman" pitchFamily="18" charset="0"/>
                <a:cs typeface="Times New Roman" pitchFamily="18" charset="0"/>
              </a:rPr>
              <a:t>, S., Christensen, T. H., &amp; </a:t>
            </a:r>
            <a:r>
              <a:rPr lang="en-IN" sz="1500" dirty="0" err="1" smtClean="0">
                <a:latin typeface="Times New Roman" pitchFamily="18" charset="0"/>
                <a:cs typeface="Times New Roman" pitchFamily="18" charset="0"/>
              </a:rPr>
              <a:t>Damgaard</a:t>
            </a:r>
            <a:r>
              <a:rPr lang="en-IN" sz="1500" dirty="0" smtClean="0">
                <a:latin typeface="Times New Roman" pitchFamily="18" charset="0"/>
                <a:cs typeface="Times New Roman" pitchFamily="18" charset="0"/>
              </a:rPr>
              <a:t>, A. (2017). Environmental performance of household waste management in Europe-an example of 7 countries. Waste Management, 69, 545-557. DOI: 10.1016/j.wasman.2017.07.042.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1338</TotalTime>
  <Words>1235</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Garpage compliant sms tracking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2021-11-03T15:57:46Z</dcterms:modified>
</cp:coreProperties>
</file>