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328" r:id="rId4"/>
    <p:sldId id="260" r:id="rId5"/>
    <p:sldId id="262" r:id="rId6"/>
    <p:sldId id="263" r:id="rId7"/>
    <p:sldId id="294" r:id="rId8"/>
    <p:sldId id="330" r:id="rId9"/>
    <p:sldId id="296" r:id="rId10"/>
    <p:sldId id="295" r:id="rId11"/>
    <p:sldId id="331"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Food </a:t>
            </a:r>
            <a:r>
              <a:rPr lang="en-US" b="1" dirty="0" smtClean="0"/>
              <a:t>calories diet info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To provide </a:t>
            </a:r>
            <a:r>
              <a:rPr lang="en-IN" sz="2000" dirty="0" smtClean="0">
                <a:latin typeface="Times New Roman" pitchFamily="18" charset="0"/>
                <a:cs typeface="Times New Roman" pitchFamily="18" charset="0"/>
              </a:rPr>
              <a:t>an overview of the published scientific information on the safety and efficacy of very low-calorie diets (VLCDs) and to provide rational recommendations for their use. Data Sources and </a:t>
            </a:r>
            <a:r>
              <a:rPr lang="en-IN" sz="2000" dirty="0" smtClean="0">
                <a:latin typeface="Times New Roman" pitchFamily="18" charset="0"/>
                <a:cs typeface="Times New Roman" pitchFamily="18" charset="0"/>
              </a:rPr>
              <a:t>Extraction. Original reports </a:t>
            </a:r>
            <a:r>
              <a:rPr lang="en-IN" sz="2000" dirty="0" smtClean="0">
                <a:latin typeface="Times New Roman" pitchFamily="18" charset="0"/>
                <a:cs typeface="Times New Roman" pitchFamily="18" charset="0"/>
              </a:rPr>
              <a:t>obtained through a MEDLINE search for 1966 through 1992 on VLCDs or reducing diets plus obesity, supplemented by a manual search of bibliographies and the opinions of experts in the field of nutrition and weight loss therapy for obesity. Only studies of humans were cited. Data </a:t>
            </a:r>
            <a:r>
              <a:rPr lang="en-IN" sz="2000" dirty="0" smtClean="0">
                <a:latin typeface="Times New Roman" pitchFamily="18" charset="0"/>
                <a:cs typeface="Times New Roman" pitchFamily="18" charset="0"/>
              </a:rPr>
              <a:t>Synthesis. Current VLCDs </a:t>
            </a:r>
            <a:r>
              <a:rPr lang="en-IN" sz="2000" dirty="0" smtClean="0">
                <a:latin typeface="Times New Roman" pitchFamily="18" charset="0"/>
                <a:cs typeface="Times New Roman" pitchFamily="18" charset="0"/>
              </a:rPr>
              <a:t>are usually provided in the context of comprehensive treatment programs, during which usual food intake is completely replaced by specific foods or liquid formulas containing 3350 kJ/d (800 kcal/d) or less.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Weight </a:t>
            </a:r>
            <a:r>
              <a:rPr lang="en-IN" sz="2000" dirty="0" smtClean="0">
                <a:latin typeface="Times New Roman" pitchFamily="18" charset="0"/>
                <a:cs typeface="Times New Roman" pitchFamily="18" charset="0"/>
              </a:rPr>
              <a:t>loss on VLCDs averages 1.5 to 2.5 kg/wk; total loss after 12 to 16 weeks averages 20 kg. These results are superior to standard low-calorie diets of 5020 kJ/d (1200 kcal/d), which lead to weight losses of 0.4 to 0.5 kg/wk and an average total loss of only 6 to 8 kg. There is little evidence that intakes of less than 3350 kJ/d (800 kcal/d) result in better weight losses than 3350 kJ. Intake of at least 1 g/kg of ideal body weight per day of protein of high biologic value appears to be important in helping to preserve lean body mass. Serious complications of modern VLCDs are unusual, </a:t>
            </a:r>
            <a:r>
              <a:rPr lang="en-IN" sz="2000" dirty="0" err="1" smtClean="0">
                <a:latin typeface="Times New Roman" pitchFamily="18" charset="0"/>
                <a:cs typeface="Times New Roman" pitchFamily="18" charset="0"/>
              </a:rPr>
              <a:t>cholelithiasis</a:t>
            </a:r>
            <a:r>
              <a:rPr lang="en-IN" sz="2000" dirty="0" smtClean="0">
                <a:latin typeface="Times New Roman" pitchFamily="18" charset="0"/>
                <a:cs typeface="Times New Roman" pitchFamily="18" charset="0"/>
              </a:rPr>
              <a:t> being most common.</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physician with a patient in the condition of insulin resistance, metabolic inflexibility and inflammation, must be able to choose between several options of diet therapy.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best diet for losing weight and maintaining good health is the Mediterranean </a:t>
            </a:r>
            <a:r>
              <a:rPr lang="en-IN" sz="2000" dirty="0" smtClean="0">
                <a:latin typeface="Times New Roman" pitchFamily="18" charset="0"/>
                <a:cs typeface="Times New Roman" pitchFamily="18" charset="0"/>
              </a:rPr>
              <a:t>diet.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in the strategy of weight loss there are several dietary approaches available, divided between low calories diet (LCD, 800 kcal day-1) and very low-calorie diets (VLCDs, &lt; 800 kcal </a:t>
            </a:r>
            <a:r>
              <a:rPr lang="en-IN" sz="2000" dirty="0" smtClean="0">
                <a:latin typeface="Times New Roman" pitchFamily="18" charset="0"/>
                <a:cs typeface="Times New Roman" pitchFamily="18" charset="0"/>
              </a:rPr>
              <a:t>day-1).</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the choice of the physician should be based on the effectiveness of the loss of fat mass and the patient safety during dietary intervention.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Treatment of obesity is also </a:t>
            </a:r>
            <a:r>
              <a:rPr lang="en-IN" sz="2000" dirty="0" smtClean="0">
                <a:latin typeface="Times New Roman" pitchFamily="18" charset="0"/>
                <a:cs typeface="Times New Roman" pitchFamily="18" charset="0"/>
              </a:rPr>
              <a:t>problematic</a:t>
            </a:r>
            <a:r>
              <a:rPr lang="en-IN" sz="2000" dirty="0" smtClean="0">
                <a:latin typeface="Times New Roman" pitchFamily="18" charset="0"/>
                <a:cs typeface="Times New Roman" pitchFamily="18" charset="0"/>
              </a:rPr>
              <a:t>. In theory, control of obesity should be quite simple. But for most obese </a:t>
            </a:r>
            <a:r>
              <a:rPr lang="en-IN" sz="2000" dirty="0" smtClean="0">
                <a:latin typeface="Times New Roman" pitchFamily="18" charset="0"/>
                <a:cs typeface="Times New Roman" pitchFamily="18" charset="0"/>
              </a:rPr>
              <a:t>patients</a:t>
            </a:r>
            <a:r>
              <a:rPr lang="en-IN" sz="2000" dirty="0" smtClean="0">
                <a:latin typeface="Times New Roman" pitchFamily="18" charset="0"/>
                <a:cs typeface="Times New Roman" pitchFamily="18" charset="0"/>
              </a:rPr>
              <a:t>, weight loss is extremely difficult, and maintenance </a:t>
            </a:r>
            <a:r>
              <a:rPr lang="en-IN" sz="2000" dirty="0" smtClean="0">
                <a:latin typeface="Times New Roman" pitchFamily="18" charset="0"/>
                <a:cs typeface="Times New Roman" pitchFamily="18" charset="0"/>
              </a:rPr>
              <a:t>of that </a:t>
            </a:r>
            <a:r>
              <a:rPr lang="en-IN" sz="2000" dirty="0" smtClean="0">
                <a:latin typeface="Times New Roman" pitchFamily="18" charset="0"/>
                <a:cs typeface="Times New Roman" pitchFamily="18" charset="0"/>
              </a:rPr>
              <a:t>weight loss even more </a:t>
            </a:r>
            <a:r>
              <a:rPr lang="en-IN" sz="2000" dirty="0" smtClean="0">
                <a:latin typeface="Times New Roman" pitchFamily="18" charset="0"/>
                <a:cs typeface="Times New Roman" pitchFamily="18" charset="0"/>
              </a:rPr>
              <a:t>so.</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frequency with which attempts to treat obesity have met with failure has led to a multitude of dietary,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pharmacologie</a:t>
            </a:r>
            <a:r>
              <a:rPr lang="en-IN" sz="2000" dirty="0" smtClean="0">
                <a:latin typeface="Times New Roman" pitchFamily="18" charset="0"/>
                <a:cs typeface="Times New Roman" pitchFamily="18" charset="0"/>
              </a:rPr>
              <a:t>, mechanical, and even surgical approaches to control weight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diets should be used with caution with patients who have a </a:t>
            </a:r>
            <a:r>
              <a:rPr lang="en-IN" sz="2000" dirty="0" smtClean="0">
                <a:latin typeface="Times New Roman" pitchFamily="18" charset="0"/>
                <a:cs typeface="Times New Roman" pitchFamily="18" charset="0"/>
              </a:rPr>
              <a:t>diagnosis </a:t>
            </a:r>
            <a:r>
              <a:rPr lang="en-IN" sz="2000" dirty="0" smtClean="0">
                <a:latin typeface="Times New Roman" pitchFamily="18" charset="0"/>
                <a:cs typeface="Times New Roman" pitchFamily="18" charset="0"/>
              </a:rPr>
              <a:t>of a psychotic disorder, or in whom follow-up may be problematic.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there is evidence that dieting is not as closely linked to binge eating as to </a:t>
            </a:r>
            <a:r>
              <a:rPr lang="en-IN" sz="2000" dirty="0" smtClean="0">
                <a:latin typeface="Times New Roman" pitchFamily="18" charset="0"/>
                <a:cs typeface="Times New Roman" pitchFamily="18" charset="0"/>
              </a:rPr>
              <a:t>bulimia nervosa,  patients </a:t>
            </a:r>
            <a:r>
              <a:rPr lang="en-IN" sz="2000" dirty="0" smtClean="0">
                <a:latin typeface="Times New Roman" pitchFamily="18" charset="0"/>
                <a:cs typeface="Times New Roman" pitchFamily="18" charset="0"/>
              </a:rPr>
              <a:t>who have </a:t>
            </a:r>
            <a:r>
              <a:rPr lang="en-IN" sz="2000" dirty="0" smtClean="0">
                <a:latin typeface="Times New Roman" pitchFamily="18" charset="0"/>
                <a:cs typeface="Times New Roman" pitchFamily="18" charset="0"/>
              </a:rPr>
              <a:t>difficulties </a:t>
            </a:r>
            <a:r>
              <a:rPr lang="en-IN" sz="2000" dirty="0" smtClean="0">
                <a:latin typeface="Times New Roman" pitchFamily="18" charset="0"/>
                <a:cs typeface="Times New Roman" pitchFamily="18" charset="0"/>
              </a:rPr>
              <a:t>with binge or episodic </a:t>
            </a:r>
            <a:r>
              <a:rPr lang="en-IN" sz="2000" dirty="0" smtClean="0">
                <a:latin typeface="Times New Roman" pitchFamily="18" charset="0"/>
                <a:cs typeface="Times New Roman" pitchFamily="18" charset="0"/>
              </a:rPr>
              <a:t>overeating </a:t>
            </a:r>
            <a:r>
              <a:rPr lang="en-IN" sz="2000" dirty="0" smtClean="0">
                <a:latin typeface="Times New Roman" pitchFamily="18" charset="0"/>
                <a:cs typeface="Times New Roman" pitchFamily="18" charset="0"/>
              </a:rPr>
              <a:t>may experience difficulties in </a:t>
            </a:r>
            <a:r>
              <a:rPr lang="en-IN" sz="2000" dirty="0" smtClean="0">
                <a:latin typeface="Times New Roman" pitchFamily="18" charset="0"/>
                <a:cs typeface="Times New Roman" pitchFamily="18" charset="0"/>
              </a:rPr>
              <a:t>adherence </a:t>
            </a:r>
            <a:r>
              <a:rPr lang="en-IN" sz="2000" dirty="0" smtClean="0">
                <a:latin typeface="Times New Roman" pitchFamily="18" charset="0"/>
                <a:cs typeface="Times New Roman" pitchFamily="18" charset="0"/>
              </a:rPr>
              <a:t>to LCD or VLCD programs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cross-talk between skeletal muscle and adipose tissue has been proposed and linked with the control of body weight, both fat stores and muscle mass.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Sarcopenia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has profound physiologic and clinical consequences, including but not limited to impaired protein turnover, mobility loss, osteoporosis, increased fracture risk, </a:t>
            </a:r>
            <a:r>
              <a:rPr lang="en-IN" sz="2000" dirty="0" err="1" smtClean="0">
                <a:latin typeface="Times New Roman" pitchFamily="18" charset="0"/>
                <a:cs typeface="Times New Roman" pitchFamily="18" charset="0"/>
              </a:rPr>
              <a:t>dyslipidemia</a:t>
            </a:r>
            <a:r>
              <a:rPr lang="en-IN" sz="2000" dirty="0" smtClean="0">
                <a:latin typeface="Times New Roman" pitchFamily="18" charset="0"/>
                <a:cs typeface="Times New Roman" pitchFamily="18" charset="0"/>
              </a:rPr>
              <a:t>, insulin resistance, overall frailty, and increased mortality.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effects of diet on metabolic pathways related diabetes, cardiovascular diseases, and other chronic non-communicable diseases (CNCD) is currently under investigation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technique combined a total body scanner, an X-ray source, an internal wheel to calibrate the bone mineral compartment, and an external </a:t>
            </a:r>
            <a:r>
              <a:rPr lang="en-IN" sz="2000" dirty="0" err="1" smtClean="0">
                <a:latin typeface="Times New Roman" pitchFamily="18" charset="0"/>
                <a:cs typeface="Times New Roman" pitchFamily="18" charset="0"/>
              </a:rPr>
              <a:t>lucite</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aluminum</a:t>
            </a:r>
            <a:r>
              <a:rPr lang="en-IN" sz="2000" dirty="0" smtClean="0">
                <a:latin typeface="Times New Roman" pitchFamily="18" charset="0"/>
                <a:cs typeface="Times New Roman" pitchFamily="18" charset="0"/>
              </a:rPr>
              <a:t> phantom to calibrate soft mass.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These complications are </a:t>
            </a:r>
            <a:r>
              <a:rPr lang="en-IN" sz="2000" dirty="0" smtClean="0">
                <a:latin typeface="Times New Roman" pitchFamily="18" charset="0"/>
                <a:cs typeface="Times New Roman" pitchFamily="18" charset="0"/>
              </a:rPr>
              <a:t>transient </a:t>
            </a:r>
            <a:r>
              <a:rPr lang="en-IN" sz="2000" dirty="0" smtClean="0">
                <a:latin typeface="Times New Roman" pitchFamily="18" charset="0"/>
                <a:cs typeface="Times New Roman" pitchFamily="18" charset="0"/>
              </a:rPr>
              <a:t>and rarely require modification of diet. Physical performance is generally </a:t>
            </a:r>
            <a:r>
              <a:rPr lang="en-IN" sz="2000" dirty="0" smtClean="0">
                <a:latin typeface="Times New Roman" pitchFamily="18" charset="0"/>
                <a:cs typeface="Times New Roman" pitchFamily="18" charset="0"/>
              </a:rPr>
              <a:t>unimpaired.</a:t>
            </a:r>
          </a:p>
          <a:p>
            <a:pPr algn="just">
              <a:lnSpc>
                <a:spcPct val="150000"/>
              </a:lnSpc>
            </a:pPr>
            <a:r>
              <a:rPr lang="en-IN" sz="2000" dirty="0" smtClean="0">
                <a:latin typeface="Times New Roman" pitchFamily="18" charset="0"/>
                <a:cs typeface="Times New Roman" pitchFamily="18" charset="0"/>
              </a:rPr>
              <a:t>Mood </a:t>
            </a:r>
            <a:r>
              <a:rPr lang="en-IN" sz="2000" dirty="0" smtClean="0">
                <a:latin typeface="Times New Roman" pitchFamily="18" charset="0"/>
                <a:cs typeface="Times New Roman" pitchFamily="18" charset="0"/>
              </a:rPr>
              <a:t>and affect usually </a:t>
            </a:r>
            <a:r>
              <a:rPr lang="en-IN" sz="2000" dirty="0" smtClean="0">
                <a:latin typeface="Times New Roman" pitchFamily="18" charset="0"/>
                <a:cs typeface="Times New Roman" pitchFamily="18" charset="0"/>
              </a:rPr>
              <a:t>improve </a:t>
            </a:r>
            <a:r>
              <a:rPr lang="en-IN" sz="2000" dirty="0" smtClean="0">
                <a:latin typeface="Times New Roman" pitchFamily="18" charset="0"/>
                <a:cs typeface="Times New Roman" pitchFamily="18" charset="0"/>
              </a:rPr>
              <a:t>in patients participating in VLCD programs that incorporates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treatment, but a few patients will </a:t>
            </a:r>
            <a:r>
              <a:rPr lang="en-IN" sz="2000" dirty="0" smtClean="0">
                <a:latin typeface="Times New Roman" pitchFamily="18" charset="0"/>
                <a:cs typeface="Times New Roman" pitchFamily="18" charset="0"/>
              </a:rPr>
              <a:t>develop </a:t>
            </a:r>
            <a:r>
              <a:rPr lang="en-IN" sz="2000" dirty="0" smtClean="0">
                <a:latin typeface="Times New Roman" pitchFamily="18" charset="0"/>
                <a:cs typeface="Times New Roman" pitchFamily="18" charset="0"/>
              </a:rPr>
              <a:t>depression, anxiety, </a:t>
            </a:r>
            <a:r>
              <a:rPr lang="en-IN" sz="2000" dirty="0" smtClean="0">
                <a:latin typeface="Times New Roman" pitchFamily="18" charset="0"/>
                <a:cs typeface="Times New Roman" pitchFamily="18" charset="0"/>
              </a:rPr>
              <a:t>or irritability during </a:t>
            </a:r>
            <a:r>
              <a:rPr lang="en-IN" sz="2000" dirty="0" smtClean="0">
                <a:latin typeface="Times New Roman" pitchFamily="18" charset="0"/>
                <a:cs typeface="Times New Roman" pitchFamily="18" charset="0"/>
              </a:rPr>
              <a:t>weight loss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controversy over VLCDs relates to their safety and their long-term </a:t>
            </a:r>
            <a:r>
              <a:rPr lang="en-IN" sz="2000" dirty="0" smtClean="0">
                <a:latin typeface="Times New Roman" pitchFamily="18" charset="0"/>
                <a:cs typeface="Times New Roman" pitchFamily="18" charset="0"/>
              </a:rPr>
              <a:t>efficacy.</a:t>
            </a:r>
          </a:p>
          <a:p>
            <a:pPr algn="just">
              <a:lnSpc>
                <a:spcPct val="150000"/>
              </a:lnSpc>
            </a:pPr>
            <a:r>
              <a:rPr lang="en-IN" sz="2000" dirty="0" smtClean="0">
                <a:latin typeface="Times New Roman" pitchFamily="18" charset="0"/>
                <a:cs typeface="Times New Roman" pitchFamily="18" charset="0"/>
              </a:rPr>
              <a:t>The most commonly used VLCDs have been liquid formulations, often provided as a powder to be mixed with </a:t>
            </a:r>
            <a:r>
              <a:rPr lang="en-IN" sz="2000" dirty="0" smtClean="0">
                <a:latin typeface="Times New Roman" pitchFamily="18" charset="0"/>
                <a:cs typeface="Times New Roman" pitchFamily="18" charset="0"/>
              </a:rPr>
              <a:t>water.</a:t>
            </a:r>
          </a:p>
          <a:p>
            <a:pPr algn="just">
              <a:lnSpc>
                <a:spcPct val="150000"/>
              </a:lnSpc>
            </a:pPr>
            <a:r>
              <a:rPr lang="en-IN" sz="2000" dirty="0" smtClean="0">
                <a:latin typeface="Times New Roman" pitchFamily="18" charset="0"/>
                <a:cs typeface="Times New Roman" pitchFamily="18" charset="0"/>
              </a:rPr>
              <a:t>Most studies of VLCDs have used them as part of a more general weight control program that includes exercise,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modification, and nutritional education to help promote long-term weight control.</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435100" y="1880623"/>
            <a:ext cx="7499350" cy="3934953"/>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685800"/>
            <a:ext cx="7498080" cy="4800600"/>
          </a:xfrm>
        </p:spPr>
        <p:txBody>
          <a:bodyPr>
            <a:noAutofit/>
          </a:bodyPr>
          <a:lstStyle/>
          <a:p>
            <a:pPr algn="just">
              <a:buNone/>
            </a:pPr>
            <a:r>
              <a:rPr lang="en-IN" sz="1700" dirty="0" smtClean="0">
                <a:latin typeface="Times New Roman" pitchFamily="18" charset="0"/>
                <a:cs typeface="Times New Roman" pitchFamily="18" charset="0"/>
              </a:rPr>
              <a:t>     For </a:t>
            </a:r>
            <a:r>
              <a:rPr lang="en-IN" sz="1700" dirty="0" smtClean="0">
                <a:latin typeface="Times New Roman" pitchFamily="18" charset="0"/>
                <a:cs typeface="Times New Roman" pitchFamily="18" charset="0"/>
              </a:rPr>
              <a:t>the vast majority of overweight Americans, who are only mildly obese, a balanced LCD combined with a pro¬ gram of exercise and </a:t>
            </a:r>
            <a:r>
              <a:rPr lang="en-IN" sz="1700" dirty="0" err="1" smtClean="0">
                <a:latin typeface="Times New Roman" pitchFamily="18" charset="0"/>
                <a:cs typeface="Times New Roman" pitchFamily="18" charset="0"/>
              </a:rPr>
              <a:t>behavior</a:t>
            </a:r>
            <a:r>
              <a:rPr lang="en-IN" sz="1700" dirty="0" smtClean="0">
                <a:latin typeface="Times New Roman" pitchFamily="18" charset="0"/>
                <a:cs typeface="Times New Roman" pitchFamily="18" charset="0"/>
              </a:rPr>
              <a:t> </a:t>
            </a:r>
            <a:r>
              <a:rPr lang="en-IN" sz="1700" dirty="0" smtClean="0">
                <a:latin typeface="Times New Roman" pitchFamily="18" charset="0"/>
                <a:cs typeface="Times New Roman" pitchFamily="18" charset="0"/>
              </a:rPr>
              <a:t>modification </a:t>
            </a:r>
            <a:r>
              <a:rPr lang="en-IN" sz="1700" dirty="0" smtClean="0">
                <a:latin typeface="Times New Roman" pitchFamily="18" charset="0"/>
                <a:cs typeface="Times New Roman" pitchFamily="18" charset="0"/>
              </a:rPr>
              <a:t>remains the treatment of choice. For those who are more severely obese, a VLCD can be effective in producing significant short-term weight loss and rapid improvement in weight-related medical conditions. Current formulations, which usually contain protein of high biologic value and adequate calories, are generally safe when properly used in selected patients with appropriate medical supervision. Most adverse reactions are minor and well tolerated. The most serious </a:t>
            </a:r>
            <a:r>
              <a:rPr lang="en-IN" sz="1700" dirty="0" smtClean="0">
                <a:latin typeface="Times New Roman" pitchFamily="18" charset="0"/>
                <a:cs typeface="Times New Roman" pitchFamily="18" charset="0"/>
              </a:rPr>
              <a:t>complication </a:t>
            </a:r>
            <a:r>
              <a:rPr lang="en-IN" sz="1700" dirty="0" smtClean="0">
                <a:latin typeface="Times New Roman" pitchFamily="18" charset="0"/>
                <a:cs typeface="Times New Roman" pitchFamily="18" charset="0"/>
              </a:rPr>
              <a:t>associated with current VLCDs is symptomatic </a:t>
            </a:r>
            <a:r>
              <a:rPr lang="en-IN" sz="1700" dirty="0" err="1" smtClean="0">
                <a:latin typeface="Times New Roman" pitchFamily="18" charset="0"/>
                <a:cs typeface="Times New Roman" pitchFamily="18" charset="0"/>
              </a:rPr>
              <a:t>cholelithiasis</a:t>
            </a:r>
            <a:r>
              <a:rPr lang="en-IN" sz="1700" dirty="0" smtClean="0">
                <a:latin typeface="Times New Roman" pitchFamily="18" charset="0"/>
                <a:cs typeface="Times New Roman" pitchFamily="18" charset="0"/>
              </a:rPr>
              <a:t>. Very low-calorie diets should </a:t>
            </a:r>
            <a:r>
              <a:rPr lang="en-IN" sz="1700" dirty="0" smtClean="0">
                <a:latin typeface="Times New Roman" pitchFamily="18" charset="0"/>
                <a:cs typeface="Times New Roman" pitchFamily="18" charset="0"/>
              </a:rPr>
              <a:t>generally </a:t>
            </a:r>
            <a:r>
              <a:rPr lang="en-IN" sz="1700" dirty="0" smtClean="0">
                <a:latin typeface="Times New Roman" pitchFamily="18" charset="0"/>
                <a:cs typeface="Times New Roman" pitchFamily="18" charset="0"/>
              </a:rPr>
              <a:t>be used only in patients with a BMI greater than 30. Use of VLCDs in </a:t>
            </a:r>
            <a:r>
              <a:rPr lang="en-IN" sz="1700" dirty="0" smtClean="0">
                <a:latin typeface="Times New Roman" pitchFamily="18" charset="0"/>
                <a:cs typeface="Times New Roman" pitchFamily="18" charset="0"/>
              </a:rPr>
              <a:t>patients </a:t>
            </a:r>
            <a:r>
              <a:rPr lang="en-IN" sz="1700" dirty="0" smtClean="0">
                <a:latin typeface="Times New Roman" pitchFamily="18" charset="0"/>
                <a:cs typeface="Times New Roman" pitchFamily="18" charset="0"/>
              </a:rPr>
              <a:t>with a BMI of 27 to 30 should be reserved for those who have medical complications resulting from their </a:t>
            </a:r>
            <a:r>
              <a:rPr lang="en-IN" sz="1700" dirty="0" smtClean="0">
                <a:latin typeface="Times New Roman" pitchFamily="18" charset="0"/>
                <a:cs typeface="Times New Roman" pitchFamily="18" charset="0"/>
              </a:rPr>
              <a:t>obesity </a:t>
            </a:r>
            <a:r>
              <a:rPr lang="en-IN" sz="1700" dirty="0" smtClean="0">
                <a:latin typeface="Times New Roman" pitchFamily="18" charset="0"/>
                <a:cs typeface="Times New Roman" pitchFamily="18" charset="0"/>
              </a:rPr>
              <a:t>(such as hypertension or diabetes) and who have been unsuccessful with conventional LCDs. The VLCD </a:t>
            </a:r>
            <a:r>
              <a:rPr lang="en-IN" sz="1700" dirty="0" smtClean="0">
                <a:latin typeface="Times New Roman" pitchFamily="18" charset="0"/>
                <a:cs typeface="Times New Roman" pitchFamily="18" charset="0"/>
              </a:rPr>
              <a:t>formulation </a:t>
            </a:r>
            <a:r>
              <a:rPr lang="en-IN" sz="1700" dirty="0" smtClean="0">
                <a:latin typeface="Times New Roman" pitchFamily="18" charset="0"/>
                <a:cs typeface="Times New Roman" pitchFamily="18" charset="0"/>
              </a:rPr>
              <a:t>should contain a minimum of 1 g/kg of IBW per day of high biologic value protein. No advantage has been demonstrated by the use </a:t>
            </a:r>
            <a:r>
              <a:rPr lang="en-IN" sz="1700" dirty="0" smtClean="0">
                <a:latin typeface="Times New Roman" pitchFamily="18" charset="0"/>
                <a:cs typeface="Times New Roman" pitchFamily="18" charset="0"/>
              </a:rPr>
              <a:t>of formulations </a:t>
            </a:r>
            <a:r>
              <a:rPr lang="en-IN" sz="1700" dirty="0" smtClean="0">
                <a:latin typeface="Times New Roman" pitchFamily="18" charset="0"/>
                <a:cs typeface="Times New Roman" pitchFamily="18" charset="0"/>
              </a:rPr>
              <a:t>with an energy level below 3350 kJ/d (800 kcal/d or approximately 12 kcal/kg of IBW per day), and there are few </a:t>
            </a:r>
            <a:r>
              <a:rPr lang="en-IN" sz="1700" dirty="0" smtClean="0">
                <a:latin typeface="Times New Roman" pitchFamily="18" charset="0"/>
                <a:cs typeface="Times New Roman" pitchFamily="18" charset="0"/>
              </a:rPr>
              <a:t>published </a:t>
            </a:r>
            <a:r>
              <a:rPr lang="en-IN" sz="1700" dirty="0" smtClean="0">
                <a:latin typeface="Times New Roman" pitchFamily="18" charset="0"/>
                <a:cs typeface="Times New Roman" pitchFamily="18" charset="0"/>
              </a:rPr>
              <a:t>data on the safety of </a:t>
            </a:r>
            <a:r>
              <a:rPr lang="en-IN" sz="1700" dirty="0" smtClean="0">
                <a:latin typeface="Times New Roman" pitchFamily="18" charset="0"/>
                <a:cs typeface="Times New Roman" pitchFamily="18" charset="0"/>
              </a:rPr>
              <a:t>exclusive use of  VLCDs </a:t>
            </a:r>
            <a:r>
              <a:rPr lang="en-IN" sz="1700" dirty="0" smtClean="0">
                <a:latin typeface="Times New Roman" pitchFamily="18" charset="0"/>
                <a:cs typeface="Times New Roman" pitchFamily="18" charset="0"/>
              </a:rPr>
              <a:t>for longer than 16 weeks. All patients undergoing VLCDs should have a thorough initial evaluation by a physician. Severely obese patients </a:t>
            </a:r>
            <a:r>
              <a:rPr lang="en-IN" sz="1700" dirty="0" smtClean="0">
                <a:latin typeface="Times New Roman" pitchFamily="18" charset="0"/>
                <a:cs typeface="Times New Roman" pitchFamily="18" charset="0"/>
              </a:rPr>
              <a:t>frequently </a:t>
            </a:r>
            <a:r>
              <a:rPr lang="en-IN" sz="1700" dirty="0" smtClean="0">
                <a:latin typeface="Times New Roman" pitchFamily="18" charset="0"/>
                <a:cs typeface="Times New Roman" pitchFamily="18" charset="0"/>
              </a:rPr>
              <a:t>have underlying medical </a:t>
            </a:r>
            <a:r>
              <a:rPr lang="en-IN" sz="1700" dirty="0" smtClean="0">
                <a:latin typeface="Times New Roman" pitchFamily="18" charset="0"/>
                <a:cs typeface="Times New Roman" pitchFamily="18" charset="0"/>
              </a:rPr>
              <a:t>problems </a:t>
            </a:r>
            <a:r>
              <a:rPr lang="en-IN" sz="1700" dirty="0" smtClean="0">
                <a:latin typeface="Times New Roman" pitchFamily="18" charset="0"/>
                <a:cs typeface="Times New Roman" pitchFamily="18" charset="0"/>
              </a:rPr>
              <a:t>that will require careful </a:t>
            </a:r>
            <a:r>
              <a:rPr lang="en-IN" sz="1700" dirty="0" smtClean="0">
                <a:latin typeface="Times New Roman" pitchFamily="18" charset="0"/>
                <a:cs typeface="Times New Roman" pitchFamily="18" charset="0"/>
              </a:rPr>
              <a:t>monitoring </a:t>
            </a:r>
            <a:r>
              <a:rPr lang="en-IN" sz="1700" dirty="0" smtClean="0">
                <a:latin typeface="Times New Roman" pitchFamily="18" charset="0"/>
                <a:cs typeface="Times New Roman" pitchFamily="18" charset="0"/>
              </a:rPr>
              <a:t>during VLCD treatment. The </a:t>
            </a:r>
            <a:r>
              <a:rPr lang="en-IN" sz="1700" dirty="0" smtClean="0">
                <a:latin typeface="Times New Roman" pitchFamily="18" charset="0"/>
                <a:cs typeface="Times New Roman" pitchFamily="18" charset="0"/>
              </a:rPr>
              <a:t>frequency </a:t>
            </a:r>
            <a:r>
              <a:rPr lang="en-IN" sz="1700" dirty="0" smtClean="0">
                <a:latin typeface="Times New Roman" pitchFamily="18" charset="0"/>
                <a:cs typeface="Times New Roman" pitchFamily="18" charset="0"/>
              </a:rPr>
              <a:t>and intensity of continued </a:t>
            </a:r>
            <a:r>
              <a:rPr lang="en-IN" sz="1700" dirty="0" smtClean="0">
                <a:latin typeface="Times New Roman" pitchFamily="18" charset="0"/>
                <a:cs typeface="Times New Roman" pitchFamily="18" charset="0"/>
              </a:rPr>
              <a:t>surveillance </a:t>
            </a:r>
            <a:r>
              <a:rPr lang="en-IN" sz="1700" dirty="0" smtClean="0">
                <a:latin typeface="Times New Roman" pitchFamily="18" charset="0"/>
                <a:cs typeface="Times New Roman" pitchFamily="18" charset="0"/>
              </a:rPr>
              <a:t>during the VLCDs should be dictated by clinical judgment.</a:t>
            </a:r>
            <a:endParaRPr lang="en-US"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1319</TotalTime>
  <Words>1063</Words>
  <Application>Microsoft Office PowerPoint</Application>
  <PresentationFormat>On-screen Show (4:3)</PresentationFormat>
  <Paragraphs>40</Paragraphs>
  <Slides>11</Slides>
  <Notes>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Food calories diet info system</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2021-11-03T11:37:38Z</dcterms:modified>
</cp:coreProperties>
</file>