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Facial expression detection and recognition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0668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371600" y="1219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integration of face feature detection and extraction, and facial expression recognition are discussed. In this paper, we propose an algorithm that utilizes multi-stage integral projection to extract facial features. Furthermore, in this project, we propose a statistical approach to process the optical flow data to obtain the overall value for the respective feature region in the face. This approach has eliminated the requirement of accurate identification of the feature boundary. Optical flow computations are utilized to identify the directions and the amount of motions in image sequences that are caused by human facial expressions. The optical flow computation results are processed using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filtered results are given to a neural network to realize a mapping into the facial expression space. This technique is used on a set of training and testing face images. Preliminary experiments indicate an accuracy between 60% - 80% on the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filtered data when recognizing four types of expressions: anger, sad, happy and surprise. In an attempt to further improve the recognition results, we proposed a technique to process the optical flow results using a statistical approach instead of using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The preliminary experiments on this proposal approach produced accuracy between 70% - 100% on the original optical flow results that is better than the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technique.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 for the separation of the datasets in training, validation and test data, the divisions were made in such a way that images of a specific person only existed in one of the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unintentional information is the primary way to know the transmitter's emotions in a non-invasive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algorithm would subsequently count the classifications within a time window.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number of anger and disgust classifications exceeds a specific threshold, the driver would be considered under stress.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best classifier obtained was trained, not only with the images from the public datasets but also with images of the subjects posing for the stress classification.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integral projection technique was originally proposed by </a:t>
            </a:r>
            <a:r>
              <a:rPr lang="en-IN" sz="2000" dirty="0" err="1" smtClean="0">
                <a:latin typeface="Times New Roman" pitchFamily="18" charset="0"/>
                <a:cs typeface="Times New Roman" pitchFamily="18" charset="0"/>
              </a:rPr>
              <a:t>Kanade</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modified by the authors to suit the problem of face position, size estimation and feature location.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certain types of problems, such as learning to interpret complex real-world sensor data, artificial neural networks are among the most effective learning method currently known.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back propagation </a:t>
            </a:r>
            <a:r>
              <a:rPr lang="en-IN" sz="2000" dirty="0" smtClean="0">
                <a:latin typeface="Times New Roman" pitchFamily="18" charset="0"/>
                <a:cs typeface="Times New Roman" pitchFamily="18" charset="0"/>
              </a:rPr>
              <a:t>algorithm that has proven successful in many practical problems is implemented here.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Detection of face features such as eyes and mouth have been major issues of facial image processing which may be required for various areas such as emotion recognition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face </a:t>
            </a:r>
            <a:r>
              <a:rPr lang="en-IN" sz="2000" dirty="0" smtClean="0">
                <a:latin typeface="Times New Roman" pitchFamily="18" charset="0"/>
                <a:cs typeface="Times New Roman" pitchFamily="18" charset="0"/>
              </a:rPr>
              <a:t>identification.</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method makes use of edges extracted from the facial image that are considered as general features during our feature detection process. </a:t>
            </a:r>
          </a:p>
          <a:p>
            <a:pPr algn="just">
              <a:lnSpc>
                <a:spcPct val="150000"/>
              </a:lnSpc>
            </a:pPr>
            <a:r>
              <a:rPr lang="en-IN" sz="2000" dirty="0" smtClean="0">
                <a:latin typeface="Times New Roman" pitchFamily="18" charset="0"/>
                <a:cs typeface="Times New Roman" pitchFamily="18" charset="0"/>
              </a:rPr>
              <a:t>Computer-based recognition of facial expressions goes a long way, and various methods have been proposed.</a:t>
            </a:r>
          </a:p>
          <a:p>
            <a:pPr algn="just">
              <a:lnSpc>
                <a:spcPct val="150000"/>
              </a:lnSpc>
            </a:pPr>
            <a:r>
              <a:rPr lang="en-IN" sz="2000" dirty="0" smtClean="0">
                <a:latin typeface="Times New Roman" pitchFamily="18" charset="0"/>
                <a:cs typeface="Times New Roman" pitchFamily="18" charset="0"/>
              </a:rPr>
              <a:t>In this work, we propose a method to combine feature detection and extraction and facial expression recognition into an integrated system so that the recognition results will not be influenced by subjective factors and the bound of areas are invariant during the whole sequence. </a:t>
            </a:r>
          </a:p>
          <a:p>
            <a:pPr algn="just">
              <a:lnSpc>
                <a:spcPct val="150000"/>
              </a:lnSpc>
            </a:pPr>
            <a:r>
              <a:rPr lang="en-IN" sz="2000" dirty="0" smtClean="0">
                <a:latin typeface="Times New Roman" pitchFamily="18" charset="0"/>
                <a:cs typeface="Times New Roman" pitchFamily="18" charset="0"/>
              </a:rPr>
              <a:t>We propose a method for facial expression recognition that uses integral projection, statistical computation, a neural network and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One advantage of optical flow is that optical flow information can be extracted easily even at low contrast edges.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advantage of this step is that the threshold is based on the statistics of the image data instead of manual value and is acceptable to small amount of noise.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advantage is that this is a simple algorithm that is very fast.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advantage of this approach is that it does not require any initial manual settings such as location of head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these approaches is affected by several external conditions such as illumination and skin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initial settings are predetermined using normalized coefficients obtained using a facial image database.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905000"/>
                <a:gridCol w="1905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Recognizing Action Units for Facial Expression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Yingli Tian, T. Kanade and J. F. Cohn,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Multistate face and facial component models are proposed for tracking and modeling the various facial features, including lips, eyes, brows, cheeks, and furrows.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Face recognition: features versus templates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Brunelli and T. Poggio,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have developed and implemented two new algorithms; the first one is based on the computation of a set of geometrical features, such as nose width and length, mouth position, and chin shape, and the second one is based on almost-grey-level template matching.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Facial action coding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Ekman and W.V. Frisen,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FACS is used across many different personal and professional settings. It is often used in various scientific settings for research.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Approach to Linear Filtering and Prediction Problems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Kalman, Rudolph and Emil,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arms and body member are arranged to have </a:t>
                      </a:r>
                      <a:r>
                        <a:rPr lang="en-US" sz="2000" dirty="0" err="1">
                          <a:latin typeface="Times New Roman"/>
                          <a:ea typeface="Calibri"/>
                          <a:cs typeface="Latha"/>
                        </a:rPr>
                        <a:t>unjoined</a:t>
                      </a:r>
                      <a:r>
                        <a:rPr lang="en-US" sz="2000" dirty="0">
                          <a:latin typeface="Times New Roman"/>
                          <a:ea typeface="Calibri"/>
                          <a:cs typeface="Latha"/>
                        </a:rPr>
                        <a:t> coplanar lower margins and the inner side margin of each arm and the adjacent side margin of the body member lie congruously along a common line.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524000" y="1600200"/>
            <a:ext cx="7162800" cy="4419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have proposed to combine feature detection and extraction and recognition of facial expression into one system. We proposed a new method of feature detection and statistical approach is introduced in an attempt to improve the recognition rate. The proposed feature detection using multi-stage integral projection is simple, robust and efficient. Using integral projection, we were able to locate the eyebrows and lips. Then using a statistical approach on the optical flow field, we found the overall movement of the features in the window detected earlier without the need to pinpoint the exact location of the feature. The main advantage of this approach is that it does not require any initial manual settings such as location of head. The initial settings are predetermined using normalized coefficients obtained using a facial image database. Second, </a:t>
            </a:r>
            <a:r>
              <a:rPr lang="en-IN" sz="1700" dirty="0" err="1" smtClean="0">
                <a:latin typeface="Times New Roman" pitchFamily="18" charset="0"/>
                <a:cs typeface="Times New Roman" pitchFamily="18" charset="0"/>
              </a:rPr>
              <a:t>Kalman</a:t>
            </a:r>
            <a:r>
              <a:rPr lang="en-IN" sz="1700" dirty="0" smtClean="0">
                <a:latin typeface="Times New Roman" pitchFamily="18" charset="0"/>
                <a:cs typeface="Times New Roman" pitchFamily="18" charset="0"/>
              </a:rPr>
              <a:t> filtering is applied on the resultant optical flow value to calculate the recognition rate. From the recognition rate we can see that directly feeding in the </a:t>
            </a:r>
            <a:r>
              <a:rPr lang="en-IN" sz="1700" dirty="0" err="1" smtClean="0">
                <a:latin typeface="Times New Roman" pitchFamily="18" charset="0"/>
                <a:cs typeface="Times New Roman" pitchFamily="18" charset="0"/>
              </a:rPr>
              <a:t>Kalman</a:t>
            </a:r>
            <a:r>
              <a:rPr lang="en-IN" sz="1700" dirty="0" smtClean="0">
                <a:latin typeface="Times New Roman" pitchFamily="18" charset="0"/>
                <a:cs typeface="Times New Roman" pitchFamily="18" charset="0"/>
              </a:rPr>
              <a:t> filter to the neural network lead to a recognition rate of 70%. However, by applying the proposed statistical approach on the optical flow results and feeding it to the neural network lead to an improvement to 80%. This is because of the facial movement due to expressions consists of sudden changes and it is difficult to model a facial expression system. In </a:t>
            </a:r>
            <a:r>
              <a:rPr lang="en-IN" sz="1700" dirty="0" err="1" smtClean="0">
                <a:latin typeface="Times New Roman" pitchFamily="18" charset="0"/>
                <a:cs typeface="Times New Roman" pitchFamily="18" charset="0"/>
              </a:rPr>
              <a:t>Kalman</a:t>
            </a:r>
            <a:r>
              <a:rPr lang="en-IN" sz="1700" dirty="0" smtClean="0">
                <a:latin typeface="Times New Roman" pitchFamily="18" charset="0"/>
                <a:cs typeface="Times New Roman" pitchFamily="18" charset="0"/>
              </a:rPr>
              <a:t> filtering the system model has to be defined beforehand -- in the case of expression, the amount of movement need to be known. However, the amount of movement of the facial features varies from person to person and to some people for example, happiness is only a slight movement of the lips while to others, the movement can be very large. Therefore, the use of </a:t>
            </a:r>
            <a:r>
              <a:rPr lang="en-IN" sz="1700" dirty="0" err="1" smtClean="0">
                <a:latin typeface="Times New Roman" pitchFamily="18" charset="0"/>
                <a:cs typeface="Times New Roman" pitchFamily="18" charset="0"/>
              </a:rPr>
              <a:t>Kalman</a:t>
            </a:r>
            <a:r>
              <a:rPr lang="en-IN" sz="1700" dirty="0" smtClean="0">
                <a:latin typeface="Times New Roman" pitchFamily="18" charset="0"/>
                <a:cs typeface="Times New Roman" pitchFamily="18" charset="0"/>
              </a:rPr>
              <a:t> filtering lead to poor performance because of the difficulty in designing a suitable system model.</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Yingli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Tian</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Kanade</a:t>
            </a:r>
            <a:r>
              <a:rPr lang="en-IN" sz="1800" dirty="0" smtClean="0">
                <a:latin typeface="Times New Roman" pitchFamily="18" charset="0"/>
                <a:cs typeface="Times New Roman" pitchFamily="18" charset="0"/>
              </a:rPr>
              <a:t> and J. F. Cohn, “Recognizing Action Units for Facial Expression Analysis”, IEEE Transactions on Pattern Analysis and Machine Intelligence, vol. 23, no. 2, February,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Brunelli</a:t>
            </a:r>
            <a:r>
              <a:rPr lang="en-IN" sz="1800" dirty="0" smtClean="0">
                <a:latin typeface="Times New Roman" pitchFamily="18" charset="0"/>
                <a:cs typeface="Times New Roman" pitchFamily="18" charset="0"/>
              </a:rPr>
              <a:t> and T. </a:t>
            </a:r>
            <a:r>
              <a:rPr lang="en-IN" sz="1800" dirty="0" err="1" smtClean="0">
                <a:latin typeface="Times New Roman" pitchFamily="18" charset="0"/>
                <a:cs typeface="Times New Roman" pitchFamily="18" charset="0"/>
              </a:rPr>
              <a:t>Poggio</a:t>
            </a:r>
            <a:r>
              <a:rPr lang="en-IN" sz="1800" dirty="0" smtClean="0">
                <a:latin typeface="Times New Roman" pitchFamily="18" charset="0"/>
                <a:cs typeface="Times New Roman" pitchFamily="18" charset="0"/>
              </a:rPr>
              <a:t>, “Face recognition: features versus templates,” IEEE PAMI, vol.15. no 10, pp.1042-1052, Oct. 1993.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Ekman</a:t>
            </a:r>
            <a:r>
              <a:rPr lang="en-IN" sz="1800" dirty="0" smtClean="0">
                <a:latin typeface="Times New Roman" pitchFamily="18" charset="0"/>
                <a:cs typeface="Times New Roman" pitchFamily="18" charset="0"/>
              </a:rPr>
              <a:t> and W.V. </a:t>
            </a:r>
            <a:r>
              <a:rPr lang="en-IN" sz="1800" dirty="0" err="1" smtClean="0">
                <a:latin typeface="Times New Roman" pitchFamily="18" charset="0"/>
                <a:cs typeface="Times New Roman" pitchFamily="18" charset="0"/>
              </a:rPr>
              <a:t>Frisen</a:t>
            </a:r>
            <a:r>
              <a:rPr lang="en-IN" sz="1800" dirty="0" smtClean="0">
                <a:latin typeface="Times New Roman" pitchFamily="18" charset="0"/>
                <a:cs typeface="Times New Roman" pitchFamily="18" charset="0"/>
              </a:rPr>
              <a:t>, “Facial action coding system”, Consulting Psychologists Press, </a:t>
            </a:r>
            <a:r>
              <a:rPr lang="en-IN" sz="1800" dirty="0" smtClean="0">
                <a:latin typeface="Times New Roman" pitchFamily="18" charset="0"/>
                <a:cs typeface="Times New Roman" pitchFamily="18" charset="0"/>
              </a:rPr>
              <a:t>1977</a:t>
            </a:r>
          </a:p>
          <a:p>
            <a:pPr algn="just">
              <a:lnSpc>
                <a:spcPct val="160000"/>
              </a:lnSpc>
            </a:pP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P. </a:t>
            </a:r>
            <a:r>
              <a:rPr lang="en-IN" sz="1800" dirty="0" err="1" smtClean="0">
                <a:latin typeface="Times New Roman" pitchFamily="18" charset="0"/>
                <a:cs typeface="Times New Roman" pitchFamily="18" charset="0"/>
              </a:rPr>
              <a:t>Ekman</a:t>
            </a:r>
            <a:r>
              <a:rPr lang="en-IN" sz="1800" dirty="0" smtClean="0">
                <a:latin typeface="Times New Roman" pitchFamily="18" charset="0"/>
                <a:cs typeface="Times New Roman" pitchFamily="18" charset="0"/>
              </a:rPr>
              <a:t>, “Methods for measuring facial actions”, In K.R. Scherer &amp; P. </a:t>
            </a:r>
            <a:r>
              <a:rPr lang="en-IN" sz="1800" dirty="0" err="1" smtClean="0">
                <a:latin typeface="Times New Roman" pitchFamily="18" charset="0"/>
                <a:cs typeface="Times New Roman" pitchFamily="18" charset="0"/>
              </a:rPr>
              <a:t>Ekman</a:t>
            </a:r>
            <a:r>
              <a:rPr lang="en-IN" sz="1800" dirty="0" smtClean="0">
                <a:latin typeface="Times New Roman" pitchFamily="18" charset="0"/>
                <a:cs typeface="Times New Roman" pitchFamily="18" charset="0"/>
              </a:rPr>
              <a:t> (Eds.), Handbook of Methods in Nonverbal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Research, Cambridge: Cambridge University 1982, pp. 45-90.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Tianming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Liyanage</a:t>
            </a:r>
            <a:r>
              <a:rPr lang="en-IN" sz="1800" dirty="0" smtClean="0">
                <a:latin typeface="Times New Roman" pitchFamily="18" charset="0"/>
                <a:cs typeface="Times New Roman" pitchFamily="18" charset="0"/>
              </a:rPr>
              <a:t> C. De Silva, </a:t>
            </a:r>
            <a:r>
              <a:rPr lang="en-IN" sz="1800" dirty="0" err="1" smtClean="0">
                <a:latin typeface="Times New Roman" pitchFamily="18" charset="0"/>
                <a:cs typeface="Times New Roman" pitchFamily="18" charset="0"/>
              </a:rPr>
              <a:t>Kuntal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Sengupta</a:t>
            </a:r>
            <a:r>
              <a:rPr lang="en-IN" sz="1800" dirty="0" smtClean="0">
                <a:latin typeface="Times New Roman" pitchFamily="18" charset="0"/>
                <a:cs typeface="Times New Roman" pitchFamily="18" charset="0"/>
              </a:rPr>
              <a:t>, “A Hybrid Approach of NN and HMM for Facial Emotion Classification”, in ELSEVIER Pattern Recognition Letters Journal, vol. 23, no. 11, pp. 1303-1310, November 2002.</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P. </a:t>
            </a:r>
            <a:r>
              <a:rPr lang="en-IN" sz="1800" dirty="0" err="1" smtClean="0">
                <a:latin typeface="Times New Roman" pitchFamily="18" charset="0"/>
                <a:cs typeface="Times New Roman" pitchFamily="18" charset="0"/>
              </a:rPr>
              <a:t>Anandan</a:t>
            </a:r>
            <a:r>
              <a:rPr lang="en-IN" sz="1800" dirty="0" smtClean="0">
                <a:latin typeface="Times New Roman" pitchFamily="18" charset="0"/>
                <a:cs typeface="Times New Roman" pitchFamily="18" charset="0"/>
              </a:rPr>
              <a:t>, “ A Computational </a:t>
            </a:r>
            <a:r>
              <a:rPr lang="en-IN" sz="1800" dirty="0" err="1" smtClean="0">
                <a:latin typeface="Times New Roman" pitchFamily="18" charset="0"/>
                <a:cs typeface="Times New Roman" pitchFamily="18" charset="0"/>
              </a:rPr>
              <a:t>Framwork</a:t>
            </a:r>
            <a:r>
              <a:rPr lang="en-IN" sz="1800" dirty="0" smtClean="0">
                <a:latin typeface="Times New Roman" pitchFamily="18" charset="0"/>
                <a:cs typeface="Times New Roman" pitchFamily="18" charset="0"/>
              </a:rPr>
              <a:t> and an Algorithm for the Measurement of Visual Motion”, </a:t>
            </a:r>
            <a:r>
              <a:rPr lang="en-IN" sz="1800" dirty="0" err="1" smtClean="0">
                <a:latin typeface="Times New Roman" pitchFamily="18" charset="0"/>
                <a:cs typeface="Times New Roman" pitchFamily="18" charset="0"/>
              </a:rPr>
              <a:t>Interational</a:t>
            </a:r>
            <a:r>
              <a:rPr lang="en-IN" sz="1800" dirty="0" smtClean="0">
                <a:latin typeface="Times New Roman" pitchFamily="18" charset="0"/>
                <a:cs typeface="Times New Roman" pitchFamily="18" charset="0"/>
              </a:rPr>
              <a:t> Journal of Computer Vision, 2 , pp. 283-310, 1989.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Kalman</a:t>
            </a:r>
            <a:r>
              <a:rPr lang="en-IN" sz="1800" dirty="0" smtClean="0">
                <a:latin typeface="Times New Roman" pitchFamily="18" charset="0"/>
                <a:cs typeface="Times New Roman" pitchFamily="18" charset="0"/>
              </a:rPr>
              <a:t>, Rudolph and Emil, “A New Approach to Linear Filtering and Prediction Problems”, Transactions of the ASME--Journal of Basic Engineering,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82, series D, pp.35-45, 1960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Greg </a:t>
            </a:r>
            <a:r>
              <a:rPr lang="en-IN" sz="1800" dirty="0" smtClean="0">
                <a:latin typeface="Times New Roman" pitchFamily="18" charset="0"/>
                <a:cs typeface="Times New Roman" pitchFamily="18" charset="0"/>
              </a:rPr>
              <a:t>Welch and Gary Bishop., “ An Introduction to the </a:t>
            </a:r>
            <a:r>
              <a:rPr lang="en-IN" sz="1800" dirty="0" err="1" smtClean="0">
                <a:latin typeface="Times New Roman" pitchFamily="18" charset="0"/>
                <a:cs typeface="Times New Roman" pitchFamily="18" charset="0"/>
              </a:rPr>
              <a:t>Kalman</a:t>
            </a:r>
            <a:r>
              <a:rPr lang="en-IN" sz="1800" dirty="0" smtClean="0">
                <a:latin typeface="Times New Roman" pitchFamily="18" charset="0"/>
                <a:cs typeface="Times New Roman" pitchFamily="18" charset="0"/>
              </a:rPr>
              <a:t> Filter”, UNC-Chapel Hill, TR 95-041, Feb 8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J</a:t>
            </a:r>
            <a:r>
              <a:rPr lang="en-IN" sz="1800" dirty="0" smtClean="0">
                <a:latin typeface="Times New Roman" pitchFamily="18" charset="0"/>
                <a:cs typeface="Times New Roman" pitchFamily="18" charset="0"/>
              </a:rPr>
              <a:t>. Yang, W. Lu, and A. </a:t>
            </a:r>
            <a:r>
              <a:rPr lang="en-IN" sz="1800" dirty="0" err="1" smtClean="0">
                <a:latin typeface="Times New Roman" pitchFamily="18" charset="0"/>
                <a:cs typeface="Times New Roman" pitchFamily="18" charset="0"/>
              </a:rPr>
              <a:t>Waibel</a:t>
            </a:r>
            <a:r>
              <a:rPr lang="en-IN" sz="1800" dirty="0" smtClean="0">
                <a:latin typeface="Times New Roman" pitchFamily="18" charset="0"/>
                <a:cs typeface="Times New Roman" pitchFamily="18" charset="0"/>
              </a:rPr>
              <a:t>, “Skin-</a:t>
            </a:r>
            <a:r>
              <a:rPr lang="en-IN" sz="1800" dirty="0" err="1" smtClean="0">
                <a:latin typeface="Times New Roman" pitchFamily="18" charset="0"/>
                <a:cs typeface="Times New Roman" pitchFamily="18" charset="0"/>
              </a:rPr>
              <a:t>color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and adaption”, Technical Report CMU-CS-97-146, School of Computer Science, Carnegie Mello University, 1997.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Yuille</a:t>
            </a:r>
            <a:r>
              <a:rPr lang="en-IN" sz="1800" dirty="0" smtClean="0">
                <a:latin typeface="Times New Roman" pitchFamily="18" charset="0"/>
                <a:cs typeface="Times New Roman" pitchFamily="18" charset="0"/>
              </a:rPr>
              <a:t>, P.W. </a:t>
            </a:r>
            <a:r>
              <a:rPr lang="en-IN" sz="1800" dirty="0" err="1" smtClean="0">
                <a:latin typeface="Times New Roman" pitchFamily="18" charset="0"/>
                <a:cs typeface="Times New Roman" pitchFamily="18" charset="0"/>
              </a:rPr>
              <a:t>Hallinan</a:t>
            </a:r>
            <a:r>
              <a:rPr lang="en-IN" sz="1800" dirty="0" smtClean="0">
                <a:latin typeface="Times New Roman" pitchFamily="18" charset="0"/>
                <a:cs typeface="Times New Roman" pitchFamily="18" charset="0"/>
              </a:rPr>
              <a:t>, and D.S. Cohen, “Feature extraction from faces using deformable templates.” Int. Journal of Computer Vision, vol. 8, no.2, pp.99-111, 1992.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1618</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Facial expression detection and recognition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2021-10-30T15:29:11Z</dcterms:modified>
</cp:coreProperties>
</file>