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10/30/2021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10/30/2021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10/30/2021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10/30/2021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10/30/2021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10/30/2021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10/30/2021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10/30/2021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10/30/2021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10/30/2021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10/30/2021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10/30/2021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10/30/2021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t>Department </a:t>
            </a:r>
            <a:r>
              <a:rPr lang="en-US" b="1" dirty="0" err="1" smtClean="0"/>
              <a:t>ebilling</a:t>
            </a:r>
            <a:r>
              <a:rPr lang="en-US" b="1" dirty="0" smtClean="0"/>
              <a:t> system</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This </a:t>
            </a:r>
            <a:r>
              <a:rPr lang="en-IN" sz="2000" dirty="0" smtClean="0">
                <a:latin typeface="Times New Roman" pitchFamily="18" charset="0"/>
                <a:cs typeface="Times New Roman" pitchFamily="18" charset="0"/>
              </a:rPr>
              <a:t>paper deals with the design of Internet billing system, in which it is possible pay invoices electronically. This approach is implemented via virtual banks, in which the process of money transfer can be implemented. In other hand many applications can be realize such as; deposit e-money, withdrawal e-money and determine account balance. A Gate way translator is used to apply authentication rules, security and privacy.</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838200"/>
          </a:xfrm>
        </p:spPr>
        <p:txBody>
          <a:bodyPr>
            <a:normAutofit/>
          </a:bodyPr>
          <a:lstStyle/>
          <a:p>
            <a:r>
              <a:rPr lang="en-US" dirty="0" smtClean="0"/>
              <a:t>Existing System</a:t>
            </a:r>
            <a:endParaRPr lang="en-US" dirty="0"/>
          </a:p>
        </p:txBody>
      </p:sp>
      <p:sp>
        <p:nvSpPr>
          <p:cNvPr id="3" name="Content Placeholder 2"/>
          <p:cNvSpPr>
            <a:spLocks noGrp="1"/>
          </p:cNvSpPr>
          <p:nvPr>
            <p:ph idx="1"/>
          </p:nvPr>
        </p:nvSpPr>
        <p:spPr>
          <a:xfrm>
            <a:off x="1295400" y="8382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It </a:t>
            </a:r>
            <a:r>
              <a:rPr lang="en-IN" sz="2000" dirty="0" smtClean="0">
                <a:latin typeface="Times New Roman" pitchFamily="18" charset="0"/>
                <a:cs typeface="Times New Roman" pitchFamily="18" charset="0"/>
              </a:rPr>
              <a:t>also </a:t>
            </a:r>
            <a:r>
              <a:rPr lang="en-IN" sz="2000" dirty="0" smtClean="0">
                <a:latin typeface="Times New Roman" pitchFamily="18" charset="0"/>
                <a:cs typeface="Times New Roman" pitchFamily="18" charset="0"/>
              </a:rPr>
              <a:t>depicts the </a:t>
            </a:r>
            <a:r>
              <a:rPr lang="en-IN" sz="2000" dirty="0" smtClean="0">
                <a:latin typeface="Times New Roman" pitchFamily="18" charset="0"/>
                <a:cs typeface="Times New Roman" pitchFamily="18" charset="0"/>
              </a:rPr>
              <a:t>technique, method, equipment, and technology that had been used in those existing systems and also those will be used in this </a:t>
            </a:r>
            <a:r>
              <a:rPr lang="en-IN" sz="2000" dirty="0" smtClean="0">
                <a:latin typeface="Times New Roman" pitchFamily="18" charset="0"/>
                <a:cs typeface="Times New Roman" pitchFamily="18" charset="0"/>
              </a:rPr>
              <a:t>research.</a:t>
            </a:r>
          </a:p>
          <a:p>
            <a:pPr algn="just">
              <a:lnSpc>
                <a:spcPct val="150000"/>
              </a:lnSpc>
            </a:pPr>
            <a:r>
              <a:rPr lang="en-IN" sz="2000" dirty="0" err="1" smtClean="0">
                <a:latin typeface="Times New Roman" pitchFamily="18" charset="0"/>
                <a:cs typeface="Times New Roman" pitchFamily="18" charset="0"/>
              </a:rPr>
              <a:t>BillMaster</a:t>
            </a:r>
            <a:r>
              <a:rPr lang="en-IN" sz="2000" dirty="0" smtClean="0">
                <a:latin typeface="Times New Roman" pitchFamily="18" charset="0"/>
                <a:cs typeface="Times New Roman" pitchFamily="18" charset="0"/>
              </a:rPr>
              <a:t> features customizable account records, flexible reporting options, and unlimited rate schedules and charge </a:t>
            </a:r>
            <a:r>
              <a:rPr lang="en-IN" sz="2000" dirty="0" smtClean="0">
                <a:latin typeface="Times New Roman" pitchFamily="18" charset="0"/>
                <a:cs typeface="Times New Roman" pitchFamily="18" charset="0"/>
              </a:rPr>
              <a:t>calculations.</a:t>
            </a:r>
          </a:p>
          <a:p>
            <a:pPr algn="just">
              <a:lnSpc>
                <a:spcPct val="150000"/>
              </a:lnSpc>
            </a:pPr>
            <a:r>
              <a:rPr lang="en-IN" sz="2000" dirty="0" smtClean="0">
                <a:latin typeface="Times New Roman" pitchFamily="18" charset="0"/>
                <a:cs typeface="Times New Roman" pitchFamily="18" charset="0"/>
              </a:rPr>
              <a:t>This utility billing software provides the tools to improve the billing process while boosting efficiency and productivity to better serve to the customers.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Those </a:t>
            </a:r>
            <a:r>
              <a:rPr lang="en-IN" sz="2000" dirty="0" smtClean="0">
                <a:latin typeface="Times New Roman" pitchFamily="18" charset="0"/>
                <a:cs typeface="Times New Roman" pitchFamily="18" charset="0"/>
              </a:rPr>
              <a:t>benefits include the unlimited number of services, multi dial and multiple meters per service locations, penalty or delinquent and cut-off processing, online credit processes and hand-held meter reading </a:t>
            </a:r>
            <a:r>
              <a:rPr lang="en-IN" sz="2000" dirty="0" smtClean="0">
                <a:latin typeface="Times New Roman" pitchFamily="18" charset="0"/>
                <a:cs typeface="Times New Roman" pitchFamily="18" charset="0"/>
              </a:rPr>
              <a:t>interface.</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6858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It describes the scale and complexity of the problem which makes the construction of a multiservice platform such a difficult feat of software </a:t>
            </a:r>
            <a:r>
              <a:rPr lang="en-IN" sz="2000" dirty="0" smtClean="0">
                <a:latin typeface="Times New Roman" pitchFamily="18" charset="0"/>
                <a:cs typeface="Times New Roman" pitchFamily="18" charset="0"/>
              </a:rPr>
              <a:t>engineering.</a:t>
            </a:r>
          </a:p>
          <a:p>
            <a:pPr algn="just">
              <a:lnSpc>
                <a:spcPct val="150000"/>
              </a:lnSpc>
            </a:pPr>
            <a:r>
              <a:rPr lang="en-IN" sz="2000" dirty="0" smtClean="0">
                <a:latin typeface="Times New Roman" pitchFamily="18" charset="0"/>
                <a:cs typeface="Times New Roman" pitchFamily="18" charset="0"/>
              </a:rPr>
              <a:t>Recognizing this, virtually all interested parties are exploring various types of electronic payment (E-payment) system and issues surrounding e- payment system and digital </a:t>
            </a:r>
            <a:r>
              <a:rPr lang="en-IN" sz="2000" dirty="0" smtClean="0">
                <a:latin typeface="Times New Roman" pitchFamily="18" charset="0"/>
                <a:cs typeface="Times New Roman" pitchFamily="18" charset="0"/>
              </a:rPr>
              <a:t>currency.</a:t>
            </a:r>
          </a:p>
          <a:p>
            <a:pPr algn="just">
              <a:lnSpc>
                <a:spcPct val="150000"/>
              </a:lnSpc>
            </a:pPr>
            <a:r>
              <a:rPr lang="en-IN" sz="2000" dirty="0" smtClean="0">
                <a:latin typeface="Times New Roman" pitchFamily="18" charset="0"/>
                <a:cs typeface="Times New Roman" pitchFamily="18" charset="0"/>
              </a:rPr>
              <a:t>The strategic business issues which have shaped the design </a:t>
            </a:r>
            <a:r>
              <a:rPr lang="en-IN" sz="2000" dirty="0" smtClean="0">
                <a:latin typeface="Times New Roman" pitchFamily="18" charset="0"/>
                <a:cs typeface="Times New Roman" pitchFamily="18" charset="0"/>
              </a:rPr>
              <a:t>of MSBS.</a:t>
            </a:r>
          </a:p>
          <a:p>
            <a:pPr algn="just">
              <a:lnSpc>
                <a:spcPct val="150000"/>
              </a:lnSpc>
            </a:pPr>
            <a:r>
              <a:rPr lang="en-IN" sz="2000" dirty="0" smtClean="0">
                <a:latin typeface="Times New Roman" pitchFamily="18" charset="0"/>
                <a:cs typeface="Times New Roman" pitchFamily="18" charset="0"/>
              </a:rPr>
              <a:t>The security issue is implemented via; encrypted passwords using hash function (MD5), the hash function (MD5) and CRC32.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leads to the serious problem when the workers have to go to the house again and re-enter the meter value in order to correct it.</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4572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219200" y="4572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In their paper, the authors improved the e-payment system with a smart card proposed by </a:t>
            </a:r>
            <a:r>
              <a:rPr lang="en-IN" sz="2000" dirty="0" err="1" smtClean="0">
                <a:latin typeface="Times New Roman" pitchFamily="18" charset="0"/>
                <a:cs typeface="Times New Roman" pitchFamily="18" charset="0"/>
              </a:rPr>
              <a:t>S.Brands</a:t>
            </a:r>
            <a:r>
              <a:rPr lang="en-IN" sz="2000" dirty="0" smtClean="0">
                <a:latin typeface="Times New Roman" pitchFamily="18" charset="0"/>
                <a:cs typeface="Times New Roman" pitchFamily="18" charset="0"/>
              </a:rPr>
              <a:t>, and present an anonymity-revoking e-payment system. </a:t>
            </a:r>
          </a:p>
          <a:p>
            <a:pPr algn="just">
              <a:lnSpc>
                <a:spcPct val="150000"/>
              </a:lnSpc>
            </a:pPr>
            <a:r>
              <a:rPr lang="en-IN" sz="2000" dirty="0" smtClean="0">
                <a:latin typeface="Times New Roman" pitchFamily="18" charset="0"/>
                <a:cs typeface="Times New Roman" pitchFamily="18" charset="0"/>
              </a:rPr>
              <a:t>The authors propose a fair and secure billing system based on a proper combination of digital signature and hash chain mechanism.</a:t>
            </a:r>
          </a:p>
          <a:p>
            <a:pPr algn="just">
              <a:lnSpc>
                <a:spcPct val="150000"/>
              </a:lnSpc>
            </a:pPr>
            <a:r>
              <a:rPr lang="en-IN" sz="2000" dirty="0" smtClean="0">
                <a:latin typeface="Times New Roman" pitchFamily="18" charset="0"/>
                <a:cs typeface="Times New Roman" pitchFamily="18" charset="0"/>
              </a:rPr>
              <a:t>The proposed system can achieve authentication, </a:t>
            </a:r>
            <a:r>
              <a:rPr lang="en-IN" sz="2000" dirty="0" err="1" smtClean="0">
                <a:latin typeface="Times New Roman" pitchFamily="18" charset="0"/>
                <a:cs typeface="Times New Roman" pitchFamily="18" charset="0"/>
              </a:rPr>
              <a:t>nonrepudiation</a:t>
            </a:r>
            <a:r>
              <a:rPr lang="en-IN" sz="2000" dirty="0" smtClean="0">
                <a:latin typeface="Times New Roman" pitchFamily="18" charset="0"/>
                <a:cs typeface="Times New Roman" pitchFamily="18" charset="0"/>
              </a:rPr>
              <a:t>, and fairness, which are desirable security requirements for an undeniable mobile billing system.</a:t>
            </a:r>
          </a:p>
          <a:p>
            <a:pPr algn="just">
              <a:lnSpc>
                <a:spcPct val="150000"/>
              </a:lnSpc>
            </a:pPr>
            <a:r>
              <a:rPr lang="en-IN" sz="2000" dirty="0" smtClean="0">
                <a:latin typeface="Times New Roman" pitchFamily="18" charset="0"/>
                <a:cs typeface="Times New Roman" pitchFamily="18" charset="0"/>
              </a:rPr>
              <a:t>In CONSEPP the authors propose a lightweight method to avoid the need for merchant certificates.</a:t>
            </a:r>
          </a:p>
          <a:p>
            <a:pPr algn="just">
              <a:lnSpc>
                <a:spcPct val="150000"/>
              </a:lnSpc>
            </a:pPr>
            <a:r>
              <a:rPr lang="en-IN" sz="2000" dirty="0" smtClean="0">
                <a:latin typeface="Times New Roman" pitchFamily="18" charset="0"/>
                <a:cs typeface="Times New Roman" pitchFamily="18" charset="0"/>
              </a:rPr>
              <a:t>The user can pay the bills for water, electricity, Telephone, etc., through the use of this proposed system and benefit from the money transfer service.</a:t>
            </a:r>
            <a:endParaRPr lang="en-US"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If organizations are going to take advantage of new Internet technologies, then they must take a strategic </a:t>
            </a:r>
            <a:r>
              <a:rPr lang="en-IN" sz="2000" dirty="0" smtClean="0">
                <a:latin typeface="Times New Roman" pitchFamily="18" charset="0"/>
                <a:cs typeface="Times New Roman" pitchFamily="18" charset="0"/>
              </a:rPr>
              <a:t>perspective.</a:t>
            </a:r>
          </a:p>
          <a:p>
            <a:pPr algn="just">
              <a:lnSpc>
                <a:spcPct val="150000"/>
              </a:lnSpc>
            </a:pPr>
            <a:r>
              <a:rPr lang="en-IN" sz="2000" dirty="0" smtClean="0">
                <a:latin typeface="Times New Roman" pitchFamily="18" charset="0"/>
                <a:cs typeface="Times New Roman" pitchFamily="18" charset="0"/>
              </a:rPr>
              <a:t>It helps customers to compare various products in the range and class, study their features/performance and make an informed decision about the emergence of e-commerce has created new financial needs that in many cases cannot be effectively fulfilled by the traditional payment systems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Ecommerce, in a broad sense, is the use of computer networks to improve organizational performance.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Increasing profitability, gaining market share, improving customer service, and delivering products faster are some of the organizational performance gains possible with </a:t>
            </a:r>
            <a:r>
              <a:rPr lang="en-IN" sz="2000" dirty="0" smtClean="0">
                <a:latin typeface="Times New Roman" pitchFamily="18" charset="0"/>
                <a:cs typeface="Times New Roman" pitchFamily="18" charset="0"/>
              </a:rPr>
              <a:t>e-commerce.</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857240"/>
        </p:xfrm>
        <a:graphic>
          <a:graphicData uri="http://schemas.openxmlformats.org/drawingml/2006/table">
            <a:tbl>
              <a:tblPr firstRow="1" bandRow="1">
                <a:tableStyleId>{5C22544A-7EE6-4342-B048-85BDC9FD1C3A}</a:tableStyleId>
              </a:tblPr>
              <a:tblGrid>
                <a:gridCol w="2622550"/>
                <a:gridCol w="2101850"/>
                <a:gridCol w="31432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 Systemic Approach for an Open Internet Billing System</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Assimakopoulos Nikitas A., Anastasis N. Riggas &amp; Giorgos K. Kotsimpos,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Industry experts predict that Internet Billing will fundamentally change the way companies interact with their customers.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E-commerce Security</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Ghosh Anup K.,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This paper examines E-Commerce security by first investigating the recent market trends for E-Businesses and the key role E-Commerce plays in the retail market. </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857240"/>
        </p:xfrm>
        <a:graphic>
          <a:graphicData uri="http://schemas.openxmlformats.org/drawingml/2006/table">
            <a:tbl>
              <a:tblPr firstRow="1" bandRow="1">
                <a:tableStyleId>{5C22544A-7EE6-4342-B048-85BDC9FD1C3A}</a:tableStyleId>
              </a:tblPr>
              <a:tblGrid>
                <a:gridCol w="1828800"/>
                <a:gridCol w="2362200"/>
                <a:gridCol w="35242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Technologies For E-Commerce: An Overview</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NN Murthy, BM Mehtre, KPR Rao, GSR Ramam, PKB Harigopal, and KS Babu,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In this paper, we present a brief description of the aforementioned technologies for e-commerce being developed at Center of Excellence for E-Commerce.</a:t>
                      </a:r>
                      <a:endParaRPr lang="en-IN" sz="1600" dirty="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Ecommerce Fundamental and Applications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Chan Henry, Raymond Lee, Tharam Dillon and Elizabeth Chang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000000"/>
                          </a:solidFill>
                          <a:latin typeface="Times New Roman"/>
                          <a:ea typeface="Calibri"/>
                          <a:cs typeface="Latha"/>
                        </a:rPr>
                        <a:t>A running case study depicting a Virtual Book Store (VBS), step-by-step programming exercises, and real-world examples round out this highly practical, easily accessible guide.</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jpeg"/>
          <p:cNvPicPr>
            <a:picLocks noGrp="1" noChangeAspect="1" noChangeArrowheads="1"/>
          </p:cNvPicPr>
          <p:nvPr>
            <p:ph idx="1"/>
          </p:nvPr>
        </p:nvPicPr>
        <p:blipFill>
          <a:blip r:embed="rId2"/>
          <a:srcRect/>
          <a:stretch>
            <a:fillRect/>
          </a:stretch>
        </p:blipFill>
        <p:spPr bwMode="auto">
          <a:xfrm>
            <a:off x="1752600" y="1447800"/>
            <a:ext cx="6553200" cy="48006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fontScale="62500" lnSpcReduction="20000"/>
          </a:bodyPr>
          <a:lstStyle/>
          <a:p>
            <a:pPr algn="just">
              <a:lnSpc>
                <a:spcPct val="170000"/>
              </a:lnSpc>
              <a:buNone/>
            </a:pPr>
            <a:r>
              <a:rPr lang="en-IN" dirty="0" smtClean="0">
                <a:latin typeface="Times New Roman" pitchFamily="18" charset="0"/>
                <a:cs typeface="Times New Roman" pitchFamily="18" charset="0"/>
              </a:rPr>
              <a:t>    In </a:t>
            </a:r>
            <a:r>
              <a:rPr lang="en-IN" dirty="0" smtClean="0">
                <a:latin typeface="Times New Roman" pitchFamily="18" charset="0"/>
                <a:cs typeface="Times New Roman" pitchFamily="18" charset="0"/>
              </a:rPr>
              <a:t>this paper, we implemented Internet billing system; by construction of virtual banks which perform the processes of banks. Some of the concepts of security have been applied in this system to protect the system from unauthorized access. The security issue is implemented via; encrypted passwords using hash function (MD5), the hash function (MD5) and CRC32. These functions are used to generate the card number; the amount of money transferred cannot exceed a certain imitation. Users can do their payment via E-bank any time anywhere, in which access time is reduced as possible. </a:t>
            </a:r>
            <a:endParaRPr lang="en-US"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6096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a:t>
            </a:r>
            <a:r>
              <a:rPr lang="en-IN" sz="1600" dirty="0" err="1" smtClean="0">
                <a:latin typeface="Times New Roman" pitchFamily="18" charset="0"/>
                <a:cs typeface="Times New Roman" pitchFamily="18" charset="0"/>
              </a:rPr>
              <a:t>Assimakopoulos</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Nikitas</a:t>
            </a:r>
            <a:r>
              <a:rPr lang="en-IN" sz="1600" dirty="0" smtClean="0">
                <a:latin typeface="Times New Roman" pitchFamily="18" charset="0"/>
                <a:cs typeface="Times New Roman" pitchFamily="18" charset="0"/>
              </a:rPr>
              <a:t> A., </a:t>
            </a:r>
            <a:r>
              <a:rPr lang="en-IN" sz="1600" dirty="0" err="1" smtClean="0">
                <a:latin typeface="Times New Roman" pitchFamily="18" charset="0"/>
                <a:cs typeface="Times New Roman" pitchFamily="18" charset="0"/>
              </a:rPr>
              <a:t>Anastasis</a:t>
            </a:r>
            <a:r>
              <a:rPr lang="en-IN" sz="1600" dirty="0" smtClean="0">
                <a:latin typeface="Times New Roman" pitchFamily="18" charset="0"/>
                <a:cs typeface="Times New Roman" pitchFamily="18" charset="0"/>
              </a:rPr>
              <a:t> N. </a:t>
            </a:r>
            <a:r>
              <a:rPr lang="en-IN" sz="1600" dirty="0" err="1" smtClean="0">
                <a:latin typeface="Times New Roman" pitchFamily="18" charset="0"/>
                <a:cs typeface="Times New Roman" pitchFamily="18" charset="0"/>
              </a:rPr>
              <a:t>Riggas</a:t>
            </a:r>
            <a:r>
              <a:rPr lang="en-IN" sz="1600" dirty="0" smtClean="0">
                <a:latin typeface="Times New Roman" pitchFamily="18" charset="0"/>
                <a:cs typeface="Times New Roman" pitchFamily="18" charset="0"/>
              </a:rPr>
              <a:t> &amp; </a:t>
            </a:r>
            <a:r>
              <a:rPr lang="en-IN" sz="1600" dirty="0" err="1" smtClean="0">
                <a:latin typeface="Times New Roman" pitchFamily="18" charset="0"/>
                <a:cs typeface="Times New Roman" pitchFamily="18" charset="0"/>
              </a:rPr>
              <a:t>Giorgos</a:t>
            </a:r>
            <a:r>
              <a:rPr lang="en-IN" sz="1600" dirty="0" smtClean="0">
                <a:latin typeface="Times New Roman" pitchFamily="18" charset="0"/>
                <a:cs typeface="Times New Roman" pitchFamily="18" charset="0"/>
              </a:rPr>
              <a:t> K. </a:t>
            </a:r>
            <a:r>
              <a:rPr lang="en-IN" sz="1600" dirty="0" err="1" smtClean="0">
                <a:latin typeface="Times New Roman" pitchFamily="18" charset="0"/>
                <a:cs typeface="Times New Roman" pitchFamily="18" charset="0"/>
              </a:rPr>
              <a:t>Kotsimpos</a:t>
            </a:r>
            <a:r>
              <a:rPr lang="en-IN" sz="1600" dirty="0" smtClean="0">
                <a:latin typeface="Times New Roman" pitchFamily="18" charset="0"/>
                <a:cs typeface="Times New Roman" pitchFamily="18" charset="0"/>
              </a:rPr>
              <a:t>, "A Systemic Approach for an Open Internet Billing System",2003, http://www.afscet.asso.fr/resSystemica/Crete02/Assimakopoulos,%20Ri ggas,%20Kotsibos.pdf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a:t>
            </a:r>
            <a:r>
              <a:rPr lang="en-IN" sz="1600" dirty="0" err="1" smtClean="0">
                <a:latin typeface="Times New Roman" pitchFamily="18" charset="0"/>
                <a:cs typeface="Times New Roman" pitchFamily="18" charset="0"/>
              </a:rPr>
              <a:t>Ghosh</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Anup</a:t>
            </a:r>
            <a:r>
              <a:rPr lang="en-IN" sz="1600" dirty="0" smtClean="0">
                <a:latin typeface="Times New Roman" pitchFamily="18" charset="0"/>
                <a:cs typeface="Times New Roman" pitchFamily="18" charset="0"/>
              </a:rPr>
              <a:t> K., "E-commerce Security": Weak Links, Best </a:t>
            </a:r>
            <a:r>
              <a:rPr lang="en-IN" sz="1600" dirty="0" err="1" smtClean="0">
                <a:latin typeface="Times New Roman" pitchFamily="18" charset="0"/>
                <a:cs typeface="Times New Roman" pitchFamily="18" charset="0"/>
              </a:rPr>
              <a:t>Defenses</a:t>
            </a:r>
            <a:r>
              <a:rPr lang="en-IN" sz="1600" dirty="0" smtClean="0">
                <a:latin typeface="Times New Roman" pitchFamily="18" charset="0"/>
                <a:cs typeface="Times New Roman" pitchFamily="18" charset="0"/>
              </a:rPr>
              <a:t>, Wiley Computer Publishing,1998.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Singh </a:t>
            </a:r>
            <a:r>
              <a:rPr lang="en-IN" sz="1600" dirty="0" err="1" smtClean="0">
                <a:latin typeface="Times New Roman" pitchFamily="18" charset="0"/>
                <a:cs typeface="Times New Roman" pitchFamily="18" charset="0"/>
              </a:rPr>
              <a:t>Abhishek</a:t>
            </a:r>
            <a:r>
              <a:rPr lang="en-IN" sz="1600" dirty="0" smtClean="0">
                <a:latin typeface="Times New Roman" pitchFamily="18" charset="0"/>
                <a:cs typeface="Times New Roman" pitchFamily="18" charset="0"/>
              </a:rPr>
              <a:t>, OM Shankar, </a:t>
            </a:r>
            <a:r>
              <a:rPr lang="en-IN" sz="1600" dirty="0" err="1" smtClean="0">
                <a:latin typeface="Times New Roman" pitchFamily="18" charset="0"/>
                <a:cs typeface="Times New Roman" pitchFamily="18" charset="0"/>
              </a:rPr>
              <a:t>Vikash</a:t>
            </a:r>
            <a:r>
              <a:rPr lang="en-IN" sz="1600" dirty="0" smtClean="0">
                <a:latin typeface="Times New Roman" pitchFamily="18" charset="0"/>
                <a:cs typeface="Times New Roman" pitchFamily="18" charset="0"/>
              </a:rPr>
              <a:t> Kumar and </a:t>
            </a:r>
            <a:r>
              <a:rPr lang="en-IN" sz="1600" dirty="0" err="1" smtClean="0">
                <a:latin typeface="Times New Roman" pitchFamily="18" charset="0"/>
                <a:cs typeface="Times New Roman" pitchFamily="18" charset="0"/>
              </a:rPr>
              <a:t>Tapanray</a:t>
            </a:r>
            <a:r>
              <a:rPr lang="en-IN" sz="1600" dirty="0" smtClean="0">
                <a:latin typeface="Times New Roman" pitchFamily="18" charset="0"/>
                <a:cs typeface="Times New Roman" pitchFamily="18" charset="0"/>
              </a:rPr>
              <a:t>," Risk in E-Banking", CC BY-NC 3.0,2009, available at http://www.scribd.com/doc/22356535/Risk-in-E-Banking-PDF,visited on July 16,2011.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NN Murthy, BM </a:t>
            </a:r>
            <a:r>
              <a:rPr lang="en-IN" sz="1600" dirty="0" err="1" smtClean="0">
                <a:latin typeface="Times New Roman" pitchFamily="18" charset="0"/>
                <a:cs typeface="Times New Roman" pitchFamily="18" charset="0"/>
              </a:rPr>
              <a:t>Mehtre</a:t>
            </a:r>
            <a:r>
              <a:rPr lang="en-IN" sz="1600" dirty="0" smtClean="0">
                <a:latin typeface="Times New Roman" pitchFamily="18" charset="0"/>
                <a:cs typeface="Times New Roman" pitchFamily="18" charset="0"/>
              </a:rPr>
              <a:t>, KPR </a:t>
            </a:r>
            <a:r>
              <a:rPr lang="en-IN" sz="1600" dirty="0" err="1" smtClean="0">
                <a:latin typeface="Times New Roman" pitchFamily="18" charset="0"/>
                <a:cs typeface="Times New Roman" pitchFamily="18" charset="0"/>
              </a:rPr>
              <a:t>Rao</a:t>
            </a:r>
            <a:r>
              <a:rPr lang="en-IN" sz="1600" dirty="0" smtClean="0">
                <a:latin typeface="Times New Roman" pitchFamily="18" charset="0"/>
                <a:cs typeface="Times New Roman" pitchFamily="18" charset="0"/>
              </a:rPr>
              <a:t>, GSR </a:t>
            </a:r>
            <a:r>
              <a:rPr lang="en-IN" sz="1600" dirty="0" err="1" smtClean="0">
                <a:latin typeface="Times New Roman" pitchFamily="18" charset="0"/>
                <a:cs typeface="Times New Roman" pitchFamily="18" charset="0"/>
              </a:rPr>
              <a:t>Ramam</a:t>
            </a:r>
            <a:r>
              <a:rPr lang="en-IN" sz="1600" dirty="0" smtClean="0">
                <a:latin typeface="Times New Roman" pitchFamily="18" charset="0"/>
                <a:cs typeface="Times New Roman" pitchFamily="18" charset="0"/>
              </a:rPr>
              <a:t>, PKB </a:t>
            </a:r>
            <a:r>
              <a:rPr lang="en-IN" sz="1600" dirty="0" err="1" smtClean="0">
                <a:latin typeface="Times New Roman" pitchFamily="18" charset="0"/>
                <a:cs typeface="Times New Roman" pitchFamily="18" charset="0"/>
              </a:rPr>
              <a:t>Harigopal</a:t>
            </a:r>
            <a:r>
              <a:rPr lang="en-IN" sz="1600" dirty="0" smtClean="0">
                <a:latin typeface="Times New Roman" pitchFamily="18" charset="0"/>
                <a:cs typeface="Times New Roman" pitchFamily="18" charset="0"/>
              </a:rPr>
              <a:t>, and KS </a:t>
            </a:r>
            <a:r>
              <a:rPr lang="en-IN" sz="1600" dirty="0" err="1" smtClean="0">
                <a:latin typeface="Times New Roman" pitchFamily="18" charset="0"/>
                <a:cs typeface="Times New Roman" pitchFamily="18" charset="0"/>
              </a:rPr>
              <a:t>Babu</a:t>
            </a:r>
            <a:r>
              <a:rPr lang="en-IN" sz="1600" dirty="0" smtClean="0">
                <a:latin typeface="Times New Roman" pitchFamily="18" charset="0"/>
                <a:cs typeface="Times New Roman" pitchFamily="18" charset="0"/>
              </a:rPr>
              <a:t>, "Technologies For E-Commerce: An Overview", CMC </a:t>
            </a:r>
            <a:r>
              <a:rPr lang="en-IN" sz="1600" dirty="0" err="1" smtClean="0">
                <a:latin typeface="Times New Roman" pitchFamily="18" charset="0"/>
                <a:cs typeface="Times New Roman" pitchFamily="18" charset="0"/>
              </a:rPr>
              <a:t>Center</a:t>
            </a:r>
            <a:r>
              <a:rPr lang="en-IN" sz="1600" dirty="0" smtClean="0">
                <a:latin typeface="Times New Roman" pitchFamily="18" charset="0"/>
                <a:cs typeface="Times New Roman" pitchFamily="18" charset="0"/>
              </a:rPr>
              <a:t>-R&amp;D, CMC Limited Old Mumbai Highway, </a:t>
            </a:r>
            <a:r>
              <a:rPr lang="en-IN" sz="1600" dirty="0" err="1" smtClean="0">
                <a:latin typeface="Times New Roman" pitchFamily="18" charset="0"/>
                <a:cs typeface="Times New Roman" pitchFamily="18" charset="0"/>
              </a:rPr>
              <a:t>Gachibowli</a:t>
            </a:r>
            <a:r>
              <a:rPr lang="en-IN" sz="1600" dirty="0" smtClean="0">
                <a:latin typeface="Times New Roman" pitchFamily="18" charset="0"/>
                <a:cs typeface="Times New Roman" pitchFamily="18" charset="0"/>
              </a:rPr>
              <a:t> Hyderabad – 500 019, Andhra Pradesh ,2000.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a:t>
            </a:r>
            <a:r>
              <a:rPr lang="en-IN" sz="1600" dirty="0" err="1" smtClean="0">
                <a:latin typeface="Times New Roman" pitchFamily="18" charset="0"/>
                <a:cs typeface="Times New Roman" pitchFamily="18" charset="0"/>
              </a:rPr>
              <a:t>Sumanjeet</a:t>
            </a:r>
            <a:r>
              <a:rPr lang="en-IN" sz="1600" dirty="0" smtClean="0">
                <a:latin typeface="Times New Roman" pitchFamily="18" charset="0"/>
                <a:cs typeface="Times New Roman" pitchFamily="18" charset="0"/>
              </a:rPr>
              <a:t> Singh," Emergence of Payment Systems In The Age Of Electronic </a:t>
            </a:r>
            <a:r>
              <a:rPr lang="en-IN" sz="1600" dirty="0" err="1" smtClean="0">
                <a:latin typeface="Times New Roman" pitchFamily="18" charset="0"/>
                <a:cs typeface="Times New Roman" pitchFamily="18" charset="0"/>
              </a:rPr>
              <a:t>Commerce:The</a:t>
            </a:r>
            <a:r>
              <a:rPr lang="en-IN" sz="1600" dirty="0" smtClean="0">
                <a:latin typeface="Times New Roman" pitchFamily="18" charset="0"/>
                <a:cs typeface="Times New Roman" pitchFamily="18" charset="0"/>
              </a:rPr>
              <a:t> State Of Art ", Global Journal of International Business Research </a:t>
            </a:r>
            <a:r>
              <a:rPr lang="en-IN" sz="1600" dirty="0" err="1" smtClean="0">
                <a:latin typeface="Times New Roman" pitchFamily="18" charset="0"/>
                <a:cs typeface="Times New Roman" pitchFamily="18" charset="0"/>
              </a:rPr>
              <a:t>Vol</a:t>
            </a:r>
            <a:r>
              <a:rPr lang="en-IN" sz="1600" dirty="0" smtClean="0">
                <a:latin typeface="Times New Roman" pitchFamily="18" charset="0"/>
                <a:cs typeface="Times New Roman" pitchFamily="18" charset="0"/>
              </a:rPr>
              <a:t>, 2, No, 2, 2009.</a:t>
            </a:r>
            <a:endParaRPr lang="en-US" sz="16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0"/>
            <a:ext cx="7650480" cy="6553200"/>
          </a:xfrm>
        </p:spPr>
        <p:txBody>
          <a:bodyPr>
            <a:noAutofit/>
          </a:bodyPr>
          <a:lstStyle/>
          <a:p>
            <a:pPr algn="just">
              <a:lnSpc>
                <a:spcPct val="170000"/>
              </a:lnSpc>
            </a:pPr>
            <a:r>
              <a:rPr lang="en-IN" sz="1800" dirty="0" smtClean="0">
                <a:latin typeface="Times New Roman" pitchFamily="18" charset="0"/>
                <a:cs typeface="Times New Roman" pitchFamily="18" charset="0"/>
              </a:rPr>
              <a:t>[6] Chan Henry, Raymond Lee, </a:t>
            </a:r>
            <a:r>
              <a:rPr lang="en-IN" sz="1800" dirty="0" err="1" smtClean="0">
                <a:latin typeface="Times New Roman" pitchFamily="18" charset="0"/>
                <a:cs typeface="Times New Roman" pitchFamily="18" charset="0"/>
              </a:rPr>
              <a:t>Tharam</a:t>
            </a:r>
            <a:r>
              <a:rPr lang="en-IN" sz="1800" dirty="0" smtClean="0">
                <a:latin typeface="Times New Roman" pitchFamily="18" charset="0"/>
                <a:cs typeface="Times New Roman" pitchFamily="18" charset="0"/>
              </a:rPr>
              <a:t> Dillon and Elizabeth Chang ,"Ecommerce Fundamental and Applications", </a:t>
            </a:r>
            <a:r>
              <a:rPr lang="en-IN" sz="1800" dirty="0" err="1" smtClean="0">
                <a:latin typeface="Times New Roman" pitchFamily="18" charset="0"/>
                <a:cs typeface="Times New Roman" pitchFamily="18" charset="0"/>
              </a:rPr>
              <a:t>Baffins</a:t>
            </a:r>
            <a:r>
              <a:rPr lang="en-IN" sz="1800" dirty="0" smtClean="0">
                <a:latin typeface="Times New Roman" pitchFamily="18" charset="0"/>
                <a:cs typeface="Times New Roman" pitchFamily="18" charset="0"/>
              </a:rPr>
              <a:t> Lane, Chichester, West Sussex, PO19 </a:t>
            </a:r>
            <a:r>
              <a:rPr lang="en-IN" sz="1800" dirty="0" err="1" smtClean="0">
                <a:latin typeface="Times New Roman" pitchFamily="18" charset="0"/>
                <a:cs typeface="Times New Roman" pitchFamily="18" charset="0"/>
              </a:rPr>
              <a:t>lUD</a:t>
            </a:r>
            <a:r>
              <a:rPr lang="en-IN" sz="1800" dirty="0" smtClean="0">
                <a:latin typeface="Times New Roman" pitchFamily="18" charset="0"/>
                <a:cs typeface="Times New Roman" pitchFamily="18" charset="0"/>
              </a:rPr>
              <a:t>, England,2001.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7] Watson Richard T. , Pierre </a:t>
            </a:r>
            <a:r>
              <a:rPr lang="en-IN" sz="1800" dirty="0" err="1" smtClean="0">
                <a:latin typeface="Times New Roman" pitchFamily="18" charset="0"/>
                <a:cs typeface="Times New Roman" pitchFamily="18" charset="0"/>
              </a:rPr>
              <a:t>Berthon,Leyland</a:t>
            </a:r>
            <a:r>
              <a:rPr lang="en-IN" sz="1800" dirty="0" smtClean="0">
                <a:latin typeface="Times New Roman" pitchFamily="18" charset="0"/>
                <a:cs typeface="Times New Roman" pitchFamily="18" charset="0"/>
              </a:rPr>
              <a:t> F. Pitt and George M. </a:t>
            </a:r>
            <a:r>
              <a:rPr lang="en-IN" sz="1800" dirty="0" err="1" smtClean="0">
                <a:latin typeface="Times New Roman" pitchFamily="18" charset="0"/>
                <a:cs typeface="Times New Roman" pitchFamily="18" charset="0"/>
              </a:rPr>
              <a:t>Zinkhan</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ElectronicCommerce</a:t>
            </a:r>
            <a:r>
              <a:rPr lang="en-IN" sz="1800" dirty="0" smtClean="0">
                <a:latin typeface="Times New Roman" pitchFamily="18" charset="0"/>
                <a:cs typeface="Times New Roman" pitchFamily="18" charset="0"/>
              </a:rPr>
              <a:t> :The Strategic Perspective", Creative Commons Attribution 3.0 License, 2007.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8] Media Abdul </a:t>
            </a:r>
            <a:r>
              <a:rPr lang="en-IN" sz="1800" dirty="0" err="1" smtClean="0">
                <a:latin typeface="Times New Roman" pitchFamily="18" charset="0"/>
                <a:cs typeface="Times New Roman" pitchFamily="18" charset="0"/>
              </a:rPr>
              <a:t>Razak</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Ali,M.Sc</a:t>
            </a:r>
            <a:r>
              <a:rPr lang="en-IN" sz="1800" dirty="0" smtClean="0">
                <a:latin typeface="Times New Roman" pitchFamily="18" charset="0"/>
                <a:cs typeface="Times New Roman" pitchFamily="18" charset="0"/>
              </a:rPr>
              <a:t> ,In a computer and software engineering department of the University of AL-</a:t>
            </a:r>
            <a:r>
              <a:rPr lang="en-IN" sz="1800" dirty="0" err="1" smtClean="0">
                <a:latin typeface="Times New Roman" pitchFamily="18" charset="0"/>
                <a:cs typeface="Times New Roman" pitchFamily="18" charset="0"/>
              </a:rPr>
              <a:t>mustansiriya</a:t>
            </a:r>
            <a:r>
              <a:rPr lang="en-IN" sz="1800" dirty="0" smtClean="0">
                <a:latin typeface="Times New Roman" pitchFamily="18" charset="0"/>
                <a:cs typeface="Times New Roman" pitchFamily="18" charset="0"/>
              </a:rPr>
              <a:t>, "Design and Implementation of SET Enabled E-commerce System",2005.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9] Crookes J ,"Multiservice Billing System - a </a:t>
            </a:r>
            <a:r>
              <a:rPr lang="en-IN" sz="1800" dirty="0" err="1" smtClean="0">
                <a:latin typeface="Times New Roman" pitchFamily="18" charset="0"/>
                <a:cs typeface="Times New Roman" pitchFamily="18" charset="0"/>
              </a:rPr>
              <a:t>platForm</a:t>
            </a:r>
            <a:r>
              <a:rPr lang="en-IN" sz="1800" dirty="0" smtClean="0">
                <a:latin typeface="Times New Roman" pitchFamily="18" charset="0"/>
                <a:cs typeface="Times New Roman" pitchFamily="18" charset="0"/>
              </a:rPr>
              <a:t> for the future", BT </a:t>
            </a:r>
            <a:r>
              <a:rPr lang="en-IN" sz="1800" dirty="0" err="1" smtClean="0">
                <a:latin typeface="Times New Roman" pitchFamily="18" charset="0"/>
                <a:cs typeface="Times New Roman" pitchFamily="18" charset="0"/>
              </a:rPr>
              <a:t>Technol</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JVol</a:t>
            </a:r>
            <a:r>
              <a:rPr lang="en-IN" sz="1800" dirty="0" smtClean="0">
                <a:latin typeface="Times New Roman" pitchFamily="18" charset="0"/>
                <a:cs typeface="Times New Roman" pitchFamily="18" charset="0"/>
              </a:rPr>
              <a:t> 14 No 3 July 1996.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10] Harte Lawrence, "Internet TV Billing Systems", </a:t>
            </a:r>
            <a:r>
              <a:rPr lang="en-IN" sz="1800" dirty="0" err="1" smtClean="0">
                <a:latin typeface="Times New Roman" pitchFamily="18" charset="0"/>
                <a:cs typeface="Times New Roman" pitchFamily="18" charset="0"/>
              </a:rPr>
              <a:t>Althos</a:t>
            </a:r>
            <a:r>
              <a:rPr lang="en-IN" sz="1800" dirty="0" smtClean="0">
                <a:latin typeface="Times New Roman" pitchFamily="18" charset="0"/>
                <a:cs typeface="Times New Roman" pitchFamily="18" charset="0"/>
              </a:rPr>
              <a:t> pupishing,2011, http://www.althos.com/tutorial/Internet-TV-station-tutorial-BillingSystems.html.</a:t>
            </a:r>
            <a:endParaRPr lang="en-IN" sz="18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1336</TotalTime>
  <Words>1159</Words>
  <Application>Microsoft Office PowerPoint</Application>
  <PresentationFormat>On-screen Show (4:3)</PresentationFormat>
  <Paragraphs>70</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Department ebilling system</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569</cp:revision>
  <dcterms:created xsi:type="dcterms:W3CDTF">2006-08-16T00:00:00Z</dcterms:created>
  <dcterms:modified xsi:type="dcterms:W3CDTF">2021-10-30T10:42:35Z</dcterms:modified>
</cp:coreProperties>
</file>